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80" r:id="rId20"/>
    <p:sldId id="273" r:id="rId21"/>
    <p:sldId id="274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1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6" r:id="rId48"/>
    <p:sldId id="307" r:id="rId49"/>
    <p:sldId id="308" r:id="rId50"/>
    <p:sldId id="309" r:id="rId51"/>
    <p:sldId id="310" r:id="rId52"/>
    <p:sldId id="312" r:id="rId53"/>
    <p:sldId id="313" r:id="rId54"/>
    <p:sldId id="311" r:id="rId55"/>
    <p:sldId id="303" r:id="rId56"/>
    <p:sldId id="304" r:id="rId57"/>
    <p:sldId id="305" r:id="rId58"/>
    <p:sldId id="315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537DF2-151D-4DA8-BA51-101A900A9FBC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</p14:sldIdLst>
        </p14:section>
        <p14:section name="MyFirstApp" id="{E6FD44C1-DEE6-439E-9C5F-D9C1F0436DC6}">
          <p14:sldIdLst>
            <p14:sldId id="265"/>
            <p14:sldId id="266"/>
          </p14:sldIdLst>
        </p14:section>
        <p14:section name="JavaScript OO" id="{9CCC3303-2B43-482B-8BE0-75BC81C4EC24}">
          <p14:sldIdLst>
            <p14:sldId id="267"/>
            <p14:sldId id="268"/>
            <p14:sldId id="269"/>
            <p14:sldId id="270"/>
            <p14:sldId id="279"/>
            <p14:sldId id="271"/>
            <p14:sldId id="272"/>
            <p14:sldId id="280"/>
            <p14:sldId id="273"/>
            <p14:sldId id="274"/>
            <p14:sldId id="276"/>
            <p14:sldId id="277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Definition Files" id="{00371E5A-3F58-4477-98C7-6B4A61DE8EDE}">
          <p14:sldIdLst>
            <p14:sldId id="297"/>
            <p14:sldId id="298"/>
            <p14:sldId id="299"/>
            <p14:sldId id="300"/>
            <p14:sldId id="301"/>
          </p14:sldIdLst>
        </p14:section>
        <p14:section name="Advanced Concepts" id="{599BE12E-E5D1-4E45-A2BA-DEE43F16887E}">
          <p14:sldIdLst>
            <p14:sldId id="302"/>
            <p14:sldId id="306"/>
            <p14:sldId id="307"/>
            <p14:sldId id="308"/>
            <p14:sldId id="309"/>
            <p14:sldId id="310"/>
          </p14:sldIdLst>
        </p14:section>
        <p14:section name="Todo Demos" id="{9E0C56E7-4A72-40D5-942C-56BE39007C31}">
          <p14:sldIdLst>
            <p14:sldId id="312"/>
            <p14:sldId id="313"/>
          </p14:sldIdLst>
        </p14:section>
        <p14:section name="Best Practices" id="{D655AA8A-73FF-4BC3-B24C-2A42728AAA8C}">
          <p14:sldIdLst>
            <p14:sldId id="311"/>
            <p14:sldId id="303"/>
            <p14:sldId id="304"/>
            <p14:sldId id="305"/>
          </p14:sldIdLst>
        </p14:section>
        <p14:section name="Conclusion" id="{E240FE6F-BAA6-4501-BD73-66D409C9AB59}">
          <p14:sldIdLst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7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3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815D-6AFA-4040-8EC9-7F4094DEB064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performance-of-prototyp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definitelytyped.org/guides/contributing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orage.info/#referenc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vswebessentials.com/features/typescript" TargetMode="External"/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Tutorial" TargetMode="External"/><Relationship Id="rId2" Type="http://schemas.openxmlformats.org/officeDocument/2006/relationships/hyperlink" Target="https://github.com/dflor003/typescript-fundament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luralsight.com/courses/typescript" TargetMode="External"/><Relationship Id="rId4" Type="http://schemas.openxmlformats.org/officeDocument/2006/relationships/hyperlink" Target="http://www.typescriptlang.org/Playground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46236" cy="164629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Boosting JavaScript Productivity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By: Danil Mariovich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our first TS app!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⊃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valid JS files are valid TS files</a:t>
            </a:r>
            <a:r>
              <a:rPr lang="en-US" i="1" dirty="0" smtClean="0"/>
              <a:t>(</a:t>
            </a:r>
            <a:r>
              <a:rPr lang="en-US" i="1" dirty="0" err="1" smtClean="0"/>
              <a:t>ish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May need to include type headers first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Begin using TS type annotations for maximum productivity</a:t>
            </a:r>
          </a:p>
          <a:p>
            <a:endParaRPr lang="en-US" dirty="0"/>
          </a:p>
          <a:p>
            <a:r>
              <a:rPr lang="en-US" dirty="0" smtClean="0"/>
              <a:t>Use TS OOP constructs for even better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namespaces, closures, etc.</a:t>
            </a:r>
          </a:p>
          <a:p>
            <a:endParaRPr lang="en-US" dirty="0"/>
          </a:p>
          <a:p>
            <a:r>
              <a:rPr lang="en-US" dirty="0" smtClean="0"/>
              <a:t>Protects you from the outside world (aka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DO NOT POLLUTE THE GLOBAL NAMESPACE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Namespace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925"/>
            <a:ext cx="8596668" cy="47364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Compiles to: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175" y="3297546"/>
            <a:ext cx="7467600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app;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(app)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(some)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(namespace)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namespace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some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})(app || (app = {}));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334" y="1295400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a module is private by default</a:t>
            </a:r>
          </a:p>
          <a:p>
            <a:endParaRPr lang="en-US" dirty="0"/>
          </a:p>
          <a:p>
            <a:r>
              <a:rPr lang="en-US" dirty="0" smtClean="0"/>
              <a:t>Import stuff into module</a:t>
            </a:r>
          </a:p>
          <a:p>
            <a:endParaRPr lang="en-US" dirty="0"/>
          </a:p>
          <a:p>
            <a:r>
              <a:rPr lang="en-US" dirty="0" smtClean="0"/>
              <a:t>Export stuff from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1-modules.ts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1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properties/methods exposed by an object</a:t>
            </a:r>
          </a:p>
          <a:p>
            <a:endParaRPr lang="en-US" dirty="0"/>
          </a:p>
          <a:p>
            <a:r>
              <a:rPr lang="en-US" dirty="0" smtClean="0"/>
              <a:t>Annotate with type information</a:t>
            </a:r>
          </a:p>
          <a:p>
            <a:endParaRPr lang="en-US" dirty="0"/>
          </a:p>
          <a:p>
            <a:r>
              <a:rPr lang="en-US" dirty="0" smtClean="0"/>
              <a:t>Purely for static type info</a:t>
            </a:r>
          </a:p>
          <a:p>
            <a:pPr lvl="1"/>
            <a:r>
              <a:rPr lang="en-US" dirty="0" smtClean="0"/>
              <a:t>Erased on compilation</a:t>
            </a:r>
          </a:p>
          <a:p>
            <a:pPr lvl="1"/>
            <a:endParaRPr lang="en-US" dirty="0"/>
          </a:p>
          <a:p>
            <a:r>
              <a:rPr lang="en-US" dirty="0" smtClean="0"/>
              <a:t>Open-ended</a:t>
            </a:r>
          </a:p>
          <a:p>
            <a:pPr lvl="1"/>
            <a:r>
              <a:rPr lang="en-US" dirty="0" smtClean="0"/>
              <a:t>Can be extended elsewhere</a:t>
            </a:r>
          </a:p>
        </p:txBody>
      </p:sp>
    </p:spTree>
    <p:extLst>
      <p:ext uri="{BB962C8B-B14F-4D97-AF65-F5344CB8AC3E}">
        <p14:creationId xmlns:p14="http://schemas.microsoft.com/office/powerpoint/2010/main" val="38718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2687771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Definitions go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2-interfaces.ts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JavaScript</a:t>
            </a:r>
          </a:p>
          <a:p>
            <a:endParaRPr lang="en-US" dirty="0"/>
          </a:p>
          <a:p>
            <a:r>
              <a:rPr lang="en-US" dirty="0" smtClean="0"/>
              <a:t>Language compiled to JavaScript</a:t>
            </a:r>
          </a:p>
          <a:p>
            <a:endParaRPr lang="en-US" dirty="0"/>
          </a:p>
          <a:p>
            <a:r>
              <a:rPr lang="en-US" dirty="0" smtClean="0"/>
              <a:t>One of many: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13" y="3834746"/>
            <a:ext cx="2447925" cy="895350"/>
          </a:xfrm>
          <a:prstGeom prst="rect">
            <a:avLst/>
          </a:prstGeom>
        </p:spPr>
      </p:pic>
      <p:pic>
        <p:nvPicPr>
          <p:cNvPr id="1026" name="Picture 2" descr="http://coffeescript.org/documentatio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19" y="4794721"/>
            <a:ext cx="2846229" cy="48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artlang.org/logos/dart-logo-word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69" y="5619403"/>
            <a:ext cx="1586237" cy="4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weavers.org/upload/Tex2Img_1412737968/ren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8" y="2597439"/>
            <a:ext cx="1876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syntax for classes </a:t>
            </a:r>
            <a:r>
              <a:rPr lang="en-US" dirty="0" err="1" smtClean="0"/>
              <a:t>kinda</a:t>
            </a:r>
            <a:r>
              <a:rPr lang="en-US" dirty="0" smtClean="0"/>
              <a:t> sucks…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725" y="2711993"/>
            <a:ext cx="6096000" cy="3648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Point(x: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add: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2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+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keyword perform best in JavaScript: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jsperf.com/performance-of-prototypes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for JS-heavy apps (aka everything since 2010)</a:t>
            </a:r>
          </a:p>
          <a:p>
            <a:endParaRPr lang="en-US" dirty="0"/>
          </a:p>
          <a:p>
            <a:r>
              <a:rPr lang="en-US" dirty="0" smtClean="0"/>
              <a:t>Especially critical for Single Page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21493"/>
            <a:ext cx="8333316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 = 1,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prop2 = 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getProp1: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prop1;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getProp2: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prop2;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instance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classes much simpler!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7750" y="2194261"/>
            <a:ext cx="6096000" cy="49329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foo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1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450" y="1930400"/>
            <a:ext cx="7905750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 || (a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3-classes.ts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95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ECMAScript6-style inheritance syntax</a:t>
            </a:r>
          </a:p>
          <a:p>
            <a:endParaRPr lang="en-US" dirty="0"/>
          </a:p>
          <a:p>
            <a:r>
              <a:rPr lang="en-US" dirty="0" smtClean="0"/>
              <a:t>Behaves like classical inheritance</a:t>
            </a:r>
          </a:p>
          <a:p>
            <a:endParaRPr lang="en-US" dirty="0"/>
          </a:p>
          <a:p>
            <a:r>
              <a:rPr lang="en-US" dirty="0" smtClean="0"/>
              <a:t>Very performant</a:t>
            </a:r>
          </a:p>
          <a:p>
            <a:endParaRPr lang="en-US" dirty="0"/>
          </a:p>
          <a:p>
            <a:r>
              <a:rPr lang="en-US" dirty="0" smtClean="0"/>
              <a:t>Much simpler than JS equivalent</a:t>
            </a:r>
          </a:p>
          <a:p>
            <a:endParaRPr lang="en-US" dirty="0"/>
          </a:p>
          <a:p>
            <a:r>
              <a:rPr lang="en-US" dirty="0" err="1" smtClean="0"/>
              <a:t>Polymorphically</a:t>
            </a:r>
            <a:r>
              <a:rPr lang="en-US" dirty="0" smtClean="0"/>
              <a:t>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2856" y="1178560"/>
            <a:ext cx="7952232" cy="611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3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short inheritance function</a:t>
            </a:r>
          </a:p>
          <a:p>
            <a:pPr lvl="1"/>
            <a:r>
              <a:rPr lang="en-US" dirty="0" smtClean="0"/>
              <a:t>Sets up prototype chain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Then generates the following madness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8384" y="3165719"/>
            <a:ext cx="8354568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__extends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(d, b)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b.hasOwnProperty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(p)) d[p] = b[p];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 {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d;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__.prototype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0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968" y="0"/>
            <a:ext cx="9451848" cy="680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value;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(_super)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__extends(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_super);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DerivedClass.prototype.getValue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super.prototype.getValue.call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Extended'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ECMAScript6 “Harmony” Spec</a:t>
            </a:r>
          </a:p>
          <a:p>
            <a:pPr lvl="1"/>
            <a:r>
              <a:rPr lang="en-US" dirty="0" smtClean="0"/>
              <a:t>ECMAScript 6 syntax + </a:t>
            </a:r>
            <a:r>
              <a:rPr lang="en-US" i="1" dirty="0" smtClean="0"/>
              <a:t>optional</a:t>
            </a:r>
            <a:r>
              <a:rPr lang="en-US" dirty="0" smtClean="0"/>
              <a:t> type system</a:t>
            </a:r>
          </a:p>
          <a:p>
            <a:endParaRPr lang="en-US" dirty="0"/>
          </a:p>
          <a:p>
            <a:r>
              <a:rPr lang="en-US" dirty="0" smtClean="0"/>
              <a:t>Looks very similar to standard JavaScript	</a:t>
            </a:r>
          </a:p>
          <a:p>
            <a:pPr lvl="1"/>
            <a:r>
              <a:rPr lang="en-US" dirty="0" smtClean="0"/>
              <a:t>Smaller learning curve</a:t>
            </a:r>
          </a:p>
          <a:p>
            <a:pPr lvl="1"/>
            <a:endParaRPr lang="en-US" dirty="0"/>
          </a:p>
          <a:p>
            <a:r>
              <a:rPr lang="en-US" dirty="0" smtClean="0"/>
              <a:t>Compiles to readable JavaScript</a:t>
            </a:r>
          </a:p>
          <a:p>
            <a:endParaRPr lang="en-US" dirty="0"/>
          </a:p>
          <a:p>
            <a:r>
              <a:rPr lang="en-US" dirty="0" smtClean="0"/>
              <a:t>Chrome debugger support*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817" y="6271551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*Need to configure IIS to serve 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590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0251"/>
          </a:xfrm>
        </p:spPr>
        <p:txBody>
          <a:bodyPr/>
          <a:lstStyle/>
          <a:p>
            <a:r>
              <a:rPr lang="en-US" dirty="0" smtClean="0"/>
              <a:t>Which would you rather write?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Debugger support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Performant</a:t>
            </a:r>
          </a:p>
          <a:p>
            <a:pPr lvl="1"/>
            <a:endParaRPr lang="en-US" dirty="0"/>
          </a:p>
          <a:p>
            <a:r>
              <a:rPr lang="en-US" dirty="0" smtClean="0"/>
              <a:t>Not supported (yet):</a:t>
            </a:r>
          </a:p>
          <a:p>
            <a:pPr lvl="1"/>
            <a:r>
              <a:rPr lang="en-US" dirty="0" smtClean="0"/>
              <a:t>Protected modifier</a:t>
            </a:r>
          </a:p>
          <a:p>
            <a:pPr lvl="1"/>
            <a:r>
              <a:rPr lang="en-US" dirty="0" smtClean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02989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–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4-inheritance.ts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75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functions just work</a:t>
            </a:r>
          </a:p>
          <a:p>
            <a:endParaRPr lang="en-US" dirty="0"/>
          </a:p>
          <a:p>
            <a:r>
              <a:rPr lang="en-US" dirty="0" smtClean="0"/>
              <a:t>Full support for lambda expressions</a:t>
            </a:r>
          </a:p>
          <a:p>
            <a:endParaRPr lang="en-US" dirty="0"/>
          </a:p>
          <a:p>
            <a:r>
              <a:rPr lang="en-US" dirty="0" smtClean="0"/>
              <a:t>Almost identical to functions with some “magic”</a:t>
            </a:r>
          </a:p>
          <a:p>
            <a:endParaRPr lang="en-US" dirty="0"/>
          </a:p>
          <a:p>
            <a:r>
              <a:rPr lang="en-US" dirty="0" smtClean="0"/>
              <a:t>Opt for lambdas unless reason not to</a:t>
            </a:r>
          </a:p>
        </p:txBody>
      </p:sp>
    </p:spTree>
    <p:extLst>
      <p:ext uri="{BB962C8B-B14F-4D97-AF65-F5344CB8AC3E}">
        <p14:creationId xmlns:p14="http://schemas.microsoft.com/office/powerpoint/2010/main" val="220754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2575" y="2531437"/>
            <a:ext cx="6096000" cy="10802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div = (a: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b: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a / 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2);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2575" y="3982517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div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(a, b)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/ b;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div(10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2);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6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nested</a:t>
            </a:r>
          </a:p>
          <a:p>
            <a:endParaRPr lang="en-US" dirty="0"/>
          </a:p>
          <a:p>
            <a:r>
              <a:rPr lang="en-US" dirty="0" smtClean="0"/>
              <a:t>Supports type inference</a:t>
            </a:r>
          </a:p>
          <a:p>
            <a:endParaRPr lang="en-US" dirty="0"/>
          </a:p>
          <a:p>
            <a:r>
              <a:rPr lang="en-US" dirty="0" smtClean="0"/>
              <a:t>Can be passed as parameters to functions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outer-most scope when in class</a:t>
            </a:r>
          </a:p>
          <a:p>
            <a:pPr lvl="1"/>
            <a:r>
              <a:rPr lang="en-US" dirty="0" smtClean="0"/>
              <a:t>No need to user “self” alias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80" y="3182951"/>
            <a:ext cx="9156622" cy="285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Object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JQueryDeferred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$.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'~/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/stuff'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.done((response: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=&gt;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response);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88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993" y="2465680"/>
            <a:ext cx="9229898" cy="404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MyClass.prototype.makeRequest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_this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$.get(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'~/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/stuff'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).done(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(response)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response;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92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5-lambdas.ts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33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generics</a:t>
            </a:r>
          </a:p>
          <a:p>
            <a:endParaRPr lang="en-US" dirty="0"/>
          </a:p>
          <a:p>
            <a:r>
              <a:rPr lang="en-US" dirty="0" smtClean="0"/>
              <a:t>Simple type constraint syntax</a:t>
            </a:r>
          </a:p>
          <a:p>
            <a:endParaRPr lang="en-US" dirty="0"/>
          </a:p>
          <a:p>
            <a:r>
              <a:rPr lang="en-US" dirty="0" smtClean="0"/>
              <a:t>Works well with type inference</a:t>
            </a:r>
          </a:p>
          <a:p>
            <a:endParaRPr lang="en-US" dirty="0"/>
          </a:p>
          <a:p>
            <a:r>
              <a:rPr lang="en-US" dirty="0" smtClean="0"/>
              <a:t>Syntax similar to Java generics</a:t>
            </a:r>
          </a:p>
          <a:p>
            <a:endParaRPr lang="en-US" dirty="0"/>
          </a:p>
          <a:p>
            <a:r>
              <a:rPr lang="en-US" dirty="0" smtClean="0"/>
              <a:t>Supported on: class, interface, function</a:t>
            </a:r>
          </a:p>
        </p:txBody>
      </p:sp>
    </p:spTree>
    <p:extLst>
      <p:ext uri="{BB962C8B-B14F-4D97-AF65-F5344CB8AC3E}">
        <p14:creationId xmlns:p14="http://schemas.microsoft.com/office/powerpoint/2010/main" val="2142430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384" y="2866840"/>
            <a:ext cx="10561473" cy="137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doStuffToSomething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&gt;(something: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TSomething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Stuff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tooling support</a:t>
            </a:r>
            <a:endParaRPr lang="en-US" dirty="0"/>
          </a:p>
        </p:txBody>
      </p:sp>
      <p:pic>
        <p:nvPicPr>
          <p:cNvPr id="2050" name="Picture 2" descr="http://i.imgur.com/YqTq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1" y="2755315"/>
            <a:ext cx="2910898" cy="8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68" y="2468271"/>
            <a:ext cx="2442923" cy="5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59" y="3683011"/>
            <a:ext cx="3003261" cy="6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18" y="4100975"/>
            <a:ext cx="2952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3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2 / 6-generics.ts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80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Definition Files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5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“Header files”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Provides static typing support</a:t>
            </a:r>
          </a:p>
          <a:p>
            <a:endParaRPr lang="en-US" dirty="0"/>
          </a:p>
          <a:p>
            <a:r>
              <a:rPr lang="en-US" dirty="0" smtClean="0"/>
              <a:t>Definitely Typed repository: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to VS project via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to Node project via </a:t>
            </a:r>
            <a:r>
              <a:rPr lang="en-US" dirty="0" err="1" smtClean="0"/>
              <a:t>tsd</a:t>
            </a:r>
            <a:endParaRPr lang="en-US" dirty="0" smtClean="0"/>
          </a:p>
          <a:p>
            <a:pPr lvl="1"/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altLang="en-US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tsd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9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56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as references via comment</a:t>
            </a:r>
          </a:p>
          <a:p>
            <a:pPr lvl="1"/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&lt;reference path="/scripts/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/some-lib/some-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lib.d.ts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 batch of references via _</a:t>
            </a:r>
            <a:r>
              <a:rPr lang="en-US" dirty="0" err="1" smtClean="0"/>
              <a:t>reference.ts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Can drag .</a:t>
            </a:r>
            <a:r>
              <a:rPr lang="en-US" dirty="0" err="1" smtClean="0"/>
              <a:t>ts</a:t>
            </a:r>
            <a:r>
              <a:rPr lang="en-US" dirty="0" smtClean="0"/>
              <a:t> OR .</a:t>
            </a:r>
            <a:r>
              <a:rPr lang="en-US" dirty="0" err="1" smtClean="0"/>
              <a:t>d.ts</a:t>
            </a:r>
            <a:r>
              <a:rPr lang="en-US" dirty="0" smtClean="0"/>
              <a:t> file into TS file to auto-add reference</a:t>
            </a:r>
          </a:p>
          <a:p>
            <a:pPr lvl="1"/>
            <a:r>
              <a:rPr lang="en-US" dirty="0" smtClean="0"/>
              <a:t>Paths are relative</a:t>
            </a:r>
          </a:p>
        </p:txBody>
      </p:sp>
    </p:spTree>
    <p:extLst>
      <p:ext uri="{BB962C8B-B14F-4D97-AF65-F5344CB8AC3E}">
        <p14:creationId xmlns:p14="http://schemas.microsoft.com/office/powerpoint/2010/main" val="1625565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 </a:t>
            </a:r>
            <a:r>
              <a:rPr lang="en-US" dirty="0" err="1" smtClean="0"/>
              <a:t>typings</a:t>
            </a:r>
            <a:r>
              <a:rPr lang="en-US" dirty="0" smtClean="0"/>
              <a:t> available, build your own!</a:t>
            </a:r>
          </a:p>
          <a:p>
            <a:endParaRPr lang="en-US" dirty="0"/>
          </a:p>
          <a:p>
            <a:r>
              <a:rPr lang="en-US" dirty="0" smtClean="0"/>
              <a:t>Use declare keyword</a:t>
            </a:r>
          </a:p>
          <a:p>
            <a:endParaRPr lang="en-US" dirty="0"/>
          </a:p>
          <a:p>
            <a:r>
              <a:rPr lang="en-US" dirty="0" smtClean="0"/>
              <a:t>Model </a:t>
            </a:r>
            <a:r>
              <a:rPr lang="en-US" dirty="0" err="1" smtClean="0"/>
              <a:t>api</a:t>
            </a:r>
            <a:r>
              <a:rPr lang="en-US" dirty="0" smtClean="0"/>
              <a:t> with interfaces</a:t>
            </a:r>
          </a:p>
          <a:p>
            <a:endParaRPr lang="en-US" dirty="0"/>
          </a:p>
          <a:p>
            <a:r>
              <a:rPr lang="en-US" dirty="0" smtClean="0"/>
              <a:t>Follow guidelines at: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definitelytyped.org/guides/contributing.html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79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Files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definition file</a:t>
            </a:r>
          </a:p>
          <a:p>
            <a:pPr lvl="1"/>
            <a:r>
              <a:rPr lang="en-US" dirty="0">
                <a:hlinkClick r:id="rId2"/>
              </a:rPr>
              <a:t>http://www.jstorage.info/#</a:t>
            </a:r>
            <a:r>
              <a:rPr lang="en-US" dirty="0" smtClean="0">
                <a:hlinkClick r:id="rId2"/>
              </a:rPr>
              <a:t>reference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Section 3 / </a:t>
            </a:r>
            <a:r>
              <a:rPr lang="en-US" dirty="0" err="1" smtClean="0"/>
              <a:t>jstorage.d.ts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82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2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5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ECMAScript 5 introduced concept of “properties”</a:t>
            </a:r>
          </a:p>
          <a:p>
            <a:endParaRPr lang="en-US" dirty="0"/>
          </a:p>
          <a:p>
            <a:r>
              <a:rPr lang="en-US" dirty="0" smtClean="0"/>
              <a:t>JS Syntax: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680" y="3510188"/>
            <a:ext cx="8189976" cy="3451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Object.defineProperty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get: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Getter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set: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Setter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enumerable: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Various options available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configurable: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04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5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provides better syntax for getters/setters</a:t>
            </a:r>
          </a:p>
          <a:p>
            <a:pPr lvl="1"/>
            <a:r>
              <a:rPr lang="en-US" dirty="0" smtClean="0"/>
              <a:t>Requires targeting ECMAScript 5 in generation</a:t>
            </a:r>
          </a:p>
          <a:p>
            <a:endParaRPr lang="en-US" dirty="0"/>
          </a:p>
          <a:p>
            <a:r>
              <a:rPr lang="en-US" dirty="0" smtClean="0"/>
              <a:t>Similar to method prefixed with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en-US" dirty="0" smtClean="0"/>
              <a:t> or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Bad news:</a:t>
            </a:r>
          </a:p>
          <a:p>
            <a:pPr lvl="1"/>
            <a:r>
              <a:rPr lang="en-US" dirty="0" smtClean="0"/>
              <a:t>IE only supports it in IE9+</a:t>
            </a:r>
          </a:p>
          <a:p>
            <a:endParaRPr lang="en-US" dirty="0" smtClean="0"/>
          </a:p>
          <a:p>
            <a:r>
              <a:rPr lang="en-US" dirty="0" smtClean="0"/>
              <a:t>Supported well in Chrome, FF, etc.</a:t>
            </a:r>
          </a:p>
        </p:txBody>
      </p:sp>
    </p:spTree>
    <p:extLst>
      <p:ext uri="{BB962C8B-B14F-4D97-AF65-F5344CB8AC3E}">
        <p14:creationId xmlns:p14="http://schemas.microsoft.com/office/powerpoint/2010/main" val="1992463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5 </a:t>
            </a:r>
            <a:r>
              <a:rPr lang="en-US" dirty="0" smtClean="0"/>
              <a:t>Properties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4 / 1-properties.ts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3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Refactoring support via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Rename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Ctrl+click</a:t>
            </a:r>
            <a:r>
              <a:rPr lang="en-US" dirty="0" smtClean="0">
                <a:sym typeface="Wingdings" panose="05000000000000000000" pitchFamily="2" charset="2"/>
              </a:rPr>
              <a:t> go to definition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 to symbol support (</a:t>
            </a:r>
            <a:r>
              <a:rPr lang="en-US" dirty="0" err="1" smtClean="0">
                <a:sym typeface="Wingdings" panose="05000000000000000000" pitchFamily="2" charset="2"/>
              </a:rPr>
              <a:t>Ctrl+shift+T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Ctrl+T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50+ quick fixes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Linting</a:t>
            </a:r>
            <a:r>
              <a:rPr lang="en-US" dirty="0" smtClean="0">
                <a:sym typeface="Wingdings" panose="05000000000000000000" pitchFamily="2" charset="2"/>
              </a:rPr>
              <a:t> support via </a:t>
            </a:r>
            <a:r>
              <a:rPr lang="en-US" dirty="0" err="1" smtClean="0">
                <a:sym typeface="Wingdings" panose="05000000000000000000" pitchFamily="2" charset="2"/>
              </a:rPr>
              <a:t>TSLint</a:t>
            </a:r>
            <a:r>
              <a:rPr lang="en-US" dirty="0" smtClean="0">
                <a:sym typeface="Wingdings" panose="05000000000000000000" pitchFamily="2" charset="2"/>
              </a:rPr>
              <a:t> and Web Essentials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(aka </a:t>
            </a:r>
            <a:r>
              <a:rPr lang="en-US" dirty="0" err="1" smtClean="0">
                <a:sym typeface="Wingdings" panose="05000000000000000000" pitchFamily="2" charset="2"/>
              </a:rPr>
              <a:t>StyleCop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5" y="2074139"/>
            <a:ext cx="2744641" cy="5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3.amazonaws.com/uploads.uservoice.com/logo/design_setting/25990/original/WebEssentials2012logo_with_text.png?13467024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68" y="4280911"/>
            <a:ext cx="2920134" cy="7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42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extend native/3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in TS</a:t>
            </a:r>
          </a:p>
          <a:p>
            <a:endParaRPr lang="en-US" dirty="0" smtClean="0"/>
          </a:p>
          <a:p>
            <a:r>
              <a:rPr lang="en-US" dirty="0" smtClean="0"/>
              <a:t>Create your own .</a:t>
            </a:r>
            <a:r>
              <a:rPr lang="en-US" dirty="0" err="1" smtClean="0"/>
              <a:t>d.ts</a:t>
            </a:r>
            <a:r>
              <a:rPr lang="en-US" dirty="0" smtClean="0"/>
              <a:t> file with extensions</a:t>
            </a:r>
          </a:p>
          <a:p>
            <a:pPr lvl="1"/>
            <a:r>
              <a:rPr lang="en-US" dirty="0" smtClean="0"/>
              <a:t>Useful when large amount of augmentation</a:t>
            </a:r>
          </a:p>
          <a:p>
            <a:endParaRPr lang="en-US" dirty="0" smtClean="0"/>
          </a:p>
          <a:p>
            <a:r>
              <a:rPr lang="en-US" dirty="0" smtClean="0"/>
              <a:t>Embed interface extensions directly into your </a:t>
            </a:r>
            <a:r>
              <a:rPr lang="en-US" dirty="0" err="1" smtClean="0"/>
              <a:t>ts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Useful for minor extensions (i.e. Window)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smtClean="0"/>
              <a:t>Libraries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4 / 2-extensions.ts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1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6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Demo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Knockout-based “</a:t>
            </a:r>
            <a:r>
              <a:rPr lang="en-US" dirty="0" err="1" smtClean="0"/>
              <a:t>Todo</a:t>
            </a:r>
            <a:r>
              <a:rPr lang="en-US" dirty="0" smtClean="0"/>
              <a:t>” App</a:t>
            </a:r>
          </a:p>
          <a:p>
            <a:endParaRPr lang="en-US" dirty="0"/>
          </a:p>
          <a:p>
            <a:r>
              <a:rPr lang="en-US" dirty="0" smtClean="0"/>
              <a:t>Illustrates how </a:t>
            </a:r>
            <a:r>
              <a:rPr lang="en-US" dirty="0" err="1" smtClean="0"/>
              <a:t>TypeScript</a:t>
            </a:r>
            <a:r>
              <a:rPr lang="en-US" dirty="0" smtClean="0"/>
              <a:t> can be quickly used to build a quick app</a:t>
            </a:r>
          </a:p>
          <a:p>
            <a:endParaRPr lang="en-US" dirty="0"/>
          </a:p>
          <a:p>
            <a:r>
              <a:rPr lang="en-US" dirty="0" smtClean="0"/>
              <a:t>Puts together common </a:t>
            </a:r>
            <a:r>
              <a:rPr lang="en-US" dirty="0" err="1" smtClean="0"/>
              <a:t>TypeScript</a:t>
            </a:r>
            <a:r>
              <a:rPr lang="en-US" dirty="0" smtClean="0"/>
              <a:t> usage patterns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58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42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Do: Use namespace imports to avoid having to fully qualify paths</a:t>
            </a:r>
          </a:p>
          <a:p>
            <a:pPr lvl="1"/>
            <a:r>
              <a:rPr lang="en-US" dirty="0" smtClean="0"/>
              <a:t>Make sure files are declared in dependency order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Do: Separate classes into multiple file</a:t>
            </a:r>
          </a:p>
          <a:p>
            <a:pPr lvl="1"/>
            <a:r>
              <a:rPr lang="en-US" dirty="0" smtClean="0"/>
              <a:t>1 class per file</a:t>
            </a:r>
          </a:p>
          <a:p>
            <a:pPr lvl="1"/>
            <a:r>
              <a:rPr lang="en-US" dirty="0" smtClean="0"/>
              <a:t>Use logical folder structure</a:t>
            </a:r>
          </a:p>
          <a:p>
            <a:pPr lvl="1"/>
            <a:endParaRPr lang="en-US" dirty="0"/>
          </a:p>
          <a:p>
            <a:r>
              <a:rPr lang="en-US" dirty="0" smtClean="0"/>
              <a:t>Do: Include _</a:t>
            </a:r>
            <a:r>
              <a:rPr lang="en-US" dirty="0" err="1" smtClean="0"/>
              <a:t>references.ts</a:t>
            </a:r>
            <a:r>
              <a:rPr lang="en-US" dirty="0" smtClean="0"/>
              <a:t> file with references to all libraries</a:t>
            </a:r>
          </a:p>
          <a:p>
            <a:pPr lvl="1"/>
            <a:r>
              <a:rPr lang="en-US" dirty="0" smtClean="0"/>
              <a:t>Don’t manually specify &lt;reference&gt; tags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197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Don’t: Use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 smtClean="0"/>
              <a:t> type too much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Do: Use modules for logical namespace groupings</a:t>
            </a:r>
          </a:p>
          <a:p>
            <a:pPr lvl="1"/>
            <a:r>
              <a:rPr lang="en-US" dirty="0" smtClean="0"/>
              <a:t>Match folder structure</a:t>
            </a:r>
          </a:p>
          <a:p>
            <a:pPr lvl="1"/>
            <a:endParaRPr lang="en-US" dirty="0"/>
          </a:p>
          <a:p>
            <a:r>
              <a:rPr lang="en-US" dirty="0" smtClean="0"/>
              <a:t>Do: Follow JS style guidelines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github.com/airbnb/javascript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Do: Use </a:t>
            </a:r>
            <a:r>
              <a:rPr lang="en-US" dirty="0" err="1" smtClean="0"/>
              <a:t>TSLint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vswebessentials.com/features/typescript</a:t>
            </a:r>
            <a:endParaRPr lang="en-US" dirty="0" smtClean="0"/>
          </a:p>
          <a:p>
            <a:pPr lvl="1"/>
            <a:r>
              <a:rPr lang="en-US" dirty="0" smtClean="0"/>
              <a:t>Note: Do not lint </a:t>
            </a:r>
            <a:r>
              <a:rPr lang="en-US" dirty="0" err="1" smtClean="0"/>
              <a:t>typings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67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Do: Check in typing files into source control</a:t>
            </a:r>
          </a:p>
          <a:p>
            <a:pPr lvl="1"/>
            <a:r>
              <a:rPr lang="en-US" dirty="0" smtClean="0"/>
              <a:t>Not restored on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</a:p>
          <a:p>
            <a:pPr lvl="1"/>
            <a:endParaRPr lang="en-US" dirty="0"/>
          </a:p>
          <a:p>
            <a:r>
              <a:rPr lang="en-US" dirty="0" smtClean="0"/>
              <a:t>Do: Submit pull requests for new/fixed </a:t>
            </a:r>
            <a:r>
              <a:rPr lang="en-US" dirty="0" err="1" smtClean="0"/>
              <a:t>typings</a:t>
            </a:r>
            <a:r>
              <a:rPr lang="en-US" dirty="0" smtClean="0"/>
              <a:t> to </a:t>
            </a:r>
            <a:r>
              <a:rPr lang="en-US" dirty="0" err="1" smtClean="0"/>
              <a:t>DefinitelyTyped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Don’t: Check in files that </a:t>
            </a:r>
            <a:r>
              <a:rPr lang="en-US" smtClean="0"/>
              <a:t>don’t compile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47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slides and code available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github.com/dflor003/typescript-fundamentals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/>
              <a:t> tutorial: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www.typescriptlang.org/Tutorial</a:t>
            </a:r>
            <a:endParaRPr lang="en-US" dirty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playground: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www.typescriptlang.org/Playground</a:t>
            </a:r>
            <a:endParaRPr lang="en-US" dirty="0" smtClean="0"/>
          </a:p>
          <a:p>
            <a:pPr lvl="1"/>
            <a:r>
              <a:rPr lang="en-US" dirty="0" err="1" smtClean="0"/>
              <a:t>PluralSight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pluralsight.com/courses/typescript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09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2050" name="Picture 2" descr="http://alangregerman.typepad.com/.a/6a00d83516c0ad53ef017c3329aba8970b-800w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44" y="2160588"/>
            <a:ext cx="310514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5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with existing libraries</a:t>
            </a:r>
          </a:p>
          <a:p>
            <a:pPr lvl="1"/>
            <a:r>
              <a:rPr lang="en-US" dirty="0" smtClean="0"/>
              <a:t>“Header” </a:t>
            </a:r>
            <a:r>
              <a:rPr lang="en-US" dirty="0"/>
              <a:t>files via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Intellisense</a:t>
            </a:r>
            <a:r>
              <a:rPr lang="en-US" dirty="0" smtClean="0"/>
              <a:t> and documentation for existing libraries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HTML5 DOM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4866"/>
          </a:xfrm>
        </p:spPr>
        <p:txBody>
          <a:bodyPr>
            <a:normAutofit/>
          </a:bodyPr>
          <a:lstStyle/>
          <a:p>
            <a:r>
              <a:rPr lang="en-US" dirty="0"/>
              <a:t>Find errors at compile time</a:t>
            </a:r>
          </a:p>
          <a:p>
            <a:pPr lvl="1"/>
            <a:r>
              <a:rPr lang="en-US" dirty="0"/>
              <a:t>Compile time errors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Easierto</a:t>
            </a:r>
            <a:r>
              <a:rPr lang="en-US" dirty="0" smtClean="0">
                <a:sym typeface="Wingdings" panose="05000000000000000000" pitchFamily="2" charset="2"/>
              </a:rPr>
              <a:t> debug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FULL </a:t>
            </a:r>
            <a:r>
              <a:rPr lang="en-US" dirty="0" err="1" smtClean="0"/>
              <a:t>Intellisense</a:t>
            </a:r>
            <a:r>
              <a:rPr lang="en-US" dirty="0" smtClean="0"/>
              <a:t> support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Enables more Object-Oriented JavaScript patterns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Interfaces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Enums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Inheritance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Encapsulation (modules)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more testable code</a:t>
            </a:r>
          </a:p>
          <a:p>
            <a:pPr lvl="1"/>
            <a:r>
              <a:rPr lang="en-US" dirty="0" smtClean="0"/>
              <a:t>Tests can be written in </a:t>
            </a:r>
            <a:r>
              <a:rPr lang="en-US" dirty="0" err="1" smtClean="0"/>
              <a:t>TypeScript</a:t>
            </a:r>
            <a:r>
              <a:rPr lang="en-US" dirty="0" smtClean="0"/>
              <a:t> too!</a:t>
            </a:r>
          </a:p>
          <a:p>
            <a:pPr lvl="1"/>
            <a:endParaRPr lang="en-US" dirty="0"/>
          </a:p>
          <a:p>
            <a:r>
              <a:rPr lang="en-US" dirty="0" smtClean="0"/>
              <a:t>Write more maintainable code</a:t>
            </a:r>
          </a:p>
          <a:p>
            <a:pPr lvl="1"/>
            <a:r>
              <a:rPr lang="en-US" dirty="0" smtClean="0"/>
              <a:t>Catch bugs earlier</a:t>
            </a:r>
          </a:p>
          <a:p>
            <a:pPr lvl="1"/>
            <a:endParaRPr lang="en-US" dirty="0"/>
          </a:p>
          <a:p>
            <a:r>
              <a:rPr lang="en-US" dirty="0" smtClean="0"/>
              <a:t>Wraps prototypal inheritance pattern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module system</a:t>
            </a:r>
          </a:p>
          <a:p>
            <a:pPr lvl="1"/>
            <a:r>
              <a:rPr lang="en-US" dirty="0" smtClean="0"/>
              <a:t>Closure-based modules/namespaces</a:t>
            </a:r>
          </a:p>
          <a:p>
            <a:pPr lvl="1"/>
            <a:r>
              <a:rPr lang="en-US" dirty="0" smtClean="0"/>
              <a:t>AMD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</a:p>
          <a:p>
            <a:pPr lvl="1"/>
            <a:endParaRPr lang="en-US" dirty="0"/>
          </a:p>
          <a:p>
            <a:r>
              <a:rPr lang="en-US" dirty="0" smtClean="0"/>
              <a:t>Wraps ECMAScript5 “properties”</a:t>
            </a:r>
          </a:p>
        </p:txBody>
      </p:sp>
    </p:spTree>
    <p:extLst>
      <p:ext uri="{BB962C8B-B14F-4D97-AF65-F5344CB8AC3E}">
        <p14:creationId xmlns:p14="http://schemas.microsoft.com/office/powerpoint/2010/main" val="139234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537</TotalTime>
  <Words>1000</Words>
  <Application>Microsoft Office PowerPoint</Application>
  <PresentationFormat>Widescreen</PresentationFormat>
  <Paragraphs>485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Times New Roman</vt:lpstr>
      <vt:lpstr>Trebuchet MS</vt:lpstr>
      <vt:lpstr>Wingdings</vt:lpstr>
      <vt:lpstr>Wingdings 3</vt:lpstr>
      <vt:lpstr>Facet</vt:lpstr>
      <vt:lpstr>TypeScript Fundamentals</vt:lpstr>
      <vt:lpstr>What is TypeScript?</vt:lpstr>
      <vt:lpstr>Why TypeScript?</vt:lpstr>
      <vt:lpstr>Why TypeScript?</vt:lpstr>
      <vt:lpstr>Why TypeScript?</vt:lpstr>
      <vt:lpstr>Why TypeScript?</vt:lpstr>
      <vt:lpstr>Development Benefits</vt:lpstr>
      <vt:lpstr>Development Benefits</vt:lpstr>
      <vt:lpstr>Development Benefits</vt:lpstr>
      <vt:lpstr>Let’s build our first TS app!</vt:lpstr>
      <vt:lpstr>TypeScript ⊃ JavaScript </vt:lpstr>
      <vt:lpstr>Object-Oriented JavaScript</vt:lpstr>
      <vt:lpstr>Modules</vt:lpstr>
      <vt:lpstr>Modules</vt:lpstr>
      <vt:lpstr>Modules</vt:lpstr>
      <vt:lpstr>Modules – Demo </vt:lpstr>
      <vt:lpstr>Interfaces</vt:lpstr>
      <vt:lpstr>Interfaces</vt:lpstr>
      <vt:lpstr>Interfaces – Demo </vt:lpstr>
      <vt:lpstr>Classes</vt:lpstr>
      <vt:lpstr>Classes</vt:lpstr>
      <vt:lpstr>Classes</vt:lpstr>
      <vt:lpstr>Classes</vt:lpstr>
      <vt:lpstr>Classes</vt:lpstr>
      <vt:lpstr>Classes – Demo </vt:lpstr>
      <vt:lpstr>Inheritance</vt:lpstr>
      <vt:lpstr>Inheritance</vt:lpstr>
      <vt:lpstr>Inheritance</vt:lpstr>
      <vt:lpstr>PowerPoint Presentation</vt:lpstr>
      <vt:lpstr>Inheritance</vt:lpstr>
      <vt:lpstr>Inheritance – Demo </vt:lpstr>
      <vt:lpstr>Functions</vt:lpstr>
      <vt:lpstr>Functions</vt:lpstr>
      <vt:lpstr>Functions</vt:lpstr>
      <vt:lpstr>Functions</vt:lpstr>
      <vt:lpstr>Functions</vt:lpstr>
      <vt:lpstr>Functions – Demo</vt:lpstr>
      <vt:lpstr>Generics</vt:lpstr>
      <vt:lpstr>Generics</vt:lpstr>
      <vt:lpstr>Generics – Demo </vt:lpstr>
      <vt:lpstr>Library Definition Files</vt:lpstr>
      <vt:lpstr>Definition Files</vt:lpstr>
      <vt:lpstr>Definition Files</vt:lpstr>
      <vt:lpstr>Definition Files</vt:lpstr>
      <vt:lpstr>Definition Files – Demo</vt:lpstr>
      <vt:lpstr>Advanced Concepts</vt:lpstr>
      <vt:lpstr>ECMAScript 5 Properties</vt:lpstr>
      <vt:lpstr>ECMAScript 5 Properties</vt:lpstr>
      <vt:lpstr>ECMAScript 5 Properties – Demo</vt:lpstr>
      <vt:lpstr>Extending Libraries</vt:lpstr>
      <vt:lpstr>Extending Libraries – Demo</vt:lpstr>
      <vt:lpstr>Putting it all together</vt:lpstr>
      <vt:lpstr>Todo Demo App</vt:lpstr>
      <vt:lpstr>TypeScript Best Practices</vt:lpstr>
      <vt:lpstr>Best Practices</vt:lpstr>
      <vt:lpstr>Best Practices</vt:lpstr>
      <vt:lpstr>Best Practices</vt:lpstr>
      <vt:lpstr>That’s it!</vt:lpstr>
      <vt:lpstr>Questions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</dc:title>
  <dc:creator>Danil Mariovich Flores</dc:creator>
  <cp:lastModifiedBy>Danil Flores</cp:lastModifiedBy>
  <cp:revision>48</cp:revision>
  <dcterms:created xsi:type="dcterms:W3CDTF">2014-09-19T00:21:33Z</dcterms:created>
  <dcterms:modified xsi:type="dcterms:W3CDTF">2014-10-09T15:09:04Z</dcterms:modified>
</cp:coreProperties>
</file>