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537DF2-151D-4DA8-BA51-101A900A9FBC}">
          <p14:sldIdLst>
            <p14:sldId id="256"/>
            <p14:sldId id="257"/>
            <p14:sldId id="258"/>
            <p14:sldId id="259"/>
            <p14:sldId id="260"/>
            <p14:sldId id="263"/>
            <p14:sldId id="261"/>
            <p14:sldId id="262"/>
            <p14:sldId id="264"/>
          </p14:sldIdLst>
        </p14:section>
        <p14:section name="MyFirstApp" id="{E6FD44C1-DEE6-439E-9C5F-D9C1F0436DC6}">
          <p14:sldIdLst>
            <p14:sldId id="265"/>
            <p14:sldId id="266"/>
          </p14:sldIdLst>
        </p14:section>
        <p14:section name="JavaScript OO" id="{9CCC3303-2B43-482B-8BE0-75BC81C4EC24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75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43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815D-6AFA-4040-8EC9-7F4094DEB064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2EF306-D9CA-4D69-9C46-C6E7B96D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performance-of-prototyp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046236" cy="164629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Boosting JavaScript Productivity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By: Danil Mariovich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our first TS app!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⊃ JavaScript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valid JS files are valid TS files</a:t>
            </a:r>
            <a:r>
              <a:rPr lang="en-US" i="1" dirty="0" smtClean="0"/>
              <a:t>(</a:t>
            </a:r>
            <a:r>
              <a:rPr lang="en-US" i="1" dirty="0" err="1" smtClean="0"/>
              <a:t>ish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May need to include type headers first</a:t>
            </a:r>
            <a:endParaRPr lang="en-US" dirty="0"/>
          </a:p>
          <a:p>
            <a:endParaRPr lang="en-US" i="1" dirty="0" smtClean="0"/>
          </a:p>
          <a:p>
            <a:r>
              <a:rPr lang="en-US" dirty="0" smtClean="0"/>
              <a:t>Begin using TS type annotations for maximum productivity</a:t>
            </a:r>
          </a:p>
          <a:p>
            <a:endParaRPr lang="en-US" dirty="0"/>
          </a:p>
          <a:p>
            <a:r>
              <a:rPr lang="en-US" dirty="0" smtClean="0"/>
              <a:t>Use TS OOP constructs for even better benefit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4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namespaces, closures, etc.</a:t>
            </a:r>
          </a:p>
          <a:p>
            <a:endParaRPr lang="en-US" dirty="0"/>
          </a:p>
          <a:p>
            <a:r>
              <a:rPr lang="en-US" dirty="0" smtClean="0"/>
              <a:t>Protects you from the outside world (aka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DO NOT POLLUTE THE GLOBAL NAMESPACE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Namespace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925"/>
            <a:ext cx="8596668" cy="473643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Compiles to: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175" y="3297546"/>
            <a:ext cx="7467600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app;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(app)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(some)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(namespace)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namespace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||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some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})(app || (app = {}));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7334" y="1295400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app.some.namespace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Stuff goes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"I'm a module!"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a module is private by default</a:t>
            </a:r>
          </a:p>
          <a:p>
            <a:endParaRPr lang="en-US" dirty="0"/>
          </a:p>
          <a:p>
            <a:r>
              <a:rPr lang="en-US" dirty="0" smtClean="0"/>
              <a:t>Import stuff into module</a:t>
            </a:r>
          </a:p>
          <a:p>
            <a:endParaRPr lang="en-US" dirty="0"/>
          </a:p>
          <a:p>
            <a:r>
              <a:rPr lang="en-US" dirty="0" smtClean="0"/>
              <a:t>Export stuff from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properties/methods exposed by an object</a:t>
            </a:r>
          </a:p>
          <a:p>
            <a:endParaRPr lang="en-US" dirty="0"/>
          </a:p>
          <a:p>
            <a:r>
              <a:rPr lang="en-US" dirty="0" smtClean="0"/>
              <a:t>Annotate with type information</a:t>
            </a:r>
          </a:p>
          <a:p>
            <a:endParaRPr lang="en-US" dirty="0"/>
          </a:p>
          <a:p>
            <a:r>
              <a:rPr lang="en-US" dirty="0" smtClean="0"/>
              <a:t>Purely for static type info</a:t>
            </a:r>
          </a:p>
          <a:p>
            <a:pPr lvl="1"/>
            <a:r>
              <a:rPr lang="en-US" dirty="0" smtClean="0"/>
              <a:t>Erased on compilation</a:t>
            </a:r>
          </a:p>
          <a:p>
            <a:pPr lvl="1"/>
            <a:endParaRPr lang="en-US" dirty="0"/>
          </a:p>
          <a:p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Can be extended elsewhere</a:t>
            </a:r>
          </a:p>
        </p:txBody>
      </p:sp>
    </p:spTree>
    <p:extLst>
      <p:ext uri="{BB962C8B-B14F-4D97-AF65-F5344CB8AC3E}">
        <p14:creationId xmlns:p14="http://schemas.microsoft.com/office/powerpoint/2010/main" val="38718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as follows: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7275" y="2687771"/>
            <a:ext cx="6096000" cy="16729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IMyInterface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Definitions go here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1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syntax for classes </a:t>
            </a:r>
            <a:r>
              <a:rPr lang="en-US" dirty="0" err="1" smtClean="0"/>
              <a:t>kinda</a:t>
            </a:r>
            <a:r>
              <a:rPr lang="en-US" dirty="0" smtClean="0"/>
              <a:t> sucks…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725" y="2711993"/>
            <a:ext cx="6096000" cy="3648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Point(x: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Point.prototype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add: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(x: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y: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x;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+= y;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2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Prototypes +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 perform best in JavaScript: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jsperf.com/performance-of-prototypes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for JS-heavy apps (aka everything since 2010)</a:t>
            </a:r>
          </a:p>
          <a:p>
            <a:endParaRPr lang="en-US" dirty="0"/>
          </a:p>
          <a:p>
            <a:r>
              <a:rPr lang="en-US" dirty="0" smtClean="0"/>
              <a:t>Especially critical for Single Page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TypeScript?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JavaScript</a:t>
            </a:r>
          </a:p>
          <a:p>
            <a:endParaRPr lang="en-US" dirty="0"/>
          </a:p>
          <a:p>
            <a:r>
              <a:rPr lang="en-US" dirty="0" smtClean="0"/>
              <a:t>Language compiled to JavaScript</a:t>
            </a:r>
          </a:p>
          <a:p>
            <a:endParaRPr lang="en-US" dirty="0"/>
          </a:p>
          <a:p>
            <a:r>
              <a:rPr lang="en-US" dirty="0" smtClean="0"/>
              <a:t>One of many: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13" y="3834746"/>
            <a:ext cx="2447925" cy="89535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819" y="4794721"/>
            <a:ext cx="2846229" cy="48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dartlang.org/logos/dart-logo-wordmar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69" y="5619403"/>
            <a:ext cx="1586237" cy="42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ciweavers.org/upload/Tex2Img_1412737968/ren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288" y="2597439"/>
            <a:ext cx="18764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21493"/>
            <a:ext cx="8333316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 = 1,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prop2 = 2;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getProp1: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prop1; },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getProp2: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prop2;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instance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 much simpler!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7750" y="2194261"/>
            <a:ext cx="6096000" cy="49329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foo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1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Compiles to: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3450" y="1930400"/>
            <a:ext cx="790575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fields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Initialize the object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 Declare methods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MyClass.prototype.getFoo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() 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})();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})(a || (a =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{}));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Embraces ECMAScript6 “Harmony” Spec</a:t>
            </a:r>
          </a:p>
          <a:p>
            <a:pPr lvl="1"/>
            <a:r>
              <a:rPr lang="en-US" dirty="0" smtClean="0"/>
              <a:t>ECMAScript 6 syntax + </a:t>
            </a:r>
            <a:r>
              <a:rPr lang="en-US" i="1" dirty="0" smtClean="0"/>
              <a:t>optional</a:t>
            </a:r>
            <a:r>
              <a:rPr lang="en-US" dirty="0" smtClean="0"/>
              <a:t> type system</a:t>
            </a:r>
          </a:p>
          <a:p>
            <a:endParaRPr lang="en-US" dirty="0"/>
          </a:p>
          <a:p>
            <a:r>
              <a:rPr lang="en-US" dirty="0" smtClean="0"/>
              <a:t>Looks very similar to standard JavaScript	</a:t>
            </a:r>
          </a:p>
          <a:p>
            <a:pPr lvl="1"/>
            <a:r>
              <a:rPr lang="en-US" dirty="0" smtClean="0"/>
              <a:t>Smaller learning curve</a:t>
            </a:r>
          </a:p>
          <a:p>
            <a:pPr lvl="1"/>
            <a:endParaRPr lang="en-US" dirty="0"/>
          </a:p>
          <a:p>
            <a:r>
              <a:rPr lang="en-US" dirty="0" smtClean="0"/>
              <a:t>Compiles to readable JavaScript</a:t>
            </a:r>
          </a:p>
          <a:p>
            <a:endParaRPr lang="en-US" dirty="0"/>
          </a:p>
          <a:p>
            <a:r>
              <a:rPr lang="en-US" dirty="0" smtClean="0"/>
              <a:t>Chrome debugger support*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817" y="6271551"/>
            <a:ext cx="3289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*Need to configure IIS to serve 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6590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tooling support</a:t>
            </a:r>
            <a:endParaRPr lang="en-US" dirty="0"/>
          </a:p>
        </p:txBody>
      </p:sp>
      <p:pic>
        <p:nvPicPr>
          <p:cNvPr id="2050" name="Picture 2" descr="http://i.imgur.com/YqTq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11" y="2755315"/>
            <a:ext cx="2910898" cy="81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clipse.org/eclipse.org-common/themes/solstice/public/images/logo/eclipse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68" y="2468271"/>
            <a:ext cx="244292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onfluence.jetbrains.com/download/attachments/51943829/webstorm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59" y="3683011"/>
            <a:ext cx="3003261" cy="6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18" y="4100975"/>
            <a:ext cx="29527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Refactoring support via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Rename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Ctrl+click</a:t>
            </a:r>
            <a:r>
              <a:rPr lang="en-US" dirty="0" smtClean="0">
                <a:sym typeface="Wingdings" panose="05000000000000000000" pitchFamily="2" charset="2"/>
              </a:rPr>
              <a:t> go to definition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Go to symbol support (</a:t>
            </a:r>
            <a:r>
              <a:rPr lang="en-US" dirty="0" err="1" smtClean="0">
                <a:sym typeface="Wingdings" panose="05000000000000000000" pitchFamily="2" charset="2"/>
              </a:rPr>
              <a:t>Ctrl+shift+T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Ctrl+T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50+ quick fixes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Linting</a:t>
            </a:r>
            <a:r>
              <a:rPr lang="en-US" dirty="0" smtClean="0">
                <a:sym typeface="Wingdings" panose="05000000000000000000" pitchFamily="2" charset="2"/>
              </a:rPr>
              <a:t> support via </a:t>
            </a:r>
            <a:r>
              <a:rPr lang="en-US" dirty="0" err="1" smtClean="0">
                <a:sym typeface="Wingdings" panose="05000000000000000000" pitchFamily="2" charset="2"/>
              </a:rPr>
              <a:t>TSLint</a:t>
            </a:r>
            <a:r>
              <a:rPr lang="en-US" dirty="0" smtClean="0">
                <a:sym typeface="Wingdings" panose="05000000000000000000" pitchFamily="2" charset="2"/>
              </a:rPr>
              <a:t> and Web Essentials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(aka </a:t>
            </a:r>
            <a:r>
              <a:rPr lang="en-US" dirty="0" err="1" smtClean="0">
                <a:sym typeface="Wingdings" panose="05000000000000000000" pitchFamily="2" charset="2"/>
              </a:rPr>
              <a:t>StyleCop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dirty="0"/>
          </a:p>
        </p:txBody>
      </p:sp>
      <p:pic>
        <p:nvPicPr>
          <p:cNvPr id="3074" name="Picture 2" descr="http://blog.jetbrains.com/wp-content/uploads/2014/04/logo_resharp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65" y="2074139"/>
            <a:ext cx="2744641" cy="5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3.amazonaws.com/uploads.uservoice.com/logo/design_setting/25990/original/WebEssentials2012logo_with_text.png?13467024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68" y="4280911"/>
            <a:ext cx="2920134" cy="7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4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well with existing libraries</a:t>
            </a:r>
          </a:p>
          <a:p>
            <a:pPr lvl="1"/>
            <a:r>
              <a:rPr lang="en-US" dirty="0" smtClean="0"/>
              <a:t>“Header” </a:t>
            </a:r>
            <a:r>
              <a:rPr lang="en-US" dirty="0"/>
              <a:t>files via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github.com/borisyankov/DefinitelyTyped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Intellisense</a:t>
            </a:r>
            <a:r>
              <a:rPr lang="en-US" dirty="0" smtClean="0"/>
              <a:t> and documentation for existing libraries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HTML5 DOM</a:t>
            </a:r>
          </a:p>
          <a:p>
            <a:pPr lvl="1"/>
            <a:r>
              <a:rPr lang="en-US" dirty="0" smtClean="0"/>
              <a:t>Node.js</a:t>
            </a:r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4866"/>
          </a:xfrm>
        </p:spPr>
        <p:txBody>
          <a:bodyPr>
            <a:normAutofit/>
          </a:bodyPr>
          <a:lstStyle/>
          <a:p>
            <a:r>
              <a:rPr lang="en-US" dirty="0"/>
              <a:t>Find errors at compile time</a:t>
            </a:r>
          </a:p>
          <a:p>
            <a:pPr lvl="1"/>
            <a:r>
              <a:rPr lang="en-US" dirty="0"/>
              <a:t>Compile time errors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Easierto</a:t>
            </a:r>
            <a:r>
              <a:rPr lang="en-US" dirty="0" smtClean="0">
                <a:sym typeface="Wingdings" panose="05000000000000000000" pitchFamily="2" charset="2"/>
              </a:rPr>
              <a:t> debug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FULL </a:t>
            </a:r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Enables more Object-Oriented JavaScript patterns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Classes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Interfaces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Enums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Inheritance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Encapsulation (modules)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more testable code</a:t>
            </a:r>
          </a:p>
          <a:p>
            <a:pPr lvl="1"/>
            <a:r>
              <a:rPr lang="en-US" dirty="0" smtClean="0"/>
              <a:t>Tests can be written in </a:t>
            </a:r>
            <a:r>
              <a:rPr lang="en-US" dirty="0" err="1" smtClean="0"/>
              <a:t>TypeScript</a:t>
            </a:r>
            <a:r>
              <a:rPr lang="en-US" dirty="0" smtClean="0"/>
              <a:t> too!</a:t>
            </a:r>
          </a:p>
          <a:p>
            <a:pPr lvl="1"/>
            <a:endParaRPr lang="en-US" dirty="0"/>
          </a:p>
          <a:p>
            <a:r>
              <a:rPr lang="en-US" dirty="0" smtClean="0"/>
              <a:t>Write more maintainable code</a:t>
            </a:r>
          </a:p>
          <a:p>
            <a:pPr lvl="1"/>
            <a:r>
              <a:rPr lang="en-US" dirty="0" smtClean="0"/>
              <a:t>Catch bugs earlier</a:t>
            </a:r>
          </a:p>
          <a:p>
            <a:pPr lvl="1"/>
            <a:endParaRPr lang="en-US" dirty="0"/>
          </a:p>
          <a:p>
            <a:r>
              <a:rPr lang="en-US" dirty="0" smtClean="0"/>
              <a:t>Wraps prototypal inheritance pattern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module system</a:t>
            </a:r>
          </a:p>
          <a:p>
            <a:pPr lvl="1"/>
            <a:r>
              <a:rPr lang="en-US" dirty="0" smtClean="0"/>
              <a:t>Closure-based modules/namespaces</a:t>
            </a:r>
          </a:p>
          <a:p>
            <a:pPr lvl="1"/>
            <a:r>
              <a:rPr lang="en-US" dirty="0" smtClean="0"/>
              <a:t>AMD modules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modules</a:t>
            </a:r>
          </a:p>
          <a:p>
            <a:pPr lvl="1"/>
            <a:endParaRPr lang="en-US" dirty="0"/>
          </a:p>
          <a:p>
            <a:r>
              <a:rPr lang="en-US" dirty="0" smtClean="0"/>
              <a:t>Wraps ECMAScript5 “properties”</a:t>
            </a:r>
          </a:p>
        </p:txBody>
      </p:sp>
    </p:spTree>
    <p:extLst>
      <p:ext uri="{BB962C8B-B14F-4D97-AF65-F5344CB8AC3E}">
        <p14:creationId xmlns:p14="http://schemas.microsoft.com/office/powerpoint/2010/main" val="1392342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383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Times New Roman</vt:lpstr>
      <vt:lpstr>Trebuchet MS</vt:lpstr>
      <vt:lpstr>Wingdings</vt:lpstr>
      <vt:lpstr>Wingdings 3</vt:lpstr>
      <vt:lpstr>Facet</vt:lpstr>
      <vt:lpstr>TypeScript Fundamentals</vt:lpstr>
      <vt:lpstr>What is TypeScript?</vt:lpstr>
      <vt:lpstr>Why TypeScript?</vt:lpstr>
      <vt:lpstr>Why TypeScript?</vt:lpstr>
      <vt:lpstr>Why TypeScript?</vt:lpstr>
      <vt:lpstr>Why TypeScript?</vt:lpstr>
      <vt:lpstr>Development Benefits</vt:lpstr>
      <vt:lpstr>Development Benefits</vt:lpstr>
      <vt:lpstr>Development Benefits</vt:lpstr>
      <vt:lpstr>Let’s build our first TS app!</vt:lpstr>
      <vt:lpstr>TypeScript ⊃ JavaScript </vt:lpstr>
      <vt:lpstr>Object-Oriented JavaScript</vt:lpstr>
      <vt:lpstr>Modules</vt:lpstr>
      <vt:lpstr>Modules</vt:lpstr>
      <vt:lpstr>Modules</vt:lpstr>
      <vt:lpstr>Interfaces</vt:lpstr>
      <vt:lpstr>Interfaces</vt:lpstr>
      <vt:lpstr>Classes</vt:lpstr>
      <vt:lpstr>Classes</vt:lpstr>
      <vt:lpstr>Classes</vt:lpstr>
      <vt:lpstr>Classes</vt:lpstr>
      <vt:lpstr>Classes</vt:lpstr>
    </vt:vector>
  </TitlesOfParts>
  <Company>Ultimate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Fundamentals</dc:title>
  <dc:creator>Danil Mariovich Flores</dc:creator>
  <cp:lastModifiedBy>Danil Mariovich Flores</cp:lastModifiedBy>
  <cp:revision>21</cp:revision>
  <dcterms:created xsi:type="dcterms:W3CDTF">2014-09-19T00:21:33Z</dcterms:created>
  <dcterms:modified xsi:type="dcterms:W3CDTF">2014-10-08T05:12:58Z</dcterms:modified>
</cp:coreProperties>
</file>