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1" r:id="rId18"/>
    <p:sldId id="272" r:id="rId19"/>
    <p:sldId id="280" r:id="rId20"/>
    <p:sldId id="273" r:id="rId21"/>
    <p:sldId id="274" r:id="rId22"/>
    <p:sldId id="276" r:id="rId23"/>
    <p:sldId id="277" r:id="rId24"/>
    <p:sldId id="278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537DF2-151D-4DA8-BA51-101A900A9FBC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2"/>
            <p14:sldId id="264"/>
          </p14:sldIdLst>
        </p14:section>
        <p14:section name="MyFirstApp" id="{E6FD44C1-DEE6-439E-9C5F-D9C1F0436DC6}">
          <p14:sldIdLst>
            <p14:sldId id="265"/>
            <p14:sldId id="266"/>
          </p14:sldIdLst>
        </p14:section>
        <p14:section name="JavaScript OO" id="{9CCC3303-2B43-482B-8BE0-75BC81C4EC24}">
          <p14:sldIdLst>
            <p14:sldId id="267"/>
            <p14:sldId id="268"/>
            <p14:sldId id="269"/>
            <p14:sldId id="270"/>
            <p14:sldId id="279"/>
            <p14:sldId id="271"/>
            <p14:sldId id="272"/>
            <p14:sldId id="280"/>
            <p14:sldId id="273"/>
            <p14:sldId id="274"/>
            <p14:sldId id="276"/>
            <p14:sldId id="277"/>
            <p14:sldId id="278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-26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753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1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438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6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8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sperf.com/performance-of-prototyp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syankov/DefinitelyTyp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46236" cy="1646299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Boosting JavaScript Productivity with </a:t>
            </a:r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By: Danil Mariovich Flores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our first TS app!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7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⊃ JavaScript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valid JS files are valid TS files</a:t>
            </a:r>
            <a:r>
              <a:rPr lang="en-US" i="1" dirty="0" smtClean="0"/>
              <a:t>(</a:t>
            </a:r>
            <a:r>
              <a:rPr lang="en-US" i="1" dirty="0" err="1" smtClean="0"/>
              <a:t>ish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May need to include type headers first</a:t>
            </a:r>
            <a:endParaRPr lang="en-US" dirty="0"/>
          </a:p>
          <a:p>
            <a:endParaRPr lang="en-US" i="1" dirty="0" smtClean="0"/>
          </a:p>
          <a:p>
            <a:r>
              <a:rPr lang="en-US" dirty="0" smtClean="0"/>
              <a:t>Begin using TS type annotations for maximum productivity</a:t>
            </a:r>
          </a:p>
          <a:p>
            <a:endParaRPr lang="en-US" dirty="0"/>
          </a:p>
          <a:p>
            <a:r>
              <a:rPr lang="en-US" dirty="0" smtClean="0"/>
              <a:t>Use TS OOP constructs for even better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4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namespaces, closures, etc.</a:t>
            </a:r>
          </a:p>
          <a:p>
            <a:endParaRPr lang="en-US" dirty="0"/>
          </a:p>
          <a:p>
            <a:r>
              <a:rPr lang="en-US" dirty="0" smtClean="0"/>
              <a:t>Protects you from the outside world (aka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DO NOT POLLUTE THE GLOBAL NAMESPACE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Namespace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9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4925"/>
            <a:ext cx="8596668" cy="473643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Compiles to: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9175" y="3297546"/>
            <a:ext cx="7467600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app;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(app)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(some)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(namespace)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Stuff goes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"I'm a module!"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namespace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some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})(app || (app = {}));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7334" y="1295400"/>
            <a:ext cx="6096000" cy="15741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Stuff goes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"I'm a module!"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1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a module is private by default</a:t>
            </a:r>
          </a:p>
          <a:p>
            <a:endParaRPr lang="en-US" dirty="0"/>
          </a:p>
          <a:p>
            <a:r>
              <a:rPr lang="en-US" dirty="0" smtClean="0"/>
              <a:t>Import stuff into module</a:t>
            </a:r>
          </a:p>
          <a:p>
            <a:endParaRPr lang="en-US" dirty="0"/>
          </a:p>
          <a:p>
            <a:r>
              <a:rPr lang="en-US" dirty="0" smtClean="0"/>
              <a:t>Export stuff from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7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–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1-modules.ts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1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properties/methods exposed by an object</a:t>
            </a:r>
          </a:p>
          <a:p>
            <a:endParaRPr lang="en-US" dirty="0"/>
          </a:p>
          <a:p>
            <a:r>
              <a:rPr lang="en-US" dirty="0" smtClean="0"/>
              <a:t>Annotate with type information</a:t>
            </a:r>
          </a:p>
          <a:p>
            <a:endParaRPr lang="en-US" dirty="0"/>
          </a:p>
          <a:p>
            <a:r>
              <a:rPr lang="en-US" dirty="0" smtClean="0"/>
              <a:t>Purely for static type info</a:t>
            </a:r>
          </a:p>
          <a:p>
            <a:pPr lvl="1"/>
            <a:r>
              <a:rPr lang="en-US" dirty="0" smtClean="0"/>
              <a:t>Erased on compilation</a:t>
            </a:r>
          </a:p>
          <a:p>
            <a:pPr lvl="1"/>
            <a:endParaRPr lang="en-US" dirty="0"/>
          </a:p>
          <a:p>
            <a:r>
              <a:rPr lang="en-US" dirty="0" smtClean="0"/>
              <a:t>Open-ended</a:t>
            </a:r>
          </a:p>
          <a:p>
            <a:pPr lvl="1"/>
            <a:r>
              <a:rPr lang="en-US" dirty="0" smtClean="0"/>
              <a:t>Can be extended elsewhere</a:t>
            </a:r>
          </a:p>
        </p:txBody>
      </p:sp>
    </p:spTree>
    <p:extLst>
      <p:ext uri="{BB962C8B-B14F-4D97-AF65-F5344CB8AC3E}">
        <p14:creationId xmlns:p14="http://schemas.microsoft.com/office/powerpoint/2010/main" val="38718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as follows: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7275" y="2687771"/>
            <a:ext cx="6096000" cy="16729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IMyInterface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Definitions go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13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–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2-interfaces.ts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6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TypeScript?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Superset of JavaScript</a:t>
            </a:r>
          </a:p>
          <a:p>
            <a:endParaRPr lang="en-US" dirty="0"/>
          </a:p>
          <a:p>
            <a:r>
              <a:rPr lang="en-US" dirty="0" smtClean="0"/>
              <a:t>Language compiled to JavaScript</a:t>
            </a:r>
          </a:p>
          <a:p>
            <a:endParaRPr lang="en-US" dirty="0"/>
          </a:p>
          <a:p>
            <a:r>
              <a:rPr lang="en-US" dirty="0" smtClean="0"/>
              <a:t>One of many: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13" y="3834746"/>
            <a:ext cx="2447925" cy="895350"/>
          </a:xfrm>
          <a:prstGeom prst="rect">
            <a:avLst/>
          </a:prstGeom>
        </p:spPr>
      </p:pic>
      <p:pic>
        <p:nvPicPr>
          <p:cNvPr id="1026" name="Picture 2" descr="http://coffeescript.org/documentation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19" y="4794721"/>
            <a:ext cx="2846229" cy="48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dartlang.org/logos/dart-logo-word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69" y="5619403"/>
            <a:ext cx="1586237" cy="42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ciweavers.org/upload/Tex2Img_1412737968/ren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88" y="2597439"/>
            <a:ext cx="18764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syntax for classes </a:t>
            </a:r>
            <a:r>
              <a:rPr lang="en-US" dirty="0" err="1" smtClean="0"/>
              <a:t>kinda</a:t>
            </a:r>
            <a:r>
              <a:rPr lang="en-US" dirty="0" smtClean="0"/>
              <a:t> sucks…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7725" y="2711993"/>
            <a:ext cx="6096000" cy="36486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Point(x: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y: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x;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y;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add: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(x: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y: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x;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y;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29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Prototypes +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keyword perform best in JavaScript: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jsperf.com/performance-of-prototypes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Critical for JS-heavy apps (aka everything since 2010)</a:t>
            </a:r>
          </a:p>
          <a:p>
            <a:endParaRPr lang="en-US" dirty="0"/>
          </a:p>
          <a:p>
            <a:r>
              <a:rPr lang="en-US" dirty="0" smtClean="0"/>
              <a:t>Especially critical for Single Page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521493"/>
            <a:ext cx="8333316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prop1 = 1,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prop2 = 2;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getProp1: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prop1; },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getProp2: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prop2;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instance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5451"/>
            <a:ext cx="8596668" cy="4345912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classes much simpler!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7750" y="2194261"/>
            <a:ext cx="6096000" cy="49329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fields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foo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Initialize the object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methods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19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en-US" dirty="0" smtClean="0"/>
              <a:t>Compiles to: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3450" y="1930400"/>
            <a:ext cx="7905750" cy="483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fields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Initialize the object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methods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MyClass.prototype.getFoo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})();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})(a || (a =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64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– 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3-classes.ts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95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ECMAScript6-style inheritance syntax</a:t>
            </a:r>
          </a:p>
          <a:p>
            <a:endParaRPr lang="en-US" dirty="0"/>
          </a:p>
          <a:p>
            <a:r>
              <a:rPr lang="en-US" dirty="0" smtClean="0"/>
              <a:t>Behaves like classical inheritance</a:t>
            </a:r>
          </a:p>
          <a:p>
            <a:endParaRPr lang="en-US" dirty="0"/>
          </a:p>
          <a:p>
            <a:r>
              <a:rPr lang="en-US" dirty="0" smtClean="0"/>
              <a:t>Very performant</a:t>
            </a:r>
          </a:p>
          <a:p>
            <a:endParaRPr lang="en-US" dirty="0"/>
          </a:p>
          <a:p>
            <a:r>
              <a:rPr lang="en-US" dirty="0" smtClean="0"/>
              <a:t>Much simpler than JS equivalent</a:t>
            </a:r>
          </a:p>
          <a:p>
            <a:endParaRPr lang="en-US" dirty="0"/>
          </a:p>
          <a:p>
            <a:r>
              <a:rPr lang="en-US" dirty="0" err="1" smtClean="0"/>
              <a:t>Polymorphically</a:t>
            </a:r>
            <a:r>
              <a:rPr lang="en-US" dirty="0" smtClean="0"/>
              <a:t>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65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Embraces ECMAScript6 “Harmony” Spec</a:t>
            </a:r>
          </a:p>
          <a:p>
            <a:pPr lvl="1"/>
            <a:r>
              <a:rPr lang="en-US" dirty="0" smtClean="0"/>
              <a:t>ECMAScript 6 syntax + </a:t>
            </a:r>
            <a:r>
              <a:rPr lang="en-US" i="1" dirty="0" smtClean="0"/>
              <a:t>optional</a:t>
            </a:r>
            <a:r>
              <a:rPr lang="en-US" dirty="0" smtClean="0"/>
              <a:t> type system</a:t>
            </a:r>
          </a:p>
          <a:p>
            <a:endParaRPr lang="en-US" dirty="0"/>
          </a:p>
          <a:p>
            <a:r>
              <a:rPr lang="en-US" dirty="0" smtClean="0"/>
              <a:t>Looks very similar to standard JavaScript	</a:t>
            </a:r>
          </a:p>
          <a:p>
            <a:pPr lvl="1"/>
            <a:r>
              <a:rPr lang="en-US" dirty="0" smtClean="0"/>
              <a:t>Smaller learning curve</a:t>
            </a:r>
          </a:p>
          <a:p>
            <a:pPr lvl="1"/>
            <a:endParaRPr lang="en-US" dirty="0"/>
          </a:p>
          <a:p>
            <a:r>
              <a:rPr lang="en-US" dirty="0" smtClean="0"/>
              <a:t>Compiles to readable JavaScript</a:t>
            </a:r>
          </a:p>
          <a:p>
            <a:endParaRPr lang="en-US" dirty="0"/>
          </a:p>
          <a:p>
            <a:r>
              <a:rPr lang="en-US" dirty="0" smtClean="0"/>
              <a:t>Chrome debugger support*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5817" y="6271551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*Need to configure IIS to serve 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6590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tooling support</a:t>
            </a:r>
            <a:endParaRPr lang="en-US" dirty="0"/>
          </a:p>
        </p:txBody>
      </p:sp>
      <p:pic>
        <p:nvPicPr>
          <p:cNvPr id="2050" name="Picture 2" descr="http://i.imgur.com/YqTq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11" y="2755315"/>
            <a:ext cx="2910898" cy="81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68" y="2468271"/>
            <a:ext cx="2442923" cy="57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onfluence.jetbrains.com/download/attachments/51943829/webstorm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59" y="3683011"/>
            <a:ext cx="3003261" cy="67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918" y="4100975"/>
            <a:ext cx="29527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1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Refactoring support via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Rename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Ctrl+click</a:t>
            </a:r>
            <a:r>
              <a:rPr lang="en-US" dirty="0" smtClean="0">
                <a:sym typeface="Wingdings" panose="05000000000000000000" pitchFamily="2" charset="2"/>
              </a:rPr>
              <a:t> go to definition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Go to symbol support (</a:t>
            </a:r>
            <a:r>
              <a:rPr lang="en-US" dirty="0" err="1" smtClean="0">
                <a:sym typeface="Wingdings" panose="05000000000000000000" pitchFamily="2" charset="2"/>
              </a:rPr>
              <a:t>Ctrl+shift+T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Ctrl+T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50+ quick fixes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Linting</a:t>
            </a:r>
            <a:r>
              <a:rPr lang="en-US" dirty="0" smtClean="0">
                <a:sym typeface="Wingdings" panose="05000000000000000000" pitchFamily="2" charset="2"/>
              </a:rPr>
              <a:t> support via </a:t>
            </a:r>
            <a:r>
              <a:rPr lang="en-US" dirty="0" err="1" smtClean="0">
                <a:sym typeface="Wingdings" panose="05000000000000000000" pitchFamily="2" charset="2"/>
              </a:rPr>
              <a:t>TSLint</a:t>
            </a:r>
            <a:r>
              <a:rPr lang="en-US" dirty="0" smtClean="0">
                <a:sym typeface="Wingdings" panose="05000000000000000000" pitchFamily="2" charset="2"/>
              </a:rPr>
              <a:t> and Web Essentials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(aka </a:t>
            </a:r>
            <a:r>
              <a:rPr lang="en-US" dirty="0" err="1" smtClean="0">
                <a:sym typeface="Wingdings" panose="05000000000000000000" pitchFamily="2" charset="2"/>
              </a:rPr>
              <a:t>StyleCop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dirty="0"/>
          </a:p>
        </p:txBody>
      </p:sp>
      <p:pic>
        <p:nvPicPr>
          <p:cNvPr id="3074" name="Picture 2" descr="http://blog.jetbrains.com/wp-content/uploads/2014/04/logo_resharp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65" y="2074139"/>
            <a:ext cx="2744641" cy="54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3.amazonaws.com/uploads.uservoice.com/logo/design_setting/25990/original/WebEssentials2012logo_with_text.png?13467024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68" y="4280911"/>
            <a:ext cx="2920134" cy="7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04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well with existing libraries</a:t>
            </a:r>
          </a:p>
          <a:p>
            <a:pPr lvl="1"/>
            <a:r>
              <a:rPr lang="en-US" dirty="0" smtClean="0"/>
              <a:t>“Header” </a:t>
            </a:r>
            <a:r>
              <a:rPr lang="en-US" dirty="0"/>
              <a:t>files via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github.com/borisyankov/DefinitelyTyped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Intellisense</a:t>
            </a:r>
            <a:r>
              <a:rPr lang="en-US" dirty="0" smtClean="0"/>
              <a:t> and documentation for existing libraries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HTML5 DOM</a:t>
            </a:r>
          </a:p>
          <a:p>
            <a:pPr lvl="1"/>
            <a:r>
              <a:rPr lang="en-US" dirty="0" smtClean="0"/>
              <a:t>Node.js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Many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1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4866"/>
          </a:xfrm>
        </p:spPr>
        <p:txBody>
          <a:bodyPr>
            <a:normAutofit/>
          </a:bodyPr>
          <a:lstStyle/>
          <a:p>
            <a:r>
              <a:rPr lang="en-US" dirty="0"/>
              <a:t>Find errors at compile time</a:t>
            </a:r>
          </a:p>
          <a:p>
            <a:pPr lvl="1"/>
            <a:r>
              <a:rPr lang="en-US" dirty="0"/>
              <a:t>Compile time errors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Easierto</a:t>
            </a:r>
            <a:r>
              <a:rPr lang="en-US" dirty="0" smtClean="0">
                <a:sym typeface="Wingdings" panose="05000000000000000000" pitchFamily="2" charset="2"/>
              </a:rPr>
              <a:t> debug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FULL </a:t>
            </a:r>
            <a:r>
              <a:rPr lang="en-US" dirty="0" err="1" smtClean="0"/>
              <a:t>Intellisense</a:t>
            </a:r>
            <a:r>
              <a:rPr lang="en-US" dirty="0" smtClean="0"/>
              <a:t> support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Enables more Object-Oriented JavaScript patterns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Classes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Interfaces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Enums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Inheritance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Encapsulation (modules)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more testable code</a:t>
            </a:r>
          </a:p>
          <a:p>
            <a:pPr lvl="1"/>
            <a:r>
              <a:rPr lang="en-US" dirty="0" smtClean="0"/>
              <a:t>Tests can be written in </a:t>
            </a:r>
            <a:r>
              <a:rPr lang="en-US" dirty="0" err="1" smtClean="0"/>
              <a:t>TypeScript</a:t>
            </a:r>
            <a:r>
              <a:rPr lang="en-US" dirty="0" smtClean="0"/>
              <a:t> too!</a:t>
            </a:r>
          </a:p>
          <a:p>
            <a:pPr lvl="1"/>
            <a:endParaRPr lang="en-US" dirty="0"/>
          </a:p>
          <a:p>
            <a:r>
              <a:rPr lang="en-US" dirty="0" smtClean="0"/>
              <a:t>Write more maintainable code</a:t>
            </a:r>
          </a:p>
          <a:p>
            <a:pPr lvl="1"/>
            <a:r>
              <a:rPr lang="en-US" dirty="0" smtClean="0"/>
              <a:t>Catch bugs earlier</a:t>
            </a:r>
          </a:p>
          <a:p>
            <a:pPr lvl="1"/>
            <a:endParaRPr lang="en-US" dirty="0"/>
          </a:p>
          <a:p>
            <a:r>
              <a:rPr lang="en-US" dirty="0" smtClean="0"/>
              <a:t>Wraps prototypal inheritance pattern</a:t>
            </a:r>
          </a:p>
          <a:p>
            <a:pPr lvl="1"/>
            <a:r>
              <a:rPr lang="en-US" dirty="0" smtClean="0"/>
              <a:t>Better performance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2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 module system</a:t>
            </a:r>
          </a:p>
          <a:p>
            <a:pPr lvl="1"/>
            <a:r>
              <a:rPr lang="en-US" dirty="0" smtClean="0"/>
              <a:t>Closure-based modules/namespaces</a:t>
            </a:r>
          </a:p>
          <a:p>
            <a:pPr lvl="1"/>
            <a:r>
              <a:rPr lang="en-US" dirty="0" smtClean="0"/>
              <a:t>AMD modules</a:t>
            </a:r>
          </a:p>
          <a:p>
            <a:pPr lvl="1"/>
            <a:r>
              <a:rPr lang="en-US" dirty="0" err="1" smtClean="0"/>
              <a:t>CommonJS</a:t>
            </a:r>
            <a:r>
              <a:rPr lang="en-US" dirty="0" smtClean="0"/>
              <a:t> modules</a:t>
            </a:r>
          </a:p>
          <a:p>
            <a:pPr lvl="1"/>
            <a:endParaRPr lang="en-US" dirty="0"/>
          </a:p>
          <a:p>
            <a:r>
              <a:rPr lang="en-US" dirty="0" smtClean="0"/>
              <a:t>Wraps ECMAScript5 “properties”</a:t>
            </a:r>
          </a:p>
        </p:txBody>
      </p:sp>
    </p:spTree>
    <p:extLst>
      <p:ext uri="{BB962C8B-B14F-4D97-AF65-F5344CB8AC3E}">
        <p14:creationId xmlns:p14="http://schemas.microsoft.com/office/powerpoint/2010/main" val="1392342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422</Words>
  <Application>Microsoft Office PowerPoint</Application>
  <PresentationFormat>Custom</PresentationFormat>
  <Paragraphs>221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Facet</vt:lpstr>
      <vt:lpstr>TypeScript Fundamentals</vt:lpstr>
      <vt:lpstr>What is TypeScript?</vt:lpstr>
      <vt:lpstr>Why TypeScript?</vt:lpstr>
      <vt:lpstr>Why TypeScript?</vt:lpstr>
      <vt:lpstr>Why TypeScript?</vt:lpstr>
      <vt:lpstr>Why TypeScript?</vt:lpstr>
      <vt:lpstr>Development Benefits</vt:lpstr>
      <vt:lpstr>Development Benefits</vt:lpstr>
      <vt:lpstr>Development Benefits</vt:lpstr>
      <vt:lpstr>Let’s build our first TS app!</vt:lpstr>
      <vt:lpstr>TypeScript ⊃ JavaScript </vt:lpstr>
      <vt:lpstr>Object-Oriented JavaScript</vt:lpstr>
      <vt:lpstr>Modules</vt:lpstr>
      <vt:lpstr>Modules</vt:lpstr>
      <vt:lpstr>Modules</vt:lpstr>
      <vt:lpstr>Modules – Demo </vt:lpstr>
      <vt:lpstr>Interfaces</vt:lpstr>
      <vt:lpstr>Interfaces</vt:lpstr>
      <vt:lpstr>Interfaces – Demo </vt:lpstr>
      <vt:lpstr>Classes</vt:lpstr>
      <vt:lpstr>Classes</vt:lpstr>
      <vt:lpstr>Classes</vt:lpstr>
      <vt:lpstr>Classes</vt:lpstr>
      <vt:lpstr>Classes</vt:lpstr>
      <vt:lpstr>Classes – Demo </vt:lpstr>
      <vt:lpstr>Inheritance</vt:lpstr>
      <vt:lpstr>Inheritance</vt:lpstr>
    </vt:vector>
  </TitlesOfParts>
  <Company>Ultimate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Fundamentals</dc:title>
  <dc:creator>Danil Mariovich Flores</dc:creator>
  <cp:lastModifiedBy>Windows User</cp:lastModifiedBy>
  <cp:revision>25</cp:revision>
  <dcterms:created xsi:type="dcterms:W3CDTF">2014-09-19T00:21:33Z</dcterms:created>
  <dcterms:modified xsi:type="dcterms:W3CDTF">2014-10-08T21:21:06Z</dcterms:modified>
</cp:coreProperties>
</file>