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4"/>
  </p:sldMasterIdLst>
  <p:sldIdLst>
    <p:sldId id="256" r:id="rId5"/>
    <p:sldId id="257" r:id="rId6"/>
    <p:sldId id="258" r:id="rId7"/>
    <p:sldId id="260" r:id="rId8"/>
    <p:sldId id="261" r:id="rId9"/>
    <p:sldId id="262" r:id="rId10"/>
    <p:sldId id="263" r:id="rId11"/>
    <p:sldId id="265"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308" r:id="rId25"/>
    <p:sldId id="278" r:id="rId26"/>
    <p:sldId id="279" r:id="rId27"/>
    <p:sldId id="281" r:id="rId28"/>
    <p:sldId id="280" r:id="rId29"/>
    <p:sldId id="287" r:id="rId30"/>
    <p:sldId id="311" r:id="rId31"/>
    <p:sldId id="286" r:id="rId32"/>
    <p:sldId id="288" r:id="rId33"/>
    <p:sldId id="289" r:id="rId34"/>
    <p:sldId id="290" r:id="rId35"/>
    <p:sldId id="291" r:id="rId36"/>
    <p:sldId id="285" r:id="rId37"/>
    <p:sldId id="292" r:id="rId38"/>
    <p:sldId id="293" r:id="rId39"/>
    <p:sldId id="294" r:id="rId40"/>
    <p:sldId id="295" r:id="rId41"/>
    <p:sldId id="296" r:id="rId42"/>
    <p:sldId id="284" r:id="rId43"/>
    <p:sldId id="282" r:id="rId44"/>
    <p:sldId id="309" r:id="rId45"/>
    <p:sldId id="297" r:id="rId46"/>
    <p:sldId id="283" r:id="rId47"/>
    <p:sldId id="299" r:id="rId48"/>
    <p:sldId id="300" r:id="rId49"/>
    <p:sldId id="301" r:id="rId50"/>
    <p:sldId id="302" r:id="rId51"/>
    <p:sldId id="303" r:id="rId52"/>
    <p:sldId id="304" r:id="rId53"/>
    <p:sldId id="305" r:id="rId54"/>
    <p:sldId id="307"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C7D30-11F9-433F-ABC9-38F69167BA1E}" v="3" dt="2020-08-03T19:56:54.32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3" autoAdjust="0"/>
    <p:restoredTop sz="94660"/>
  </p:normalViewPr>
  <p:slideViewPr>
    <p:cSldViewPr snapToGrid="0">
      <p:cViewPr varScale="1">
        <p:scale>
          <a:sx n="90" d="100"/>
          <a:sy n="90" d="100"/>
        </p:scale>
        <p:origin x="58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FA45D15-8B61-4EC3-ADCC-81E23F0F8180}" type="datetimeFigureOut">
              <a:rPr lang="es-HN" smtClean="0"/>
              <a:t>11/08/2020</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23998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FA45D15-8B61-4EC3-ADCC-81E23F0F8180}" type="datetimeFigureOut">
              <a:rPr lang="es-HN" smtClean="0"/>
              <a:t>11/08/2020</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137864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FA45D15-8B61-4EC3-ADCC-81E23F0F8180}" type="datetimeFigureOut">
              <a:rPr lang="es-HN" smtClean="0"/>
              <a:t>11/08/2020</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3640429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9FA45D15-8B61-4EC3-ADCC-81E23F0F8180}" type="datetimeFigureOut">
              <a:rPr lang="es-HN" smtClean="0"/>
              <a:t>11/08/2020</a:t>
            </a:fld>
            <a:endParaRPr lang="es-HN"/>
          </a:p>
        </p:txBody>
      </p:sp>
      <p:sp>
        <p:nvSpPr>
          <p:cNvPr id="3" name="Footer Placeholder 2"/>
          <p:cNvSpPr>
            <a:spLocks noGrp="1"/>
          </p:cNvSpPr>
          <p:nvPr>
            <p:ph type="ftr" sz="quarter" idx="11"/>
          </p:nvPr>
        </p:nvSpPr>
        <p:spPr/>
        <p:txBody>
          <a:bodyPr/>
          <a:lstStyle/>
          <a:p>
            <a:endParaRPr lang="es-HN"/>
          </a:p>
        </p:txBody>
      </p:sp>
      <p:sp>
        <p:nvSpPr>
          <p:cNvPr id="4" name="Slide Number Placeholder 3"/>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2334769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A45D15-8B61-4EC3-ADCC-81E23F0F8180}" type="datetimeFigureOut">
              <a:rPr lang="es-HN" smtClean="0"/>
              <a:t>11/08/2020</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2301896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A45D15-8B61-4EC3-ADCC-81E23F0F8180}" type="datetimeFigureOut">
              <a:rPr lang="es-HN" smtClean="0"/>
              <a:t>11/08/2020</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119815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FA45D15-8B61-4EC3-ADCC-81E23F0F8180}" type="datetimeFigureOut">
              <a:rPr lang="es-HN" smtClean="0"/>
              <a:t>11/08/2020</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130170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FA45D15-8B61-4EC3-ADCC-81E23F0F8180}" type="datetimeFigureOut">
              <a:rPr lang="es-HN" smtClean="0"/>
              <a:t>11/08/2020</a:t>
            </a:fld>
            <a:endParaRPr lang="es-HN"/>
          </a:p>
        </p:txBody>
      </p:sp>
      <p:sp>
        <p:nvSpPr>
          <p:cNvPr id="5" name="Footer Placeholder 4"/>
          <p:cNvSpPr>
            <a:spLocks noGrp="1"/>
          </p:cNvSpPr>
          <p:nvPr>
            <p:ph type="ftr" sz="quarter" idx="11"/>
          </p:nvPr>
        </p:nvSpPr>
        <p:spPr/>
        <p:txBody>
          <a:bodyPr/>
          <a:lstStyle/>
          <a:p>
            <a:endParaRPr lang="es-HN"/>
          </a:p>
        </p:txBody>
      </p:sp>
      <p:sp>
        <p:nvSpPr>
          <p:cNvPr id="6" name="Slide Number Placeholder 5"/>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20407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FA45D15-8B61-4EC3-ADCC-81E23F0F8180}" type="datetimeFigureOut">
              <a:rPr lang="es-HN" smtClean="0"/>
              <a:t>11/08/2020</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177906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FA45D15-8B61-4EC3-ADCC-81E23F0F8180}" type="datetimeFigureOut">
              <a:rPr lang="es-HN" smtClean="0"/>
              <a:t>11/08/2020</a:t>
            </a:fld>
            <a:endParaRPr lang="es-HN"/>
          </a:p>
        </p:txBody>
      </p:sp>
      <p:sp>
        <p:nvSpPr>
          <p:cNvPr id="8" name="Footer Placeholder 7"/>
          <p:cNvSpPr>
            <a:spLocks noGrp="1"/>
          </p:cNvSpPr>
          <p:nvPr>
            <p:ph type="ftr" sz="quarter" idx="11"/>
          </p:nvPr>
        </p:nvSpPr>
        <p:spPr/>
        <p:txBody>
          <a:bodyPr/>
          <a:lstStyle/>
          <a:p>
            <a:endParaRPr lang="es-HN"/>
          </a:p>
        </p:txBody>
      </p:sp>
      <p:sp>
        <p:nvSpPr>
          <p:cNvPr id="9" name="Slide Number Placeholder 8"/>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24385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FA45D15-8B61-4EC3-ADCC-81E23F0F8180}" type="datetimeFigureOut">
              <a:rPr lang="es-HN" smtClean="0"/>
              <a:t>11/08/2020</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110848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45D15-8B61-4EC3-ADCC-81E23F0F8180}" type="datetimeFigureOut">
              <a:rPr lang="es-HN" smtClean="0"/>
              <a:t>11/08/2020</a:t>
            </a:fld>
            <a:endParaRPr lang="es-HN"/>
          </a:p>
        </p:txBody>
      </p:sp>
      <p:sp>
        <p:nvSpPr>
          <p:cNvPr id="3" name="Footer Placeholder 2"/>
          <p:cNvSpPr>
            <a:spLocks noGrp="1"/>
          </p:cNvSpPr>
          <p:nvPr>
            <p:ph type="ftr" sz="quarter" idx="11"/>
          </p:nvPr>
        </p:nvSpPr>
        <p:spPr/>
        <p:txBody>
          <a:bodyPr/>
          <a:lstStyle/>
          <a:p>
            <a:endParaRPr lang="es-HN"/>
          </a:p>
        </p:txBody>
      </p:sp>
      <p:sp>
        <p:nvSpPr>
          <p:cNvPr id="4" name="Slide Number Placeholder 3"/>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392545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FA45D15-8B61-4EC3-ADCC-81E23F0F8180}" type="datetimeFigureOut">
              <a:rPr lang="es-HN" smtClean="0"/>
              <a:t>11/08/2020</a:t>
            </a:fld>
            <a:endParaRPr lang="es-HN"/>
          </a:p>
        </p:txBody>
      </p:sp>
      <p:sp>
        <p:nvSpPr>
          <p:cNvPr id="6" name="Footer Placeholder 5"/>
          <p:cNvSpPr>
            <a:spLocks noGrp="1"/>
          </p:cNvSpPr>
          <p:nvPr>
            <p:ph type="ftr" sz="quarter" idx="11"/>
          </p:nvPr>
        </p:nvSpPr>
        <p:spPr/>
        <p:txBody>
          <a:bodyPr/>
          <a:lstStyle/>
          <a:p>
            <a:endParaRPr lang="es-HN"/>
          </a:p>
        </p:txBody>
      </p:sp>
      <p:sp>
        <p:nvSpPr>
          <p:cNvPr id="7" name="Slide Number Placeholder 6"/>
          <p:cNvSpPr>
            <a:spLocks noGrp="1"/>
          </p:cNvSpPr>
          <p:nvPr>
            <p:ph type="sldNum" sz="quarter" idx="12"/>
          </p:nvPr>
        </p:nvSpPr>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167036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9FA45D15-8B61-4EC3-ADCC-81E23F0F8180}" type="datetimeFigureOut">
              <a:rPr lang="es-HN" smtClean="0"/>
              <a:t>11/08/2020</a:t>
            </a:fld>
            <a:endParaRPr lang="es-HN"/>
          </a:p>
        </p:txBody>
      </p:sp>
      <p:sp>
        <p:nvSpPr>
          <p:cNvPr id="6" name="Footer Placeholder 5"/>
          <p:cNvSpPr>
            <a:spLocks noGrp="1"/>
          </p:cNvSpPr>
          <p:nvPr>
            <p:ph type="ftr" sz="quarter" idx="11"/>
          </p:nvPr>
        </p:nvSpPr>
        <p:spPr>
          <a:xfrm>
            <a:off x="590396" y="6041362"/>
            <a:ext cx="3295413" cy="365125"/>
          </a:xfrm>
        </p:spPr>
        <p:txBody>
          <a:bodyPr/>
          <a:lstStyle/>
          <a:p>
            <a:endParaRPr lang="es-HN"/>
          </a:p>
        </p:txBody>
      </p:sp>
      <p:sp>
        <p:nvSpPr>
          <p:cNvPr id="7" name="Slide Number Placeholder 6"/>
          <p:cNvSpPr>
            <a:spLocks noGrp="1"/>
          </p:cNvSpPr>
          <p:nvPr>
            <p:ph type="sldNum" sz="quarter" idx="12"/>
          </p:nvPr>
        </p:nvSpPr>
        <p:spPr>
          <a:xfrm>
            <a:off x="4862689" y="5915888"/>
            <a:ext cx="1062155" cy="490599"/>
          </a:xfrm>
        </p:spPr>
        <p:txBody>
          <a:bodyPr/>
          <a:lstStyle/>
          <a:p>
            <a:fld id="{221A2770-24C2-4564-92E6-BE41357C170E}" type="slidenum">
              <a:rPr lang="es-HN" smtClean="0"/>
              <a:t>‹Nº›</a:t>
            </a:fld>
            <a:endParaRPr lang="es-HN"/>
          </a:p>
        </p:txBody>
      </p:sp>
    </p:spTree>
    <p:extLst>
      <p:ext uri="{BB962C8B-B14F-4D97-AF65-F5344CB8AC3E}">
        <p14:creationId xmlns:p14="http://schemas.microsoft.com/office/powerpoint/2010/main" val="54468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H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FA45D15-8B61-4EC3-ADCC-81E23F0F8180}" type="datetimeFigureOut">
              <a:rPr lang="es-HN" smtClean="0"/>
              <a:t>11/08/2020</a:t>
            </a:fld>
            <a:endParaRPr lang="es-H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21A2770-24C2-4564-92E6-BE41357C170E}" type="slidenum">
              <a:rPr lang="es-HN" smtClean="0"/>
              <a:t>‹Nº›</a:t>
            </a:fld>
            <a:endParaRPr lang="es-HN"/>
          </a:p>
        </p:txBody>
      </p:sp>
    </p:spTree>
    <p:extLst>
      <p:ext uri="{BB962C8B-B14F-4D97-AF65-F5344CB8AC3E}">
        <p14:creationId xmlns:p14="http://schemas.microsoft.com/office/powerpoint/2010/main" val="1860856177"/>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4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7.xml"/><Relationship Id="rId4" Type="http://schemas.openxmlformats.org/officeDocument/2006/relationships/image" Target="../media/image470.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0.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0.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9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00.png"/></Relationships>
</file>

<file path=ppt/slides/_rels/slide4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750.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5E817-1E04-4A9F-A57C-56487011BA89}"/>
              </a:ext>
            </a:extLst>
          </p:cNvPr>
          <p:cNvSpPr>
            <a:spLocks noGrp="1"/>
          </p:cNvSpPr>
          <p:nvPr>
            <p:ph type="ctrTitle"/>
          </p:nvPr>
        </p:nvSpPr>
        <p:spPr/>
        <p:txBody>
          <a:bodyPr/>
          <a:lstStyle/>
          <a:p>
            <a:r>
              <a:rPr lang="es-HN" sz="7200" b="0" dirty="0">
                <a:latin typeface="TI-Nspire" panose="02020603050405020304" pitchFamily="18" charset="-120"/>
                <a:ea typeface="TI-Nspire" panose="02020603050405020304" pitchFamily="18" charset="-120"/>
              </a:rPr>
              <a:t>TANSMISIÓN ISDB-Tb</a:t>
            </a:r>
          </a:p>
        </p:txBody>
      </p:sp>
      <p:sp>
        <p:nvSpPr>
          <p:cNvPr id="3" name="Subtítulo 2">
            <a:extLst>
              <a:ext uri="{FF2B5EF4-FFF2-40B4-BE49-F238E27FC236}">
                <a16:creationId xmlns:a16="http://schemas.microsoft.com/office/drawing/2014/main" id="{95A6795E-0C86-4978-B332-B83B079A248E}"/>
              </a:ext>
            </a:extLst>
          </p:cNvPr>
          <p:cNvSpPr>
            <a:spLocks noGrp="1"/>
          </p:cNvSpPr>
          <p:nvPr>
            <p:ph type="subTitle" idx="1"/>
          </p:nvPr>
        </p:nvSpPr>
        <p:spPr/>
        <p:txBody>
          <a:bodyPr/>
          <a:lstStyle/>
          <a:p>
            <a:r>
              <a:rPr lang="es-HN" dirty="0">
                <a:latin typeface="TI-Nspire Sans" panose="020B0604020202020204" pitchFamily="34" charset="-120"/>
                <a:ea typeface="TI-Nspire Sans" panose="020B0604020202020204" pitchFamily="34" charset="-120"/>
              </a:rPr>
              <a:t>DANIEL ANDRES FLORES CORNEJO</a:t>
            </a:r>
          </a:p>
        </p:txBody>
      </p:sp>
    </p:spTree>
    <p:extLst>
      <p:ext uri="{BB962C8B-B14F-4D97-AF65-F5344CB8AC3E}">
        <p14:creationId xmlns:p14="http://schemas.microsoft.com/office/powerpoint/2010/main" val="184608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D7AF10F2-2ADE-4B14-A0BF-B8CE26D1451E}"/>
              </a:ext>
            </a:extLst>
          </p:cNvPr>
          <p:cNvSpPr txBox="1">
            <a:spLocks/>
          </p:cNvSpPr>
          <p:nvPr/>
        </p:nvSpPr>
        <p:spPr>
          <a:xfrm>
            <a:off x="650513" y="148855"/>
            <a:ext cx="10554574" cy="15139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Para un esquema de 64QAM el nivel de SNR mínimo aceptable son 18dB, en veces es aproximadamente 63 veces, también consideramos que podemos alcanzar los limites teóricos tales que R=C</a:t>
            </a:r>
          </a:p>
        </p:txBody>
      </p:sp>
      <p:grpSp>
        <p:nvGrpSpPr>
          <p:cNvPr id="17" name="Grupo 16">
            <a:extLst>
              <a:ext uri="{FF2B5EF4-FFF2-40B4-BE49-F238E27FC236}">
                <a16:creationId xmlns:a16="http://schemas.microsoft.com/office/drawing/2014/main" id="{B4D7B9AE-D780-4631-A679-8D217CBE0EF7}"/>
              </a:ext>
            </a:extLst>
          </p:cNvPr>
          <p:cNvGrpSpPr/>
          <p:nvPr/>
        </p:nvGrpSpPr>
        <p:grpSpPr>
          <a:xfrm>
            <a:off x="861237" y="1584251"/>
            <a:ext cx="10680250" cy="4316681"/>
            <a:chOff x="861237" y="1584251"/>
            <a:chExt cx="10680250" cy="4316681"/>
          </a:xfrm>
        </p:grpSpPr>
        <p:sp>
          <p:nvSpPr>
            <p:cNvPr id="11" name="Rectángulo 10">
              <a:extLst>
                <a:ext uri="{FF2B5EF4-FFF2-40B4-BE49-F238E27FC236}">
                  <a16:creationId xmlns:a16="http://schemas.microsoft.com/office/drawing/2014/main" id="{9477F2C7-40E5-4EF9-B210-87181E5A7971}"/>
                </a:ext>
              </a:extLst>
            </p:cNvPr>
            <p:cNvSpPr/>
            <p:nvPr/>
          </p:nvSpPr>
          <p:spPr>
            <a:xfrm>
              <a:off x="861237" y="1584251"/>
              <a:ext cx="10680250" cy="4178596"/>
            </a:xfrm>
            <a:prstGeom prst="rect">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Rectángulo 4">
              <a:extLst>
                <a:ext uri="{FF2B5EF4-FFF2-40B4-BE49-F238E27FC236}">
                  <a16:creationId xmlns:a16="http://schemas.microsoft.com/office/drawing/2014/main" id="{72087C2B-2FE4-4683-B169-6FBF92F0D828}"/>
                </a:ext>
              </a:extLst>
            </p:cNvPr>
            <p:cNvSpPr/>
            <p:nvPr/>
          </p:nvSpPr>
          <p:spPr>
            <a:xfrm>
              <a:off x="986913" y="1684065"/>
              <a:ext cx="3455581" cy="3972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43D7D54F-80BE-4387-BAB8-E3BDFBF51AB2}"/>
                    </a:ext>
                  </a:extLst>
                </p:cNvPr>
                <p:cNvSpPr txBox="1"/>
                <p:nvPr/>
              </p:nvSpPr>
              <p:spPr>
                <a:xfrm>
                  <a:off x="1308967" y="2574807"/>
                  <a:ext cx="2811475" cy="16265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𝐶</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𝑏𝑝𝑠</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𝐵𝑊</m:t>
                            </m:r>
                          </m:e>
                          <m:sub>
                            <m:r>
                              <a:rPr lang="en-US" b="0" i="1" smtClean="0">
                                <a:solidFill>
                                  <a:schemeClr val="bg1"/>
                                </a:solidFill>
                                <a:latin typeface="Cambria Math" panose="02040503050406030204" pitchFamily="18" charset="0"/>
                              </a:rPr>
                              <m:t>𝐶</m:t>
                            </m:r>
                          </m:sub>
                        </m:s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𝑙𝑜𝑔</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(1+</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𝑆</m:t>
                            </m:r>
                          </m:num>
                          <m:den>
                            <m:r>
                              <a:rPr lang="en-US" b="0" i="1" smtClean="0">
                                <a:solidFill>
                                  <a:schemeClr val="bg1"/>
                                </a:solidFill>
                                <a:latin typeface="Cambria Math" panose="02040503050406030204" pitchFamily="18" charset="0"/>
                              </a:rPr>
                              <m:t>𝑁</m:t>
                            </m:r>
                          </m:den>
                        </m:f>
                        <m:r>
                          <a:rPr lang="en-US" b="0" i="1" smtClean="0">
                            <a:solidFill>
                              <a:schemeClr val="bg1"/>
                            </a:solidFill>
                            <a:latin typeface="Cambria Math" panose="02040503050406030204" pitchFamily="18" charset="0"/>
                          </a:rPr>
                          <m:t>)</m:t>
                        </m:r>
                      </m:oMath>
                    </m:oMathPara>
                  </a14:m>
                  <a:endParaRPr lang="en-US" b="0" i="1" dirty="0">
                    <a:solidFill>
                      <a:schemeClr val="bg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 </m:t>
                        </m:r>
                      </m:oMath>
                    </m:oMathPara>
                  </a14:m>
                  <a:endParaRPr lang="en-US" b="0" dirty="0">
                    <a:solidFill>
                      <a:schemeClr val="bg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𝐶</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𝑏𝑝𝑠</m:t>
                            </m:r>
                          </m:e>
                        </m:d>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36</m:t>
                        </m:r>
                        <m:r>
                          <a:rPr lang="en-US" b="0" i="1" smtClean="0">
                            <a:solidFill>
                              <a:schemeClr val="bg1"/>
                            </a:solidFill>
                            <a:latin typeface="Cambria Math" panose="02040503050406030204" pitchFamily="18" charset="0"/>
                          </a:rPr>
                          <m:t>𝑀𝑏𝑝𝑠</m:t>
                        </m:r>
                        <m:r>
                          <a:rPr lang="en-US" i="1">
                            <a:solidFill>
                              <a:schemeClr val="bg1"/>
                            </a:solidFill>
                            <a:latin typeface="Cambria Math" panose="02040503050406030204" pitchFamily="18" charset="0"/>
                          </a:rPr>
                          <m:t> </m:t>
                        </m:r>
                      </m:oMath>
                    </m:oMathPara>
                  </a14:m>
                  <a:endParaRPr lang="es-HN" dirty="0">
                    <a:solidFill>
                      <a:schemeClr val="bg1"/>
                    </a:solidFill>
                    <a:latin typeface="TI-Nspire Sans" panose="020B0604020202020204" pitchFamily="34" charset="-120"/>
                    <a:ea typeface="TI-Nspire Sans" panose="020B0604020202020204" pitchFamily="34" charset="-120"/>
                  </a:endParaRPr>
                </a:p>
                <a:p>
                  <a:endParaRPr lang="es-HN" dirty="0"/>
                </a:p>
                <a:p>
                  <a:endParaRPr lang="es-HN" dirty="0"/>
                </a:p>
              </p:txBody>
            </p:sp>
          </mc:Choice>
          <mc:Fallback xmlns="">
            <p:sp>
              <p:nvSpPr>
                <p:cNvPr id="3" name="CuadroTexto 2">
                  <a:extLst>
                    <a:ext uri="{FF2B5EF4-FFF2-40B4-BE49-F238E27FC236}">
                      <a16:creationId xmlns:a16="http://schemas.microsoft.com/office/drawing/2014/main" id="{43D7D54F-80BE-4387-BAB8-E3BDFBF51AB2}"/>
                    </a:ext>
                  </a:extLst>
                </p:cNvPr>
                <p:cNvSpPr txBox="1">
                  <a:spLocks noRot="1" noChangeAspect="1" noMove="1" noResize="1" noEditPoints="1" noAdjustHandles="1" noChangeArrowheads="1" noChangeShapeType="1" noTextEdit="1"/>
                </p:cNvSpPr>
                <p:nvPr/>
              </p:nvSpPr>
              <p:spPr>
                <a:xfrm>
                  <a:off x="1308967" y="2574807"/>
                  <a:ext cx="2811475" cy="1626599"/>
                </a:xfrm>
                <a:prstGeom prst="rect">
                  <a:avLst/>
                </a:prstGeom>
                <a:blipFill>
                  <a:blip r:embed="rId2"/>
                  <a:stretch>
                    <a:fillRect/>
                  </a:stretch>
                </a:blipFill>
              </p:spPr>
              <p:txBody>
                <a:bodyPr/>
                <a:lstStyle/>
                <a:p>
                  <a:r>
                    <a:rPr lang="es-HN">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6DAC739-0532-4CC4-907D-2E313EFDD48A}"/>
                    </a:ext>
                  </a:extLst>
                </p:cNvPr>
                <p:cNvSpPr txBox="1"/>
                <p:nvPr/>
              </p:nvSpPr>
              <p:spPr>
                <a:xfrm>
                  <a:off x="1807980" y="3356389"/>
                  <a:ext cx="1813445" cy="2544543"/>
                </a:xfrm>
                <a:prstGeom prst="rect">
                  <a:avLst/>
                </a:prstGeom>
                <a:noFill/>
              </p:spPr>
              <p:txBody>
                <a:bodyPr wrap="non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 </m:t>
                        </m:r>
                      </m:oMath>
                    </m:oMathPara>
                  </a14:m>
                  <a:endParaRPr lang="en-US" b="0" dirty="0">
                    <a:solidFill>
                      <a:schemeClr val="bg1"/>
                    </a:solidFill>
                  </a:endParaRPr>
                </a:p>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𝑅</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𝑏𝑝𝑠</m:t>
                            </m:r>
                          </m:e>
                        </m:d>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𝑝</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𝐿</m:t>
                            </m:r>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𝑇</m:t>
                                </m:r>
                              </m:e>
                              <m:sub>
                                <m:r>
                                  <a:rPr lang="en-US" b="0" i="1" smtClean="0">
                                    <a:solidFill>
                                      <a:schemeClr val="bg1"/>
                                    </a:solidFill>
                                    <a:latin typeface="Cambria Math" panose="02040503050406030204" pitchFamily="18" charset="0"/>
                                  </a:rPr>
                                  <m:t>𝑠</m:t>
                                </m:r>
                              </m:sub>
                            </m:sSub>
                          </m:den>
                        </m:f>
                      </m:oMath>
                    </m:oMathPara>
                  </a14:m>
                  <a:endParaRPr lang="es-HN" dirty="0"/>
                </a:p>
                <a:p>
                  <a:endParaRPr lang="es-HN" dirty="0"/>
                </a:p>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36</m:t>
                        </m:r>
                        <m:r>
                          <a:rPr lang="en-US" i="1" smtClean="0">
                            <a:solidFill>
                              <a:schemeClr val="bg1"/>
                            </a:solidFill>
                            <a:latin typeface="Cambria Math" panose="02040503050406030204" pitchFamily="18" charset="0"/>
                          </a:rPr>
                          <m:t>𝑀𝑏𝑝𝑠</m:t>
                        </m:r>
                        <m:r>
                          <a:rPr lang="en-US" i="1" smtClean="0">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𝑏</m:t>
                                </m:r>
                              </m:e>
                              <m:sub>
                                <m:r>
                                  <a:rPr lang="en-US" i="1">
                                    <a:solidFill>
                                      <a:schemeClr val="bg1"/>
                                    </a:solidFill>
                                    <a:latin typeface="Cambria Math" panose="02040503050406030204" pitchFamily="18" charset="0"/>
                                  </a:rPr>
                                  <m:t>𝑝</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𝐿</m:t>
                            </m:r>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𝑇</m:t>
                                </m:r>
                              </m:e>
                              <m:sub>
                                <m:r>
                                  <a:rPr lang="en-US" i="1">
                                    <a:solidFill>
                                      <a:schemeClr val="bg1"/>
                                    </a:solidFill>
                                    <a:latin typeface="Cambria Math" panose="02040503050406030204" pitchFamily="18" charset="0"/>
                                  </a:rPr>
                                  <m:t>𝑠</m:t>
                                </m:r>
                              </m:sub>
                            </m:sSub>
                          </m:den>
                        </m:f>
                      </m:oMath>
                    </m:oMathPara>
                  </a14:m>
                  <a:endParaRPr lang="es-HN" dirty="0"/>
                </a:p>
                <a:p>
                  <a:endParaRPr lang="es-HN" dirty="0"/>
                </a:p>
                <a:p>
                  <a:endParaRPr lang="es-HN" dirty="0"/>
                </a:p>
              </p:txBody>
            </p:sp>
          </mc:Choice>
          <mc:Fallback xmlns="">
            <p:sp>
              <p:nvSpPr>
                <p:cNvPr id="4" name="CuadroTexto 3">
                  <a:extLst>
                    <a:ext uri="{FF2B5EF4-FFF2-40B4-BE49-F238E27FC236}">
                      <a16:creationId xmlns:a16="http://schemas.microsoft.com/office/drawing/2014/main" id="{26DAC739-0532-4CC4-907D-2E313EFDD48A}"/>
                    </a:ext>
                  </a:extLst>
                </p:cNvPr>
                <p:cNvSpPr txBox="1">
                  <a:spLocks noRot="1" noChangeAspect="1" noMove="1" noResize="1" noEditPoints="1" noAdjustHandles="1" noChangeArrowheads="1" noChangeShapeType="1" noTextEdit="1"/>
                </p:cNvSpPr>
                <p:nvPr/>
              </p:nvSpPr>
              <p:spPr>
                <a:xfrm>
                  <a:off x="1807980" y="3356389"/>
                  <a:ext cx="1813445" cy="2544543"/>
                </a:xfrm>
                <a:prstGeom prst="rect">
                  <a:avLst/>
                </a:prstGeom>
                <a:blipFill>
                  <a:blip r:embed="rId3"/>
                  <a:stretch>
                    <a:fillRect/>
                  </a:stretch>
                </a:blipFill>
              </p:spPr>
              <p:txBody>
                <a:bodyPr/>
                <a:lstStyle/>
                <a:p>
                  <a:r>
                    <a:rPr lang="es-HN">
                      <a:noFill/>
                    </a:rPr>
                    <a:t> </a:t>
                  </a:r>
                </a:p>
              </p:txBody>
            </p:sp>
          </mc:Fallback>
        </mc:AlternateContent>
        <p:sp>
          <p:nvSpPr>
            <p:cNvPr id="6" name="CuadroTexto 5">
              <a:extLst>
                <a:ext uri="{FF2B5EF4-FFF2-40B4-BE49-F238E27FC236}">
                  <a16:creationId xmlns:a16="http://schemas.microsoft.com/office/drawing/2014/main" id="{65EA12B7-717A-4168-9AB7-519617E2F34E}"/>
                </a:ext>
              </a:extLst>
            </p:cNvPr>
            <p:cNvSpPr txBox="1"/>
            <p:nvPr/>
          </p:nvSpPr>
          <p:spPr>
            <a:xfrm>
              <a:off x="1455896" y="1928476"/>
              <a:ext cx="2445488" cy="64633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Calculo de la capacidad</a:t>
              </a:r>
            </a:p>
          </p:txBody>
        </p:sp>
        <p:sp>
          <p:nvSpPr>
            <p:cNvPr id="8" name="Rectángulo 7">
              <a:extLst>
                <a:ext uri="{FF2B5EF4-FFF2-40B4-BE49-F238E27FC236}">
                  <a16:creationId xmlns:a16="http://schemas.microsoft.com/office/drawing/2014/main" id="{4254E5B3-13C5-4B08-A777-F1730FEAE2BC}"/>
                </a:ext>
              </a:extLst>
            </p:cNvPr>
            <p:cNvSpPr/>
            <p:nvPr/>
          </p:nvSpPr>
          <p:spPr>
            <a:xfrm>
              <a:off x="7898075" y="1684066"/>
              <a:ext cx="3455581" cy="397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9" name="CuadroTexto 8">
              <a:extLst>
                <a:ext uri="{FF2B5EF4-FFF2-40B4-BE49-F238E27FC236}">
                  <a16:creationId xmlns:a16="http://schemas.microsoft.com/office/drawing/2014/main" id="{D0CFC4DD-4A7D-4B86-AF34-491FF3E5F96B}"/>
                </a:ext>
              </a:extLst>
            </p:cNvPr>
            <p:cNvSpPr txBox="1"/>
            <p:nvPr/>
          </p:nvSpPr>
          <p:spPr>
            <a:xfrm>
              <a:off x="4919648" y="1928476"/>
              <a:ext cx="2501272" cy="646331"/>
            </a:xfrm>
            <a:prstGeom prst="rect">
              <a:avLst/>
            </a:prstGeom>
            <a:noFill/>
          </p:spPr>
          <p:txBody>
            <a:bodyPr wrap="square" rtlCol="0">
              <a:spAutoFit/>
            </a:bodyPr>
            <a:lstStyle/>
            <a:p>
              <a:pPr algn="ctr"/>
              <a:r>
                <a:rPr lang="es-HN" dirty="0" err="1">
                  <a:latin typeface="TI-Nspire Sans" panose="020B0604020202020204" pitchFamily="34" charset="-120"/>
                  <a:ea typeface="TI-Nspire Sans" panose="020B0604020202020204" pitchFamily="34" charset="-120"/>
                  <a:cs typeface="Times New Roman" panose="02020603050405020304" pitchFamily="18" charset="0"/>
                </a:rPr>
                <a:t>Ts</a:t>
              </a:r>
              <a:r>
                <a:rPr lang="es-HN" dirty="0">
                  <a:latin typeface="TI-Nspire Sans" panose="020B0604020202020204" pitchFamily="34" charset="-120"/>
                  <a:ea typeface="TI-Nspire Sans" panose="020B0604020202020204" pitchFamily="34" charset="-120"/>
                  <a:cs typeface="Times New Roman" panose="02020603050405020304" pitchFamily="18" charset="0"/>
                </a:rPr>
                <a:t> es el tiempo de símbolo</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FF51A8E-A219-4597-8596-C6CCC1AF550C}"/>
                    </a:ext>
                  </a:extLst>
                </p:cNvPr>
                <p:cNvSpPr txBox="1"/>
                <p:nvPr/>
              </p:nvSpPr>
              <p:spPr>
                <a:xfrm>
                  <a:off x="4630183" y="2680945"/>
                  <a:ext cx="3193182" cy="27957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𝑇𝑠</m:t>
                        </m:r>
                        <m:r>
                          <a:rPr lang="en-US" b="0" i="1" smtClean="0">
                            <a:latin typeface="Cambria Math" panose="02040503050406030204" pitchFamily="18" charset="0"/>
                          </a:rPr>
                          <m:t>=</m:t>
                        </m:r>
                        <m:r>
                          <a:rPr lang="en-US" b="0" i="1" smtClean="0">
                            <a:latin typeface="Cambria Math" panose="02040503050406030204" pitchFamily="18" charset="0"/>
                          </a:rPr>
                          <m:t>𝑇𝑢</m:t>
                        </m:r>
                        <m:r>
                          <a:rPr lang="en-US" b="0" i="1" smtClean="0">
                            <a:latin typeface="Cambria Math" panose="02040503050406030204" pitchFamily="18" charset="0"/>
                          </a:rPr>
                          <m:t>+</m:t>
                        </m:r>
                        <m:r>
                          <a:rPr lang="en-US" b="0" i="1" smtClean="0">
                            <a:latin typeface="Cambria Math" panose="02040503050406030204" pitchFamily="18" charset="0"/>
                          </a:rPr>
                          <m:t>𝑇𝑔</m:t>
                        </m:r>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𝑇𝑠</m:t>
                        </m:r>
                        <m:r>
                          <a:rPr lang="en-US" i="1">
                            <a:latin typeface="Cambria Math" panose="02040503050406030204" pitchFamily="18" charset="0"/>
                          </a:rPr>
                          <m:t>=32</m:t>
                        </m:r>
                        <m:r>
                          <a:rPr lang="en-US" i="1">
                            <a:latin typeface="Cambria Math" panose="02040503050406030204" pitchFamily="18" charset="0"/>
                          </a:rPr>
                          <m:t>𝑇𝑔</m:t>
                        </m:r>
                        <m:r>
                          <a:rPr lang="en-US" i="1">
                            <a:latin typeface="Cambria Math" panose="02040503050406030204" pitchFamily="18" charset="0"/>
                          </a:rPr>
                          <m:t>+</m:t>
                        </m:r>
                        <m:r>
                          <a:rPr lang="en-US" i="1">
                            <a:latin typeface="Cambria Math" panose="02040503050406030204" pitchFamily="18" charset="0"/>
                          </a:rPr>
                          <m:t>𝑇𝑔</m:t>
                        </m:r>
                        <m:r>
                          <a:rPr lang="en-US" b="0" i="1" smtClean="0">
                            <a:latin typeface="Cambria Math" panose="02040503050406030204" pitchFamily="18" charset="0"/>
                          </a:rPr>
                          <m:t>=33</m:t>
                        </m:r>
                        <m:r>
                          <a:rPr lang="en-US" b="0" i="1" smtClean="0">
                            <a:latin typeface="Cambria Math" panose="02040503050406030204" pitchFamily="18" charset="0"/>
                          </a:rPr>
                          <m:t>𝑇𝑔</m:t>
                        </m:r>
                      </m:oMath>
                    </m:oMathPara>
                  </a14:m>
                  <a:endParaRPr lang="en-US" b="0" i="1" dirty="0">
                    <a:latin typeface="Cambria Math" panose="02040503050406030204" pitchFamily="18" charset="0"/>
                  </a:endParaRPr>
                </a:p>
                <a:p>
                  <a:endParaRPr lang="en-US" i="1" dirty="0">
                    <a:latin typeface="Cambria Math" panose="02040503050406030204" pitchFamily="18" charset="0"/>
                  </a:endParaRPr>
                </a:p>
                <a:p>
                  <a:r>
                    <a:rPr lang="es-HN" dirty="0">
                      <a:latin typeface="TI-Nspire Sans" panose="020B0604020202020204" pitchFamily="34" charset="-120"/>
                      <a:ea typeface="TI-Nspire Sans" panose="020B0604020202020204" pitchFamily="34" charset="-120"/>
                    </a:rPr>
                    <a:t>Si </a:t>
                  </a:r>
                  <a:r>
                    <a:rPr lang="es-HN" dirty="0" err="1">
                      <a:latin typeface="TI-Nspire Sans" panose="020B0604020202020204" pitchFamily="34" charset="-120"/>
                      <a:ea typeface="TI-Nspire Sans" panose="020B0604020202020204" pitchFamily="34" charset="-120"/>
                    </a:rPr>
                    <a:t>bp</a:t>
                  </a:r>
                  <a:r>
                    <a:rPr lang="es-HN" dirty="0">
                      <a:latin typeface="TI-Nspire Sans" panose="020B0604020202020204" pitchFamily="34" charset="-120"/>
                      <a:ea typeface="TI-Nspire Sans" panose="020B0604020202020204" pitchFamily="34" charset="-120"/>
                    </a:rPr>
                    <a:t> son los bits por portadora</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6</m:t>
                        </m:r>
                        <m:r>
                          <a:rPr lang="en-US" i="1" smtClean="0">
                            <a:solidFill>
                              <a:schemeClr val="tx1"/>
                            </a:solidFill>
                            <a:latin typeface="Cambria Math" panose="02040503050406030204" pitchFamily="18" charset="0"/>
                          </a:rPr>
                          <m:t>𝑀𝑏𝑝𝑠</m:t>
                        </m:r>
                        <m:r>
                          <a:rPr lang="en-US"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𝐿</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𝑠</m:t>
                                </m:r>
                              </m:sub>
                            </m:sSub>
                          </m:den>
                        </m:f>
                      </m:oMath>
                    </m:oMathPara>
                  </a14:m>
                  <a:endParaRPr lang="es-HN" dirty="0"/>
                </a:p>
                <a:p>
                  <a:endParaRPr lang="es-HN" dirty="0"/>
                </a:p>
                <a:p>
                  <a:endParaRPr lang="es-HN" dirty="0"/>
                </a:p>
              </p:txBody>
            </p:sp>
          </mc:Choice>
          <mc:Fallback xmlns="">
            <p:sp>
              <p:nvSpPr>
                <p:cNvPr id="10" name="CuadroTexto 9">
                  <a:extLst>
                    <a:ext uri="{FF2B5EF4-FFF2-40B4-BE49-F238E27FC236}">
                      <a16:creationId xmlns:a16="http://schemas.microsoft.com/office/drawing/2014/main" id="{5FF51A8E-A219-4597-8596-C6CCC1AF550C}"/>
                    </a:ext>
                  </a:extLst>
                </p:cNvPr>
                <p:cNvSpPr txBox="1">
                  <a:spLocks noRot="1" noChangeAspect="1" noMove="1" noResize="1" noEditPoints="1" noAdjustHandles="1" noChangeArrowheads="1" noChangeShapeType="1" noTextEdit="1"/>
                </p:cNvSpPr>
                <p:nvPr/>
              </p:nvSpPr>
              <p:spPr>
                <a:xfrm>
                  <a:off x="4630183" y="2680945"/>
                  <a:ext cx="3193182" cy="2795765"/>
                </a:xfrm>
                <a:prstGeom prst="rect">
                  <a:avLst/>
                </a:prstGeom>
                <a:blipFill>
                  <a:blip r:embed="rId4"/>
                  <a:stretch>
                    <a:fillRect l="-4589" r="-4015"/>
                  </a:stretch>
                </a:blipFill>
              </p:spPr>
              <p:txBody>
                <a:bodyPr/>
                <a:lstStyle/>
                <a:p>
                  <a:r>
                    <a:rPr lang="es-HN">
                      <a:noFill/>
                    </a:rPr>
                    <a:t> </a:t>
                  </a:r>
                </a:p>
              </p:txBody>
            </p:sp>
          </mc:Fallback>
        </mc:AlternateContent>
        <p:sp>
          <p:nvSpPr>
            <p:cNvPr id="12" name="CuadroTexto 11">
              <a:extLst>
                <a:ext uri="{FF2B5EF4-FFF2-40B4-BE49-F238E27FC236}">
                  <a16:creationId xmlns:a16="http://schemas.microsoft.com/office/drawing/2014/main" id="{CD949871-D77E-449F-A755-13111E6925A8}"/>
                </a:ext>
              </a:extLst>
            </p:cNvPr>
            <p:cNvSpPr txBox="1"/>
            <p:nvPr/>
          </p:nvSpPr>
          <p:spPr>
            <a:xfrm>
              <a:off x="8437545" y="1928475"/>
              <a:ext cx="2445488" cy="64633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Calculamos </a:t>
              </a:r>
              <a:r>
                <a:rPr lang="es-HN" dirty="0" err="1">
                  <a:solidFill>
                    <a:schemeClr val="bg1"/>
                  </a:solidFill>
                  <a:latin typeface="TI-Nspire Sans" panose="020B0604020202020204" pitchFamily="34" charset="-120"/>
                  <a:ea typeface="TI-Nspire Sans" panose="020B0604020202020204" pitchFamily="34" charset="-120"/>
                </a:rPr>
                <a:t>Tg</a:t>
              </a:r>
              <a:r>
                <a:rPr lang="es-HN" dirty="0">
                  <a:solidFill>
                    <a:schemeClr val="bg1"/>
                  </a:solidFill>
                  <a:latin typeface="TI-Nspire Sans" panose="020B0604020202020204" pitchFamily="34" charset="-120"/>
                  <a:ea typeface="TI-Nspire Sans" panose="020B0604020202020204" pitchFamily="34" charset="-120"/>
                </a:rPr>
                <a:t> como </a:t>
              </a:r>
              <a:r>
                <a:rPr lang="es-HN" dirty="0" err="1">
                  <a:solidFill>
                    <a:schemeClr val="bg1"/>
                  </a:solidFill>
                  <a:latin typeface="TI-Nspire Sans" panose="020B0604020202020204" pitchFamily="34" charset="-120"/>
                  <a:ea typeface="TI-Nspire Sans" panose="020B0604020202020204" pitchFamily="34" charset="-120"/>
                </a:rPr>
                <a:t>tr</a:t>
              </a:r>
              <a:endParaRPr lang="es-HN" dirty="0">
                <a:solidFill>
                  <a:schemeClr val="bg1"/>
                </a:solidFill>
                <a:latin typeface="TI-Nspire Sans" panose="020B0604020202020204" pitchFamily="34" charset="-120"/>
                <a:ea typeface="TI-Nspire Sans" panose="020B0604020202020204" pitchFamily="34" charset="-120"/>
              </a:endParaRPr>
            </a:p>
          </p:txBody>
        </p: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0B1E0E18-A2CF-47EC-B8B0-07FD7A22831E}"/>
                    </a:ext>
                  </a:extLst>
                </p:cNvPr>
                <p:cNvSpPr txBox="1"/>
                <p:nvPr/>
              </p:nvSpPr>
              <p:spPr>
                <a:xfrm>
                  <a:off x="8455198" y="2674621"/>
                  <a:ext cx="2406556" cy="30573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𝑡</m:t>
                            </m:r>
                          </m:e>
                          <m:sub>
                            <m:r>
                              <a:rPr lang="en-US" b="0" i="1" smtClean="0">
                                <a:solidFill>
                                  <a:schemeClr val="bg1"/>
                                </a:solidFill>
                                <a:latin typeface="Cambria Math" panose="02040503050406030204" pitchFamily="18" charset="0"/>
                              </a:rPr>
                              <m:t>𝑟</m:t>
                            </m:r>
                          </m:sub>
                        </m:sSub>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𝑑</m:t>
                            </m:r>
                          </m:num>
                          <m:den>
                            <m:r>
                              <a:rPr lang="en-US" b="0" i="1" smtClean="0">
                                <a:solidFill>
                                  <a:schemeClr val="bg1"/>
                                </a:solidFill>
                                <a:latin typeface="Cambria Math" panose="02040503050406030204" pitchFamily="18" charset="0"/>
                              </a:rPr>
                              <m:t>𝑐</m:t>
                            </m:r>
                          </m:den>
                        </m:f>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𝑘𝑚</m:t>
                            </m:r>
                          </m:num>
                          <m:den>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0.3</m:t>
                                </m:r>
                                <m:r>
                                  <a:rPr lang="en-US" b="0" i="1" smtClean="0">
                                    <a:solidFill>
                                      <a:schemeClr val="bg1"/>
                                    </a:solidFill>
                                    <a:latin typeface="Cambria Math" panose="02040503050406030204" pitchFamily="18" charset="0"/>
                                  </a:rPr>
                                  <m:t>𝑘𝑚</m:t>
                                </m:r>
                              </m:num>
                              <m:den>
                                <m:r>
                                  <a:rPr lang="en-US" b="0" i="1" smtClean="0">
                                    <a:solidFill>
                                      <a:schemeClr val="bg1"/>
                                    </a:solidFill>
                                    <a:latin typeface="Cambria Math" panose="02040503050406030204" pitchFamily="18" charset="0"/>
                                    <a:ea typeface="Cambria Math" panose="02040503050406030204" pitchFamily="18" charset="0"/>
                                  </a:rPr>
                                  <m:t>𝜇</m:t>
                                </m:r>
                                <m:r>
                                  <a:rPr lang="en-US" b="0" i="1" smtClean="0">
                                    <a:solidFill>
                                      <a:schemeClr val="bg1"/>
                                    </a:solidFill>
                                    <a:latin typeface="Cambria Math" panose="02040503050406030204" pitchFamily="18" charset="0"/>
                                    <a:ea typeface="Cambria Math" panose="02040503050406030204" pitchFamily="18" charset="0"/>
                                  </a:rPr>
                                  <m:t>𝑠</m:t>
                                </m:r>
                              </m:den>
                            </m:f>
                          </m:den>
                        </m:f>
                        <m:r>
                          <a:rPr lang="en-US" b="0" i="1" smtClean="0">
                            <a:solidFill>
                              <a:schemeClr val="bg1"/>
                            </a:solidFill>
                            <a:latin typeface="Cambria Math" panose="02040503050406030204" pitchFamily="18" charset="0"/>
                          </a:rPr>
                          <m:t>=7</m:t>
                        </m:r>
                        <m:r>
                          <a:rPr lang="en-US" b="0" i="1" smtClean="0">
                            <a:solidFill>
                              <a:schemeClr val="bg1"/>
                            </a:solidFill>
                            <a:latin typeface="Cambria Math" panose="02040503050406030204" pitchFamily="18" charset="0"/>
                            <a:ea typeface="Cambria Math" panose="02040503050406030204" pitchFamily="18" charset="0"/>
                          </a:rPr>
                          <m:t>𝜇</m:t>
                        </m:r>
                        <m:r>
                          <a:rPr lang="en-US" b="0" i="1" smtClean="0">
                            <a:solidFill>
                              <a:schemeClr val="bg1"/>
                            </a:solidFill>
                            <a:latin typeface="Cambria Math" panose="02040503050406030204" pitchFamily="18" charset="0"/>
                            <a:ea typeface="Cambria Math" panose="02040503050406030204" pitchFamily="18" charset="0"/>
                          </a:rPr>
                          <m:t>𝑠</m:t>
                        </m:r>
                      </m:oMath>
                    </m:oMathPara>
                  </a14:m>
                  <a:endParaRPr lang="en-US" b="0" dirty="0">
                    <a:solidFill>
                      <a:schemeClr val="bg1"/>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6</m:t>
                        </m:r>
                        <m:r>
                          <a:rPr lang="en-US" i="1">
                            <a:solidFill>
                              <a:schemeClr val="bg1"/>
                            </a:solidFill>
                            <a:latin typeface="Cambria Math" panose="02040503050406030204" pitchFamily="18" charset="0"/>
                          </a:rPr>
                          <m:t>𝑀𝑏𝑝𝑠</m:t>
                        </m:r>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𝐿</m:t>
                            </m:r>
                          </m:num>
                          <m:den>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33</m:t>
                                </m:r>
                                <m:r>
                                  <a:rPr lang="en-US" b="0" i="1" smtClean="0">
                                    <a:solidFill>
                                      <a:schemeClr val="bg1"/>
                                    </a:solidFill>
                                    <a:latin typeface="Cambria Math" panose="02040503050406030204" pitchFamily="18" charset="0"/>
                                  </a:rPr>
                                  <m:t>𝑇</m:t>
                                </m:r>
                              </m:e>
                              <m:sub>
                                <m:r>
                                  <a:rPr lang="en-US" b="0" i="1" smtClean="0">
                                    <a:solidFill>
                                      <a:schemeClr val="bg1"/>
                                    </a:solidFill>
                                    <a:latin typeface="Cambria Math" panose="02040503050406030204" pitchFamily="18" charset="0"/>
                                  </a:rPr>
                                  <m:t>𝑔</m:t>
                                </m:r>
                              </m:sub>
                            </m:sSub>
                          </m:den>
                        </m:f>
                      </m:oMath>
                    </m:oMathPara>
                  </a14:m>
                  <a:endParaRPr lang="en-US" dirty="0">
                    <a:solidFill>
                      <a:schemeClr val="bg1"/>
                    </a:solidFill>
                  </a:endParaRPr>
                </a:p>
                <a:p>
                  <a:endParaRPr lang="en-US" b="0" dirty="0">
                    <a:solidFill>
                      <a:schemeClr val="bg1"/>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6</m:t>
                        </m:r>
                        <m:r>
                          <a:rPr lang="en-US" i="1">
                            <a:solidFill>
                              <a:schemeClr val="bg1"/>
                            </a:solidFill>
                            <a:latin typeface="Cambria Math" panose="02040503050406030204" pitchFamily="18" charset="0"/>
                          </a:rPr>
                          <m:t>𝑀𝑏𝑝𝑠</m:t>
                        </m:r>
                        <m:r>
                          <a:rPr lang="en-US" b="0" i="1" smtClean="0">
                            <a:solidFill>
                              <a:schemeClr val="bg1"/>
                            </a:solidFill>
                            <a:latin typeface="Cambria Math" panose="02040503050406030204" pitchFamily="18" charset="0"/>
                          </a:rPr>
                          <m:t>∗33∗7</m:t>
                        </m:r>
                        <m:r>
                          <a:rPr lang="en-US" b="0" i="1" smtClean="0">
                            <a:solidFill>
                              <a:schemeClr val="bg1"/>
                            </a:solidFill>
                            <a:latin typeface="Cambria Math" panose="02040503050406030204" pitchFamily="18" charset="0"/>
                            <a:ea typeface="Cambria Math" panose="02040503050406030204" pitchFamily="18" charset="0"/>
                          </a:rPr>
                          <m:t>𝜇</m:t>
                        </m:r>
                        <m:r>
                          <a:rPr lang="en-US" b="0" i="1" smtClean="0">
                            <a:solidFill>
                              <a:schemeClr val="bg1"/>
                            </a:solidFill>
                            <a:latin typeface="Cambria Math" panose="02040503050406030204" pitchFamily="18" charset="0"/>
                            <a:ea typeface="Cambria Math" panose="02040503050406030204" pitchFamily="18" charset="0"/>
                          </a:rPr>
                          <m:t>𝑠</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𝐿</m:t>
                        </m:r>
                      </m:oMath>
                    </m:oMathPara>
                  </a14:m>
                  <a:endParaRPr lang="es-HN" dirty="0">
                    <a:solidFill>
                      <a:schemeClr val="bg1"/>
                    </a:solidFill>
                  </a:endParaRPr>
                </a:p>
                <a:p>
                  <a:endParaRPr lang="es-HN" dirty="0">
                    <a:solidFill>
                      <a:schemeClr val="bg1"/>
                    </a:solidFill>
                  </a:endParaRPr>
                </a:p>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386</m:t>
                        </m:r>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𝐿</m:t>
                        </m:r>
                      </m:oMath>
                    </m:oMathPara>
                  </a14:m>
                  <a:endParaRPr lang="es-HN" dirty="0">
                    <a:solidFill>
                      <a:schemeClr val="bg1"/>
                    </a:solidFill>
                  </a:endParaRPr>
                </a:p>
                <a:p>
                  <a:endParaRPr lang="es-HN" dirty="0"/>
                </a:p>
                <a:p>
                  <a:endParaRPr lang="es-HN" dirty="0"/>
                </a:p>
              </p:txBody>
            </p:sp>
          </mc:Choice>
          <mc:Fallback xmlns="">
            <p:sp>
              <p:nvSpPr>
                <p:cNvPr id="15" name="CuadroTexto 14">
                  <a:extLst>
                    <a:ext uri="{FF2B5EF4-FFF2-40B4-BE49-F238E27FC236}">
                      <a16:creationId xmlns:a16="http://schemas.microsoft.com/office/drawing/2014/main" id="{0B1E0E18-A2CF-47EC-B8B0-07FD7A22831E}"/>
                    </a:ext>
                  </a:extLst>
                </p:cNvPr>
                <p:cNvSpPr txBox="1">
                  <a:spLocks noRot="1" noChangeAspect="1" noMove="1" noResize="1" noEditPoints="1" noAdjustHandles="1" noChangeArrowheads="1" noChangeShapeType="1" noTextEdit="1"/>
                </p:cNvSpPr>
                <p:nvPr/>
              </p:nvSpPr>
              <p:spPr>
                <a:xfrm>
                  <a:off x="8455198" y="2674621"/>
                  <a:ext cx="2406556" cy="3057312"/>
                </a:xfrm>
                <a:prstGeom prst="rect">
                  <a:avLst/>
                </a:prstGeom>
                <a:blipFill>
                  <a:blip r:embed="rId5"/>
                  <a:stretch>
                    <a:fillRect/>
                  </a:stretch>
                </a:blipFill>
              </p:spPr>
              <p:txBody>
                <a:bodyPr/>
                <a:lstStyle/>
                <a:p>
                  <a:r>
                    <a:rPr lang="es-HN">
                      <a:noFill/>
                    </a:rPr>
                    <a:t> </a:t>
                  </a:r>
                </a:p>
              </p:txBody>
            </p:sp>
          </mc:Fallback>
        </mc:AlternateContent>
      </p:grpSp>
      <p:sp>
        <p:nvSpPr>
          <p:cNvPr id="16" name="Marcador de contenido 2">
            <a:extLst>
              <a:ext uri="{FF2B5EF4-FFF2-40B4-BE49-F238E27FC236}">
                <a16:creationId xmlns:a16="http://schemas.microsoft.com/office/drawing/2014/main" id="{8469F11E-4BF6-4D2B-93E4-AA5971452865}"/>
              </a:ext>
            </a:extLst>
          </p:cNvPr>
          <p:cNvSpPr txBox="1">
            <a:spLocks/>
          </p:cNvSpPr>
          <p:nvPr/>
        </p:nvSpPr>
        <p:spPr>
          <a:xfrm>
            <a:off x="650513" y="5708417"/>
            <a:ext cx="10890974" cy="104053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Finalmente en ISDB-Tb se terminan usando un par de potadoras mas</a:t>
            </a:r>
          </a:p>
        </p:txBody>
      </p:sp>
    </p:spTree>
    <p:extLst>
      <p:ext uri="{BB962C8B-B14F-4D97-AF65-F5344CB8AC3E}">
        <p14:creationId xmlns:p14="http://schemas.microsoft.com/office/powerpoint/2010/main" val="227329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D1163F8-B4C2-4024-AFA9-0F78532E678D}"/>
              </a:ext>
            </a:extLst>
          </p:cNvPr>
          <p:cNvSpPr/>
          <p:nvPr/>
        </p:nvSpPr>
        <p:spPr>
          <a:xfrm>
            <a:off x="755875" y="1339702"/>
            <a:ext cx="10680250" cy="4178596"/>
          </a:xfrm>
          <a:prstGeom prst="rect">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 name="Rectángulo 2">
            <a:extLst>
              <a:ext uri="{FF2B5EF4-FFF2-40B4-BE49-F238E27FC236}">
                <a16:creationId xmlns:a16="http://schemas.microsoft.com/office/drawing/2014/main" id="{7CE78AEB-A042-4164-A5D1-BED5A2D7B623}"/>
              </a:ext>
            </a:extLst>
          </p:cNvPr>
          <p:cNvSpPr/>
          <p:nvPr/>
        </p:nvSpPr>
        <p:spPr>
          <a:xfrm>
            <a:off x="881551" y="1439516"/>
            <a:ext cx="5109087" cy="3972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1731693D-ED28-4AAA-BD6E-52D9358CF474}"/>
                  </a:ext>
                </a:extLst>
              </p:cNvPr>
              <p:cNvSpPr txBox="1"/>
              <p:nvPr/>
            </p:nvSpPr>
            <p:spPr>
              <a:xfrm>
                <a:off x="2614010" y="2473232"/>
                <a:ext cx="1644168" cy="16247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𝑓</m:t>
                      </m:r>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𝐵𝑊</m:t>
                              </m:r>
                            </m:e>
                            <m:sub>
                              <m:r>
                                <a:rPr lang="en-US" b="0" i="1" smtClean="0">
                                  <a:solidFill>
                                    <a:schemeClr val="bg1"/>
                                  </a:solidFill>
                                  <a:latin typeface="Cambria Math" panose="02040503050406030204" pitchFamily="18" charset="0"/>
                                </a:rPr>
                                <m:t>𝐶</m:t>
                              </m:r>
                            </m:sub>
                          </m:sSub>
                        </m:num>
                        <m:den>
                          <m:r>
                            <a:rPr lang="en-US" b="0" i="1" smtClean="0">
                              <a:solidFill>
                                <a:schemeClr val="bg1"/>
                              </a:solidFill>
                              <a:latin typeface="Cambria Math" panose="02040503050406030204" pitchFamily="18" charset="0"/>
                            </a:rPr>
                            <m:t>𝐿</m:t>
                          </m:r>
                        </m:den>
                      </m:f>
                    </m:oMath>
                  </m:oMathPara>
                </a14:m>
                <a:endParaRPr lang="en-US" b="0" i="1" dirty="0">
                  <a:solidFill>
                    <a:schemeClr val="bg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 </m:t>
                      </m:r>
                    </m:oMath>
                  </m:oMathPara>
                </a14:m>
                <a:endParaRPr lang="en-US" b="0" dirty="0">
                  <a:solidFill>
                    <a:schemeClr val="bg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r>
                        <a:rPr lang="es-HN"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𝑓</m:t>
                      </m:r>
                      <m:r>
                        <a:rPr lang="en-US" b="0" i="1" smtClean="0">
                          <a:solidFill>
                            <a:schemeClr val="bg1"/>
                          </a:solidFill>
                          <a:latin typeface="Cambria Math" panose="02040503050406030204" pitchFamily="18" charset="0"/>
                          <a:ea typeface="Cambria Math" panose="02040503050406030204" pitchFamily="18" charset="0"/>
                        </a:rPr>
                        <m:t>=432.9</m:t>
                      </m:r>
                      <m:r>
                        <a:rPr lang="en-US" b="0" i="1" smtClean="0">
                          <a:solidFill>
                            <a:schemeClr val="bg1"/>
                          </a:solidFill>
                          <a:latin typeface="Cambria Math" panose="02040503050406030204" pitchFamily="18" charset="0"/>
                          <a:ea typeface="Cambria Math" panose="02040503050406030204" pitchFamily="18" charset="0"/>
                        </a:rPr>
                        <m:t>𝐾𝐻𝑧</m:t>
                      </m:r>
                    </m:oMath>
                  </m:oMathPara>
                </a14:m>
                <a:endParaRPr lang="es-HN" dirty="0">
                  <a:solidFill>
                    <a:schemeClr val="bg1"/>
                  </a:solidFill>
                  <a:latin typeface="TI-Nspire Sans" panose="020B0604020202020204" pitchFamily="34" charset="-120"/>
                  <a:ea typeface="TI-Nspire Sans" panose="020B0604020202020204" pitchFamily="34" charset="-120"/>
                </a:endParaRPr>
              </a:p>
              <a:p>
                <a:endParaRPr lang="es-HN" dirty="0"/>
              </a:p>
              <a:p>
                <a:endParaRPr lang="es-HN" dirty="0"/>
              </a:p>
            </p:txBody>
          </p:sp>
        </mc:Choice>
        <mc:Fallback xmlns="">
          <p:sp>
            <p:nvSpPr>
              <p:cNvPr id="4" name="CuadroTexto 3">
                <a:extLst>
                  <a:ext uri="{FF2B5EF4-FFF2-40B4-BE49-F238E27FC236}">
                    <a16:creationId xmlns:a16="http://schemas.microsoft.com/office/drawing/2014/main" id="{1731693D-ED28-4AAA-BD6E-52D9358CF474}"/>
                  </a:ext>
                </a:extLst>
              </p:cNvPr>
              <p:cNvSpPr txBox="1">
                <a:spLocks noRot="1" noChangeAspect="1" noMove="1" noResize="1" noEditPoints="1" noAdjustHandles="1" noChangeArrowheads="1" noChangeShapeType="1" noTextEdit="1"/>
              </p:cNvSpPr>
              <p:nvPr/>
            </p:nvSpPr>
            <p:spPr>
              <a:xfrm>
                <a:off x="2614010" y="2473232"/>
                <a:ext cx="1644168" cy="1624740"/>
              </a:xfrm>
              <a:prstGeom prst="rect">
                <a:avLst/>
              </a:prstGeom>
              <a:blipFill>
                <a:blip r:embed="rId2"/>
                <a:stretch>
                  <a:fillRect l="-2963" r="-2222"/>
                </a:stretch>
              </a:blipFill>
            </p:spPr>
            <p:txBody>
              <a:bodyPr/>
              <a:lstStyle/>
              <a:p>
                <a:r>
                  <a:rPr lang="es-HN">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33C2C54C-3564-4AA1-B673-0D6D94112448}"/>
                  </a:ext>
                </a:extLst>
              </p:cNvPr>
              <p:cNvSpPr txBox="1"/>
              <p:nvPr/>
            </p:nvSpPr>
            <p:spPr>
              <a:xfrm>
                <a:off x="2784249" y="3152613"/>
                <a:ext cx="1303690" cy="2230995"/>
              </a:xfrm>
              <a:prstGeom prst="rect">
                <a:avLst/>
              </a:prstGeom>
              <a:noFill/>
            </p:spPr>
            <p:txBody>
              <a:bodyPr wrap="none" lIns="0" tIns="0" rIns="0" bIns="0" rtlCol="0">
                <a:spAutoFit/>
              </a:bodyPr>
              <a:lstStyle/>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 </m:t>
                      </m:r>
                    </m:oMath>
                  </m:oMathPara>
                </a14:m>
                <a:endParaRPr lang="en-US" b="0" dirty="0">
                  <a:solidFill>
                    <a:schemeClr val="bg1"/>
                  </a:solidFill>
                </a:endParaRPr>
              </a:p>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𝑇𝑢</m:t>
                      </m:r>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m:t>
                          </m:r>
                        </m:num>
                        <m:den>
                          <m:r>
                            <a:rPr lang="en-US" b="0"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𝑓</m:t>
                          </m:r>
                        </m:den>
                      </m:f>
                    </m:oMath>
                  </m:oMathPara>
                </a14:m>
                <a:endParaRPr lang="es-HN" dirty="0"/>
              </a:p>
              <a:p>
                <a:pPr algn="ctr"/>
                <a:endParaRPr lang="es-HN" dirty="0"/>
              </a:p>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𝑇𝑢</m:t>
                      </m:r>
                      <m:r>
                        <a:rPr lang="en-US"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231</m:t>
                      </m:r>
                      <m:r>
                        <a:rPr lang="en-US" i="1">
                          <a:solidFill>
                            <a:schemeClr val="bg1"/>
                          </a:solidFill>
                          <a:latin typeface="Cambria Math" panose="02040503050406030204" pitchFamily="18" charset="0"/>
                          <a:ea typeface="Cambria Math" panose="02040503050406030204" pitchFamily="18" charset="0"/>
                        </a:rPr>
                        <m:t>𝜇</m:t>
                      </m:r>
                      <m:r>
                        <a:rPr lang="en-US" b="0" i="1" smtClean="0">
                          <a:solidFill>
                            <a:schemeClr val="bg1"/>
                          </a:solidFill>
                          <a:latin typeface="Cambria Math" panose="02040503050406030204" pitchFamily="18" charset="0"/>
                          <a:ea typeface="Cambria Math" panose="02040503050406030204" pitchFamily="18" charset="0"/>
                        </a:rPr>
                        <m:t>𝑠</m:t>
                      </m:r>
                    </m:oMath>
                  </m:oMathPara>
                </a14:m>
                <a:endParaRPr lang="es-HN" dirty="0"/>
              </a:p>
              <a:p>
                <a:endParaRPr lang="es-HN" dirty="0"/>
              </a:p>
              <a:p>
                <a:endParaRPr lang="es-HN" dirty="0"/>
              </a:p>
            </p:txBody>
          </p:sp>
        </mc:Choice>
        <mc:Fallback xmlns="">
          <p:sp>
            <p:nvSpPr>
              <p:cNvPr id="5" name="CuadroTexto 4">
                <a:extLst>
                  <a:ext uri="{FF2B5EF4-FFF2-40B4-BE49-F238E27FC236}">
                    <a16:creationId xmlns:a16="http://schemas.microsoft.com/office/drawing/2014/main" id="{33C2C54C-3564-4AA1-B673-0D6D94112448}"/>
                  </a:ext>
                </a:extLst>
              </p:cNvPr>
              <p:cNvSpPr txBox="1">
                <a:spLocks noRot="1" noChangeAspect="1" noMove="1" noResize="1" noEditPoints="1" noAdjustHandles="1" noChangeArrowheads="1" noChangeShapeType="1" noTextEdit="1"/>
              </p:cNvSpPr>
              <p:nvPr/>
            </p:nvSpPr>
            <p:spPr>
              <a:xfrm>
                <a:off x="2784249" y="3152613"/>
                <a:ext cx="1303690" cy="2230995"/>
              </a:xfrm>
              <a:prstGeom prst="rect">
                <a:avLst/>
              </a:prstGeom>
              <a:blipFill>
                <a:blip r:embed="rId3"/>
                <a:stretch>
                  <a:fillRect l="-2336" r="-467"/>
                </a:stretch>
              </a:blipFill>
            </p:spPr>
            <p:txBody>
              <a:bodyPr/>
              <a:lstStyle/>
              <a:p>
                <a:r>
                  <a:rPr lang="es-HN">
                    <a:noFill/>
                  </a:rPr>
                  <a:t> </a:t>
                </a:r>
              </a:p>
            </p:txBody>
          </p:sp>
        </mc:Fallback>
      </mc:AlternateContent>
      <p:sp>
        <p:nvSpPr>
          <p:cNvPr id="6" name="CuadroTexto 5">
            <a:extLst>
              <a:ext uri="{FF2B5EF4-FFF2-40B4-BE49-F238E27FC236}">
                <a16:creationId xmlns:a16="http://schemas.microsoft.com/office/drawing/2014/main" id="{1FEC4731-21B7-4834-9E35-60655E4C6E2A}"/>
              </a:ext>
            </a:extLst>
          </p:cNvPr>
          <p:cNvSpPr txBox="1"/>
          <p:nvPr/>
        </p:nvSpPr>
        <p:spPr>
          <a:xfrm>
            <a:off x="2213350" y="1764210"/>
            <a:ext cx="2445488" cy="369332"/>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Calculo del ∆f</a:t>
            </a:r>
          </a:p>
        </p:txBody>
      </p:sp>
      <p:sp>
        <p:nvSpPr>
          <p:cNvPr id="8" name="CuadroTexto 7">
            <a:extLst>
              <a:ext uri="{FF2B5EF4-FFF2-40B4-BE49-F238E27FC236}">
                <a16:creationId xmlns:a16="http://schemas.microsoft.com/office/drawing/2014/main" id="{C8E4CD24-B059-47F2-987E-03F1EDDD7C67}"/>
              </a:ext>
            </a:extLst>
          </p:cNvPr>
          <p:cNvSpPr txBox="1"/>
          <p:nvPr/>
        </p:nvSpPr>
        <p:spPr>
          <a:xfrm>
            <a:off x="6850329" y="1764210"/>
            <a:ext cx="3501131" cy="646331"/>
          </a:xfrm>
          <a:prstGeom prst="rect">
            <a:avLst/>
          </a:prstGeom>
          <a:noFill/>
        </p:spPr>
        <p:txBody>
          <a:bodyPr wrap="square" rtlCol="0">
            <a:spAutoFit/>
          </a:bodyPr>
          <a:lstStyle/>
          <a:p>
            <a:pPr algn="ctr"/>
            <a:r>
              <a:rPr lang="es-HN" dirty="0">
                <a:latin typeface="TI-Nspire Sans" panose="020B0604020202020204" pitchFamily="34" charset="-120"/>
                <a:ea typeface="TI-Nspire Sans" panose="020B0604020202020204" pitchFamily="34" charset="-120"/>
                <a:cs typeface="Times New Roman" panose="02020603050405020304" pitchFamily="18" charset="0"/>
              </a:rPr>
              <a:t>Calculo de la frecuencia de muestreo de la IFFT</a:t>
            </a: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7ECA34F-1D94-4FC3-9BE2-A7438C9DDDE3}"/>
                  </a:ext>
                </a:extLst>
              </p:cNvPr>
              <p:cNvSpPr txBox="1"/>
              <p:nvPr/>
            </p:nvSpPr>
            <p:spPr>
              <a:xfrm>
                <a:off x="6764467" y="2459960"/>
                <a:ext cx="3706720" cy="3058338"/>
              </a:xfrm>
              <a:prstGeom prst="rect">
                <a:avLst/>
              </a:prstGeom>
              <a:noFill/>
            </p:spPr>
            <p:txBody>
              <a:bodyPr wrap="square" lIns="0" tIns="0" rIns="0" bIns="0" rtlCol="0">
                <a:spAutoFit/>
              </a:bodyPr>
              <a:lstStyle/>
              <a:p>
                <a:pPr algn="ctr"/>
                <a:r>
                  <a:rPr lang="es-HN" i="1" dirty="0">
                    <a:latin typeface="TI-Nspire Sans" panose="020B0604020202020204" pitchFamily="34" charset="-120"/>
                    <a:ea typeface="TI-Nspire Sans" panose="020B0604020202020204" pitchFamily="34" charset="-120"/>
                  </a:rPr>
                  <a:t>En primer lugar sabemos que la IFFT es un algoritmo que trabaja en potencias de dos, si tenemos 1386 potadoras tendremos que trabajar con una IFFT de 2048, entonces su frecuencia de muestreo será</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𝐼𝐹𝐹𝑇</m:t>
                          </m:r>
                        </m:sub>
                      </m:sSub>
                      <m:r>
                        <a:rPr lang="en-US" i="1" smtClean="0">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2048</m:t>
                          </m:r>
                        </m:num>
                        <m:den>
                          <m:r>
                            <a:rPr lang="en-US" b="0" i="1" smtClean="0">
                              <a:solidFill>
                                <a:schemeClr val="tx1"/>
                              </a:solidFill>
                              <a:latin typeface="Cambria Math" panose="02040503050406030204" pitchFamily="18" charset="0"/>
                            </a:rPr>
                            <m:t>231</m:t>
                          </m:r>
                          <m:r>
                            <a:rPr lang="en-US" b="0" i="1" smtClean="0">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ea typeface="Cambria Math" panose="02040503050406030204" pitchFamily="18" charset="0"/>
                            </a:rPr>
                            <m:t>𝑠</m:t>
                          </m:r>
                        </m:den>
                      </m:f>
                      <m:r>
                        <a:rPr lang="en-US" b="0" i="1" smtClean="0">
                          <a:solidFill>
                            <a:schemeClr val="tx1"/>
                          </a:solidFill>
                          <a:latin typeface="Cambria Math" panose="02040503050406030204" pitchFamily="18" charset="0"/>
                        </a:rPr>
                        <m:t>=8.865</m:t>
                      </m:r>
                      <m:r>
                        <a:rPr lang="en-US" b="0" i="1" smtClean="0">
                          <a:solidFill>
                            <a:schemeClr val="tx1"/>
                          </a:solidFill>
                          <a:latin typeface="Cambria Math" panose="02040503050406030204" pitchFamily="18" charset="0"/>
                        </a:rPr>
                        <m:t>𝑀𝐻𝑧</m:t>
                      </m:r>
                    </m:oMath>
                  </m:oMathPara>
                </a14:m>
                <a:endParaRPr lang="es-HN" dirty="0"/>
              </a:p>
              <a:p>
                <a:endParaRPr lang="es-HN" dirty="0"/>
              </a:p>
              <a:p>
                <a:endParaRPr lang="es-HN" dirty="0"/>
              </a:p>
            </p:txBody>
          </p:sp>
        </mc:Choice>
        <mc:Fallback xmlns="">
          <p:sp>
            <p:nvSpPr>
              <p:cNvPr id="9" name="CuadroTexto 8">
                <a:extLst>
                  <a:ext uri="{FF2B5EF4-FFF2-40B4-BE49-F238E27FC236}">
                    <a16:creationId xmlns:a16="http://schemas.microsoft.com/office/drawing/2014/main" id="{E7ECA34F-1D94-4FC3-9BE2-A7438C9DDDE3}"/>
                  </a:ext>
                </a:extLst>
              </p:cNvPr>
              <p:cNvSpPr txBox="1">
                <a:spLocks noRot="1" noChangeAspect="1" noMove="1" noResize="1" noEditPoints="1" noAdjustHandles="1" noChangeArrowheads="1" noChangeShapeType="1" noTextEdit="1"/>
              </p:cNvSpPr>
              <p:nvPr/>
            </p:nvSpPr>
            <p:spPr>
              <a:xfrm>
                <a:off x="6764467" y="2459960"/>
                <a:ext cx="3706720" cy="3058338"/>
              </a:xfrm>
              <a:prstGeom prst="rect">
                <a:avLst/>
              </a:prstGeom>
              <a:blipFill>
                <a:blip r:embed="rId4"/>
                <a:stretch>
                  <a:fillRect l="-2961" t="-2395" r="-4441"/>
                </a:stretch>
              </a:blipFill>
            </p:spPr>
            <p:txBody>
              <a:bodyPr/>
              <a:lstStyle/>
              <a:p>
                <a:r>
                  <a:rPr lang="es-HN">
                    <a:noFill/>
                  </a:rPr>
                  <a:t> </a:t>
                </a:r>
              </a:p>
            </p:txBody>
          </p:sp>
        </mc:Fallback>
      </mc:AlternateContent>
      <p:sp>
        <p:nvSpPr>
          <p:cNvPr id="11" name="CuadroTexto 10">
            <a:extLst>
              <a:ext uri="{FF2B5EF4-FFF2-40B4-BE49-F238E27FC236}">
                <a16:creationId xmlns:a16="http://schemas.microsoft.com/office/drawing/2014/main" id="{7863DF66-8E19-403E-A020-8AB77CBFA4BD}"/>
              </a:ext>
            </a:extLst>
          </p:cNvPr>
          <p:cNvSpPr txBox="1"/>
          <p:nvPr/>
        </p:nvSpPr>
        <p:spPr>
          <a:xfrm>
            <a:off x="8349836" y="2430072"/>
            <a:ext cx="65" cy="553998"/>
          </a:xfrm>
          <a:prstGeom prst="rect">
            <a:avLst/>
          </a:prstGeom>
          <a:noFill/>
        </p:spPr>
        <p:txBody>
          <a:bodyPr wrap="none" lIns="0" tIns="0" rIns="0" bIns="0" rtlCol="0">
            <a:spAutoFit/>
          </a:bodyPr>
          <a:lstStyle/>
          <a:p>
            <a:endParaRPr lang="es-HN" dirty="0"/>
          </a:p>
          <a:p>
            <a:endParaRPr lang="es-HN" dirty="0"/>
          </a:p>
        </p:txBody>
      </p:sp>
    </p:spTree>
    <p:extLst>
      <p:ext uri="{BB962C8B-B14F-4D97-AF65-F5344CB8AC3E}">
        <p14:creationId xmlns:p14="http://schemas.microsoft.com/office/powerpoint/2010/main" val="164896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388D9-1512-4077-AB13-9AB70321B011}"/>
              </a:ext>
            </a:extLst>
          </p:cNvPr>
          <p:cNvSpPr>
            <a:spLocks noGrp="1"/>
          </p:cNvSpPr>
          <p:nvPr>
            <p:ph type="title"/>
          </p:nvPr>
        </p:nvSpPr>
        <p:spPr/>
        <p:txBody>
          <a:bodyPr/>
          <a:lstStyle/>
          <a:p>
            <a:r>
              <a:rPr lang="en-US" dirty="0"/>
              <a:t>¿</a:t>
            </a:r>
            <a:r>
              <a:rPr lang="es-HN" dirty="0"/>
              <a:t>Porqué usar la IFFT?</a:t>
            </a:r>
          </a:p>
        </p:txBody>
      </p:sp>
      <p:sp>
        <p:nvSpPr>
          <p:cNvPr id="3" name="Marcador de contenido 2">
            <a:extLst>
              <a:ext uri="{FF2B5EF4-FFF2-40B4-BE49-F238E27FC236}">
                <a16:creationId xmlns:a16="http://schemas.microsoft.com/office/drawing/2014/main" id="{73B954DE-DB92-4602-AC4F-6D594F2B5936}"/>
              </a:ext>
            </a:extLst>
          </p:cNvPr>
          <p:cNvSpPr>
            <a:spLocks noGrp="1"/>
          </p:cNvSpPr>
          <p:nvPr>
            <p:ph idx="1"/>
          </p:nvPr>
        </p:nvSpPr>
        <p:spPr>
          <a:xfrm>
            <a:off x="350880" y="1675115"/>
            <a:ext cx="10749510" cy="2738991"/>
          </a:xfrm>
        </p:spPr>
        <p:txBody>
          <a:bodyPr/>
          <a:lstStyle/>
          <a:p>
            <a:r>
              <a:rPr lang="es-HN" dirty="0">
                <a:latin typeface="TI-Nspire Sans" panose="020B0604020202020204" pitchFamily="34" charset="-120"/>
                <a:ea typeface="TI-Nspire Sans" panose="020B0604020202020204" pitchFamily="34" charset="-120"/>
              </a:rPr>
              <a:t>El algoritmo de la IFFT es muy útil para modular en sistemas IQ, </a:t>
            </a:r>
            <a:r>
              <a:rPr lang="es-HN" dirty="0" err="1">
                <a:latin typeface="TI-Nspire Sans" panose="020B0604020202020204" pitchFamily="34" charset="-120"/>
                <a:ea typeface="TI-Nspire Sans" panose="020B0604020202020204" pitchFamily="34" charset="-120"/>
              </a:rPr>
              <a:t>mappeamos</a:t>
            </a:r>
            <a:r>
              <a:rPr lang="es-HN" dirty="0">
                <a:latin typeface="TI-Nspire Sans" panose="020B0604020202020204" pitchFamily="34" charset="-120"/>
                <a:ea typeface="TI-Nspire Sans" panose="020B0604020202020204" pitchFamily="34" charset="-120"/>
              </a:rPr>
              <a:t> el símbolo y cada grupo de bits le asignamos un numero complejo, hacemos la conversión serie paralelo, y pasamos el numero complejo a la IFFT y nos da como resultado una señal en el tiempo que después podemos demodular una </a:t>
            </a:r>
            <a:r>
              <a:rPr lang="es-HN" dirty="0" err="1">
                <a:latin typeface="TI-Nspire Sans" panose="020B0604020202020204" pitchFamily="34" charset="-120"/>
                <a:ea typeface="TI-Nspire Sans" panose="020B0604020202020204" pitchFamily="34" charset="-120"/>
              </a:rPr>
              <a:t>una</a:t>
            </a:r>
            <a:r>
              <a:rPr lang="es-HN" dirty="0">
                <a:latin typeface="TI-Nspire Sans" panose="020B0604020202020204" pitchFamily="34" charset="-120"/>
                <a:ea typeface="TI-Nspire Sans" panose="020B0604020202020204" pitchFamily="34" charset="-120"/>
              </a:rPr>
              <a:t> FFT</a:t>
            </a:r>
          </a:p>
        </p:txBody>
      </p:sp>
      <p:pic>
        <p:nvPicPr>
          <p:cNvPr id="4" name="Imagen 3">
            <a:extLst>
              <a:ext uri="{FF2B5EF4-FFF2-40B4-BE49-F238E27FC236}">
                <a16:creationId xmlns:a16="http://schemas.microsoft.com/office/drawing/2014/main" id="{9C91C96D-1CD9-4B1A-806F-37B268A843C2}"/>
              </a:ext>
            </a:extLst>
          </p:cNvPr>
          <p:cNvPicPr>
            <a:picLocks noChangeAspect="1"/>
          </p:cNvPicPr>
          <p:nvPr/>
        </p:nvPicPr>
        <p:blipFill>
          <a:blip r:embed="rId2"/>
          <a:stretch>
            <a:fillRect/>
          </a:stretch>
        </p:blipFill>
        <p:spPr>
          <a:xfrm>
            <a:off x="6345331" y="3515528"/>
            <a:ext cx="5052198" cy="1386317"/>
          </a:xfrm>
          <a:prstGeom prst="rect">
            <a:avLst/>
          </a:prstGeom>
        </p:spPr>
      </p:pic>
      <p:pic>
        <p:nvPicPr>
          <p:cNvPr id="5" name="Imagen 4">
            <a:extLst>
              <a:ext uri="{FF2B5EF4-FFF2-40B4-BE49-F238E27FC236}">
                <a16:creationId xmlns:a16="http://schemas.microsoft.com/office/drawing/2014/main" id="{2582B46C-A278-4ABC-83D4-F6FDB8F77F44}"/>
              </a:ext>
            </a:extLst>
          </p:cNvPr>
          <p:cNvPicPr>
            <a:picLocks noChangeAspect="1"/>
          </p:cNvPicPr>
          <p:nvPr/>
        </p:nvPicPr>
        <p:blipFill>
          <a:blip r:embed="rId3"/>
          <a:stretch>
            <a:fillRect/>
          </a:stretch>
        </p:blipFill>
        <p:spPr>
          <a:xfrm>
            <a:off x="2236714" y="4036434"/>
            <a:ext cx="2254536" cy="2374378"/>
          </a:xfrm>
          <a:prstGeom prst="rect">
            <a:avLst/>
          </a:prstGeom>
        </p:spPr>
      </p:pic>
      <p:pic>
        <p:nvPicPr>
          <p:cNvPr id="6" name="Imagen 5">
            <a:extLst>
              <a:ext uri="{FF2B5EF4-FFF2-40B4-BE49-F238E27FC236}">
                <a16:creationId xmlns:a16="http://schemas.microsoft.com/office/drawing/2014/main" id="{646E70D6-1CD0-45FA-A3F1-ED2C156B6DC4}"/>
              </a:ext>
            </a:extLst>
          </p:cNvPr>
          <p:cNvPicPr>
            <a:picLocks noChangeAspect="1"/>
          </p:cNvPicPr>
          <p:nvPr/>
        </p:nvPicPr>
        <p:blipFill>
          <a:blip r:embed="rId4"/>
          <a:stretch>
            <a:fillRect/>
          </a:stretch>
        </p:blipFill>
        <p:spPr>
          <a:xfrm>
            <a:off x="6345331" y="4901845"/>
            <a:ext cx="5052198" cy="1897239"/>
          </a:xfrm>
          <a:prstGeom prst="rect">
            <a:avLst/>
          </a:prstGeom>
        </p:spPr>
      </p:pic>
    </p:spTree>
    <p:extLst>
      <p:ext uri="{BB962C8B-B14F-4D97-AF65-F5344CB8AC3E}">
        <p14:creationId xmlns:p14="http://schemas.microsoft.com/office/powerpoint/2010/main" val="355297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rma libre: forma 40">
            <a:extLst>
              <a:ext uri="{FF2B5EF4-FFF2-40B4-BE49-F238E27FC236}">
                <a16:creationId xmlns:a16="http://schemas.microsoft.com/office/drawing/2014/main" id="{B86F627A-30B3-4E2A-98B2-84F308F268FD}"/>
              </a:ext>
            </a:extLst>
          </p:cNvPr>
          <p:cNvSpPr/>
          <p:nvPr/>
        </p:nvSpPr>
        <p:spPr>
          <a:xfrm>
            <a:off x="1637414" y="3615070"/>
            <a:ext cx="8537944" cy="1658679"/>
          </a:xfrm>
          <a:custGeom>
            <a:avLst/>
            <a:gdLst>
              <a:gd name="connsiteX0" fmla="*/ 265814 w 8537944"/>
              <a:gd name="connsiteY0" fmla="*/ 0 h 1658679"/>
              <a:gd name="connsiteX1" fmla="*/ 8218967 w 8537944"/>
              <a:gd name="connsiteY1" fmla="*/ 10632 h 1658679"/>
              <a:gd name="connsiteX2" fmla="*/ 8218967 w 8537944"/>
              <a:gd name="connsiteY2" fmla="*/ 1467293 h 1658679"/>
              <a:gd name="connsiteX3" fmla="*/ 8537944 w 8537944"/>
              <a:gd name="connsiteY3" fmla="*/ 1637414 h 1658679"/>
              <a:gd name="connsiteX4" fmla="*/ 0 w 8537944"/>
              <a:gd name="connsiteY4" fmla="*/ 1658679 h 1658679"/>
              <a:gd name="connsiteX5" fmla="*/ 276446 w 8537944"/>
              <a:gd name="connsiteY5" fmla="*/ 1509823 h 1658679"/>
              <a:gd name="connsiteX6" fmla="*/ 265814 w 8537944"/>
              <a:gd name="connsiteY6" fmla="*/ 0 h 1658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37944" h="1658679">
                <a:moveTo>
                  <a:pt x="265814" y="0"/>
                </a:moveTo>
                <a:lnTo>
                  <a:pt x="8218967" y="10632"/>
                </a:lnTo>
                <a:lnTo>
                  <a:pt x="8218967" y="1467293"/>
                </a:lnTo>
                <a:lnTo>
                  <a:pt x="8537944" y="1637414"/>
                </a:lnTo>
                <a:lnTo>
                  <a:pt x="0" y="1658679"/>
                </a:lnTo>
                <a:lnTo>
                  <a:pt x="276446" y="1509823"/>
                </a:lnTo>
                <a:lnTo>
                  <a:pt x="265814" y="0"/>
                </a:lnTo>
                <a:close/>
              </a:path>
            </a:pathLst>
          </a:custGeom>
          <a:solidFill>
            <a:schemeClr val="bg1">
              <a:lumMod val="65000"/>
              <a:lumOff val="3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solidFill>
                <a:schemeClr val="tx1">
                  <a:lumMod val="75000"/>
                </a:schemeClr>
              </a:solidFill>
            </a:endParaRPr>
          </a:p>
        </p:txBody>
      </p:sp>
      <p:sp>
        <p:nvSpPr>
          <p:cNvPr id="2" name="Título 1">
            <a:extLst>
              <a:ext uri="{FF2B5EF4-FFF2-40B4-BE49-F238E27FC236}">
                <a16:creationId xmlns:a16="http://schemas.microsoft.com/office/drawing/2014/main" id="{FBF62F0F-BB70-4314-991A-D1D080505B31}"/>
              </a:ext>
            </a:extLst>
          </p:cNvPr>
          <p:cNvSpPr>
            <a:spLocks noGrp="1"/>
          </p:cNvSpPr>
          <p:nvPr>
            <p:ph type="title"/>
          </p:nvPr>
        </p:nvSpPr>
        <p:spPr/>
        <p:txBody>
          <a:bodyPr/>
          <a:lstStyle/>
          <a:p>
            <a:r>
              <a:rPr lang="es-HN" dirty="0"/>
              <a:t>TRANSMISIÓN EN ISDB-Tb</a:t>
            </a:r>
          </a:p>
        </p:txBody>
      </p:sp>
      <p:sp>
        <p:nvSpPr>
          <p:cNvPr id="3" name="Marcador de contenido 2">
            <a:extLst>
              <a:ext uri="{FF2B5EF4-FFF2-40B4-BE49-F238E27FC236}">
                <a16:creationId xmlns:a16="http://schemas.microsoft.com/office/drawing/2014/main" id="{9C80E178-8D18-40F6-80BA-2001721EF36F}"/>
              </a:ext>
            </a:extLst>
          </p:cNvPr>
          <p:cNvSpPr>
            <a:spLocks noGrp="1"/>
          </p:cNvSpPr>
          <p:nvPr>
            <p:ph idx="1"/>
          </p:nvPr>
        </p:nvSpPr>
        <p:spPr>
          <a:xfrm>
            <a:off x="542265" y="2211572"/>
            <a:ext cx="10554574" cy="1531347"/>
          </a:xfrm>
        </p:spPr>
        <p:txBody>
          <a:bodyPr/>
          <a:lstStyle/>
          <a:p>
            <a:r>
              <a:rPr lang="es-HN" dirty="0">
                <a:latin typeface="TI-Nspire Sans" panose="020B0604020202020204" pitchFamily="34" charset="-120"/>
                <a:ea typeface="TI-Nspire Sans" panose="020B0604020202020204" pitchFamily="34" charset="-120"/>
              </a:rPr>
              <a:t>Cuando transmitimos en ISDB-Tb, dividimos el espectro de 6MHz en 14 segmentos en total, de los cuales 3 tendrán portadoras no nulas y un segmento tendrá portadoras nulas, que serán de guarda</a:t>
            </a:r>
          </a:p>
        </p:txBody>
      </p:sp>
      <p:grpSp>
        <p:nvGrpSpPr>
          <p:cNvPr id="21" name="Grupo 20">
            <a:extLst>
              <a:ext uri="{FF2B5EF4-FFF2-40B4-BE49-F238E27FC236}">
                <a16:creationId xmlns:a16="http://schemas.microsoft.com/office/drawing/2014/main" id="{E94D5A19-ACFB-47B6-88BF-5DF641A0AAC6}"/>
              </a:ext>
            </a:extLst>
          </p:cNvPr>
          <p:cNvGrpSpPr/>
          <p:nvPr/>
        </p:nvGrpSpPr>
        <p:grpSpPr>
          <a:xfrm>
            <a:off x="1945758" y="3668229"/>
            <a:ext cx="7868967" cy="1531351"/>
            <a:chOff x="1945758" y="3668229"/>
            <a:chExt cx="7868967" cy="1531351"/>
          </a:xfrm>
        </p:grpSpPr>
        <p:sp>
          <p:nvSpPr>
            <p:cNvPr id="4" name="Rectángulo 3">
              <a:extLst>
                <a:ext uri="{FF2B5EF4-FFF2-40B4-BE49-F238E27FC236}">
                  <a16:creationId xmlns:a16="http://schemas.microsoft.com/office/drawing/2014/main" id="{BFE30140-CF8D-417B-A741-2A915F0FBE1C}"/>
                </a:ext>
              </a:extLst>
            </p:cNvPr>
            <p:cNvSpPr/>
            <p:nvPr/>
          </p:nvSpPr>
          <p:spPr>
            <a:xfrm>
              <a:off x="1945758" y="3668233"/>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Rectángulo 4">
              <a:extLst>
                <a:ext uri="{FF2B5EF4-FFF2-40B4-BE49-F238E27FC236}">
                  <a16:creationId xmlns:a16="http://schemas.microsoft.com/office/drawing/2014/main" id="{65D19535-E942-49C4-B159-1A5EF41161BC}"/>
                </a:ext>
              </a:extLst>
            </p:cNvPr>
            <p:cNvSpPr/>
            <p:nvPr/>
          </p:nvSpPr>
          <p:spPr>
            <a:xfrm>
              <a:off x="2547381" y="3668233"/>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Rectángulo 5">
              <a:extLst>
                <a:ext uri="{FF2B5EF4-FFF2-40B4-BE49-F238E27FC236}">
                  <a16:creationId xmlns:a16="http://schemas.microsoft.com/office/drawing/2014/main" id="{56CDA370-57AC-4550-B4CA-1EEDD18899D4}"/>
                </a:ext>
              </a:extLst>
            </p:cNvPr>
            <p:cNvSpPr/>
            <p:nvPr/>
          </p:nvSpPr>
          <p:spPr>
            <a:xfrm>
              <a:off x="4972488" y="3668231"/>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 name="Rectángulo 7">
              <a:extLst>
                <a:ext uri="{FF2B5EF4-FFF2-40B4-BE49-F238E27FC236}">
                  <a16:creationId xmlns:a16="http://schemas.microsoft.com/office/drawing/2014/main" id="{02491B06-A67D-4CBA-AF89-7B6E1120CE9C}"/>
                </a:ext>
              </a:extLst>
            </p:cNvPr>
            <p:cNvSpPr/>
            <p:nvPr/>
          </p:nvSpPr>
          <p:spPr>
            <a:xfrm>
              <a:off x="9208669" y="3668229"/>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Rectángulo 9">
              <a:extLst>
                <a:ext uri="{FF2B5EF4-FFF2-40B4-BE49-F238E27FC236}">
                  <a16:creationId xmlns:a16="http://schemas.microsoft.com/office/drawing/2014/main" id="{3A2D0043-B4A6-4901-822C-70F59FCFA2D1}"/>
                </a:ext>
              </a:extLst>
            </p:cNvPr>
            <p:cNvSpPr/>
            <p:nvPr/>
          </p:nvSpPr>
          <p:spPr>
            <a:xfrm>
              <a:off x="3155209" y="3668233"/>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1" name="Rectángulo 10">
              <a:extLst>
                <a:ext uri="{FF2B5EF4-FFF2-40B4-BE49-F238E27FC236}">
                  <a16:creationId xmlns:a16="http://schemas.microsoft.com/office/drawing/2014/main" id="{D25623CB-352F-4A98-AC2F-D4C2DAA9677E}"/>
                </a:ext>
              </a:extLst>
            </p:cNvPr>
            <p:cNvSpPr/>
            <p:nvPr/>
          </p:nvSpPr>
          <p:spPr>
            <a:xfrm>
              <a:off x="3763037" y="3668232"/>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 name="Rectángulo 11">
              <a:extLst>
                <a:ext uri="{FF2B5EF4-FFF2-40B4-BE49-F238E27FC236}">
                  <a16:creationId xmlns:a16="http://schemas.microsoft.com/office/drawing/2014/main" id="{B8EFE17D-3A4E-4265-A25F-013DF4806DAD}"/>
                </a:ext>
              </a:extLst>
            </p:cNvPr>
            <p:cNvSpPr/>
            <p:nvPr/>
          </p:nvSpPr>
          <p:spPr>
            <a:xfrm>
              <a:off x="4366432" y="3668232"/>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 name="Rectángulo 12">
              <a:extLst>
                <a:ext uri="{FF2B5EF4-FFF2-40B4-BE49-F238E27FC236}">
                  <a16:creationId xmlns:a16="http://schemas.microsoft.com/office/drawing/2014/main" id="{DCD16710-AF7C-4B52-B5BF-2424D4C133CF}"/>
                </a:ext>
              </a:extLst>
            </p:cNvPr>
            <p:cNvSpPr/>
            <p:nvPr/>
          </p:nvSpPr>
          <p:spPr>
            <a:xfrm>
              <a:off x="5574111" y="3668231"/>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4" name="Rectángulo 13">
              <a:extLst>
                <a:ext uri="{FF2B5EF4-FFF2-40B4-BE49-F238E27FC236}">
                  <a16:creationId xmlns:a16="http://schemas.microsoft.com/office/drawing/2014/main" id="{285981E5-94B9-4D82-AF1D-1D99AB984B46}"/>
                </a:ext>
              </a:extLst>
            </p:cNvPr>
            <p:cNvSpPr/>
            <p:nvPr/>
          </p:nvSpPr>
          <p:spPr>
            <a:xfrm>
              <a:off x="6175734" y="3668231"/>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5" name="Rectángulo 14">
              <a:extLst>
                <a:ext uri="{FF2B5EF4-FFF2-40B4-BE49-F238E27FC236}">
                  <a16:creationId xmlns:a16="http://schemas.microsoft.com/office/drawing/2014/main" id="{9D6C921D-48D3-4D0C-9F2B-492644D625B7}"/>
                </a:ext>
              </a:extLst>
            </p:cNvPr>
            <p:cNvSpPr/>
            <p:nvPr/>
          </p:nvSpPr>
          <p:spPr>
            <a:xfrm>
              <a:off x="8600841" y="3668229"/>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 name="Rectángulo 15">
              <a:extLst>
                <a:ext uri="{FF2B5EF4-FFF2-40B4-BE49-F238E27FC236}">
                  <a16:creationId xmlns:a16="http://schemas.microsoft.com/office/drawing/2014/main" id="{18EE74B9-38BB-4509-844C-BA67B1900F90}"/>
                </a:ext>
              </a:extLst>
            </p:cNvPr>
            <p:cNvSpPr/>
            <p:nvPr/>
          </p:nvSpPr>
          <p:spPr>
            <a:xfrm>
              <a:off x="6783562" y="3668231"/>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7" name="Rectángulo 16">
              <a:extLst>
                <a:ext uri="{FF2B5EF4-FFF2-40B4-BE49-F238E27FC236}">
                  <a16:creationId xmlns:a16="http://schemas.microsoft.com/office/drawing/2014/main" id="{1AD0CBD6-8571-4082-BFAE-EF971F9D962B}"/>
                </a:ext>
              </a:extLst>
            </p:cNvPr>
            <p:cNvSpPr/>
            <p:nvPr/>
          </p:nvSpPr>
          <p:spPr>
            <a:xfrm>
              <a:off x="7391390" y="3668230"/>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8" name="Rectángulo 17">
              <a:extLst>
                <a:ext uri="{FF2B5EF4-FFF2-40B4-BE49-F238E27FC236}">
                  <a16:creationId xmlns:a16="http://schemas.microsoft.com/office/drawing/2014/main" id="{B204090C-C1D2-4217-B1CB-779BB6C7A0B5}"/>
                </a:ext>
              </a:extLst>
            </p:cNvPr>
            <p:cNvSpPr/>
            <p:nvPr/>
          </p:nvSpPr>
          <p:spPr>
            <a:xfrm>
              <a:off x="7994785" y="3668230"/>
              <a:ext cx="606056" cy="1531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sp>
        <p:nvSpPr>
          <p:cNvPr id="24" name="CuadroTexto 23">
            <a:extLst>
              <a:ext uri="{FF2B5EF4-FFF2-40B4-BE49-F238E27FC236}">
                <a16:creationId xmlns:a16="http://schemas.microsoft.com/office/drawing/2014/main" id="{18038077-99D1-4C13-ABF0-D45E700E41A1}"/>
              </a:ext>
            </a:extLst>
          </p:cNvPr>
          <p:cNvSpPr txBox="1"/>
          <p:nvPr/>
        </p:nvSpPr>
        <p:spPr>
          <a:xfrm>
            <a:off x="5734241" y="4167521"/>
            <a:ext cx="428847" cy="369332"/>
          </a:xfrm>
          <a:prstGeom prst="rect">
            <a:avLst/>
          </a:prstGeom>
          <a:noFill/>
        </p:spPr>
        <p:txBody>
          <a:bodyPr wrap="square" rtlCol="0">
            <a:spAutoFit/>
          </a:bodyPr>
          <a:lstStyle/>
          <a:p>
            <a:r>
              <a:rPr lang="es-HN" dirty="0"/>
              <a:t>0</a:t>
            </a:r>
          </a:p>
        </p:txBody>
      </p:sp>
      <p:sp>
        <p:nvSpPr>
          <p:cNvPr id="25" name="CuadroTexto 24">
            <a:extLst>
              <a:ext uri="{FF2B5EF4-FFF2-40B4-BE49-F238E27FC236}">
                <a16:creationId xmlns:a16="http://schemas.microsoft.com/office/drawing/2014/main" id="{6C5840EB-87E6-41DE-8B4C-7BBEFFB24764}"/>
              </a:ext>
            </a:extLst>
          </p:cNvPr>
          <p:cNvSpPr txBox="1"/>
          <p:nvPr/>
        </p:nvSpPr>
        <p:spPr>
          <a:xfrm>
            <a:off x="4537431" y="4151682"/>
            <a:ext cx="428847" cy="369332"/>
          </a:xfrm>
          <a:prstGeom prst="rect">
            <a:avLst/>
          </a:prstGeom>
          <a:noFill/>
        </p:spPr>
        <p:txBody>
          <a:bodyPr wrap="square" rtlCol="0">
            <a:spAutoFit/>
          </a:bodyPr>
          <a:lstStyle/>
          <a:p>
            <a:r>
              <a:rPr lang="es-HN" dirty="0"/>
              <a:t>3</a:t>
            </a:r>
          </a:p>
        </p:txBody>
      </p:sp>
      <p:sp>
        <p:nvSpPr>
          <p:cNvPr id="26" name="CuadroTexto 25">
            <a:extLst>
              <a:ext uri="{FF2B5EF4-FFF2-40B4-BE49-F238E27FC236}">
                <a16:creationId xmlns:a16="http://schemas.microsoft.com/office/drawing/2014/main" id="{5D99C581-B0D2-4403-BE27-EFA4F3F73F19}"/>
              </a:ext>
            </a:extLst>
          </p:cNvPr>
          <p:cNvSpPr txBox="1"/>
          <p:nvPr/>
        </p:nvSpPr>
        <p:spPr>
          <a:xfrm>
            <a:off x="3931375" y="4167521"/>
            <a:ext cx="428847" cy="369332"/>
          </a:xfrm>
          <a:prstGeom prst="rect">
            <a:avLst/>
          </a:prstGeom>
          <a:noFill/>
        </p:spPr>
        <p:txBody>
          <a:bodyPr wrap="square" rtlCol="0">
            <a:spAutoFit/>
          </a:bodyPr>
          <a:lstStyle/>
          <a:p>
            <a:r>
              <a:rPr lang="es-HN" dirty="0"/>
              <a:t>5</a:t>
            </a:r>
          </a:p>
        </p:txBody>
      </p:sp>
      <p:sp>
        <p:nvSpPr>
          <p:cNvPr id="27" name="CuadroTexto 26">
            <a:extLst>
              <a:ext uri="{FF2B5EF4-FFF2-40B4-BE49-F238E27FC236}">
                <a16:creationId xmlns:a16="http://schemas.microsoft.com/office/drawing/2014/main" id="{CC6D8603-6A22-43D1-B774-1F2DC6CD9C54}"/>
              </a:ext>
            </a:extLst>
          </p:cNvPr>
          <p:cNvSpPr txBox="1"/>
          <p:nvPr/>
        </p:nvSpPr>
        <p:spPr>
          <a:xfrm>
            <a:off x="5148366" y="4167521"/>
            <a:ext cx="428847" cy="369332"/>
          </a:xfrm>
          <a:prstGeom prst="rect">
            <a:avLst/>
          </a:prstGeom>
          <a:noFill/>
        </p:spPr>
        <p:txBody>
          <a:bodyPr wrap="square" rtlCol="0">
            <a:spAutoFit/>
          </a:bodyPr>
          <a:lstStyle/>
          <a:p>
            <a:r>
              <a:rPr lang="es-HN" dirty="0"/>
              <a:t>1</a:t>
            </a:r>
          </a:p>
        </p:txBody>
      </p:sp>
      <p:sp>
        <p:nvSpPr>
          <p:cNvPr id="28" name="CuadroTexto 27">
            <a:extLst>
              <a:ext uri="{FF2B5EF4-FFF2-40B4-BE49-F238E27FC236}">
                <a16:creationId xmlns:a16="http://schemas.microsoft.com/office/drawing/2014/main" id="{5D880480-20FE-412B-9491-5B26D579A341}"/>
              </a:ext>
            </a:extLst>
          </p:cNvPr>
          <p:cNvSpPr txBox="1"/>
          <p:nvPr/>
        </p:nvSpPr>
        <p:spPr>
          <a:xfrm>
            <a:off x="6322118" y="4167521"/>
            <a:ext cx="428847" cy="369332"/>
          </a:xfrm>
          <a:prstGeom prst="rect">
            <a:avLst/>
          </a:prstGeom>
          <a:noFill/>
        </p:spPr>
        <p:txBody>
          <a:bodyPr wrap="square" rtlCol="0">
            <a:spAutoFit/>
          </a:bodyPr>
          <a:lstStyle/>
          <a:p>
            <a:r>
              <a:rPr lang="es-HN" dirty="0"/>
              <a:t>2</a:t>
            </a:r>
          </a:p>
        </p:txBody>
      </p:sp>
      <p:sp>
        <p:nvSpPr>
          <p:cNvPr id="29" name="CuadroTexto 28">
            <a:extLst>
              <a:ext uri="{FF2B5EF4-FFF2-40B4-BE49-F238E27FC236}">
                <a16:creationId xmlns:a16="http://schemas.microsoft.com/office/drawing/2014/main" id="{3F9B4E6A-78EC-4C4C-99EA-A98347E5AF21}"/>
              </a:ext>
            </a:extLst>
          </p:cNvPr>
          <p:cNvSpPr txBox="1"/>
          <p:nvPr/>
        </p:nvSpPr>
        <p:spPr>
          <a:xfrm>
            <a:off x="6943692" y="4151682"/>
            <a:ext cx="428847" cy="369332"/>
          </a:xfrm>
          <a:prstGeom prst="rect">
            <a:avLst/>
          </a:prstGeom>
          <a:noFill/>
        </p:spPr>
        <p:txBody>
          <a:bodyPr wrap="square" rtlCol="0">
            <a:spAutoFit/>
          </a:bodyPr>
          <a:lstStyle/>
          <a:p>
            <a:r>
              <a:rPr lang="es-HN" dirty="0"/>
              <a:t>4</a:t>
            </a:r>
          </a:p>
        </p:txBody>
      </p:sp>
      <p:sp>
        <p:nvSpPr>
          <p:cNvPr id="30" name="CuadroTexto 29">
            <a:extLst>
              <a:ext uri="{FF2B5EF4-FFF2-40B4-BE49-F238E27FC236}">
                <a16:creationId xmlns:a16="http://schemas.microsoft.com/office/drawing/2014/main" id="{B275DC2E-2999-4BFC-9321-9081F679EC38}"/>
              </a:ext>
            </a:extLst>
          </p:cNvPr>
          <p:cNvSpPr txBox="1"/>
          <p:nvPr/>
        </p:nvSpPr>
        <p:spPr>
          <a:xfrm>
            <a:off x="7553292" y="4151682"/>
            <a:ext cx="428847" cy="369332"/>
          </a:xfrm>
          <a:prstGeom prst="rect">
            <a:avLst/>
          </a:prstGeom>
          <a:noFill/>
        </p:spPr>
        <p:txBody>
          <a:bodyPr wrap="square" rtlCol="0">
            <a:spAutoFit/>
          </a:bodyPr>
          <a:lstStyle/>
          <a:p>
            <a:r>
              <a:rPr lang="es-HN" dirty="0"/>
              <a:t>6</a:t>
            </a:r>
          </a:p>
        </p:txBody>
      </p:sp>
      <p:sp>
        <p:nvSpPr>
          <p:cNvPr id="31" name="CuadroTexto 30">
            <a:extLst>
              <a:ext uri="{FF2B5EF4-FFF2-40B4-BE49-F238E27FC236}">
                <a16:creationId xmlns:a16="http://schemas.microsoft.com/office/drawing/2014/main" id="{41C5B58D-104F-4BA1-9656-CAADDEF7B9C8}"/>
              </a:ext>
            </a:extLst>
          </p:cNvPr>
          <p:cNvSpPr txBox="1"/>
          <p:nvPr/>
        </p:nvSpPr>
        <p:spPr>
          <a:xfrm>
            <a:off x="8152711" y="4151682"/>
            <a:ext cx="428847" cy="369332"/>
          </a:xfrm>
          <a:prstGeom prst="rect">
            <a:avLst/>
          </a:prstGeom>
          <a:noFill/>
        </p:spPr>
        <p:txBody>
          <a:bodyPr wrap="square" rtlCol="0">
            <a:spAutoFit/>
          </a:bodyPr>
          <a:lstStyle/>
          <a:p>
            <a:r>
              <a:rPr lang="es-HN" dirty="0"/>
              <a:t>8</a:t>
            </a:r>
          </a:p>
        </p:txBody>
      </p:sp>
      <p:sp>
        <p:nvSpPr>
          <p:cNvPr id="32" name="CuadroTexto 31">
            <a:extLst>
              <a:ext uri="{FF2B5EF4-FFF2-40B4-BE49-F238E27FC236}">
                <a16:creationId xmlns:a16="http://schemas.microsoft.com/office/drawing/2014/main" id="{1B521224-DEB5-4A24-8454-32B981549A1A}"/>
              </a:ext>
            </a:extLst>
          </p:cNvPr>
          <p:cNvSpPr txBox="1"/>
          <p:nvPr/>
        </p:nvSpPr>
        <p:spPr>
          <a:xfrm>
            <a:off x="8736823" y="4151682"/>
            <a:ext cx="452327" cy="369332"/>
          </a:xfrm>
          <a:prstGeom prst="rect">
            <a:avLst/>
          </a:prstGeom>
          <a:noFill/>
        </p:spPr>
        <p:txBody>
          <a:bodyPr wrap="square" rtlCol="0">
            <a:spAutoFit/>
          </a:bodyPr>
          <a:lstStyle/>
          <a:p>
            <a:r>
              <a:rPr lang="es-HN" dirty="0"/>
              <a:t>10</a:t>
            </a:r>
          </a:p>
        </p:txBody>
      </p:sp>
      <p:sp>
        <p:nvSpPr>
          <p:cNvPr id="33" name="CuadroTexto 32">
            <a:extLst>
              <a:ext uri="{FF2B5EF4-FFF2-40B4-BE49-F238E27FC236}">
                <a16:creationId xmlns:a16="http://schemas.microsoft.com/office/drawing/2014/main" id="{4E82DBA3-EE72-4579-943C-410CEF18F625}"/>
              </a:ext>
            </a:extLst>
          </p:cNvPr>
          <p:cNvSpPr txBox="1"/>
          <p:nvPr/>
        </p:nvSpPr>
        <p:spPr>
          <a:xfrm>
            <a:off x="9342879" y="4167521"/>
            <a:ext cx="458311" cy="369332"/>
          </a:xfrm>
          <a:prstGeom prst="rect">
            <a:avLst/>
          </a:prstGeom>
          <a:noFill/>
        </p:spPr>
        <p:txBody>
          <a:bodyPr wrap="square" rtlCol="0">
            <a:spAutoFit/>
          </a:bodyPr>
          <a:lstStyle/>
          <a:p>
            <a:r>
              <a:rPr lang="es-HN" dirty="0"/>
              <a:t>12</a:t>
            </a:r>
          </a:p>
        </p:txBody>
      </p:sp>
      <p:sp>
        <p:nvSpPr>
          <p:cNvPr id="34" name="CuadroTexto 33">
            <a:extLst>
              <a:ext uri="{FF2B5EF4-FFF2-40B4-BE49-F238E27FC236}">
                <a16:creationId xmlns:a16="http://schemas.microsoft.com/office/drawing/2014/main" id="{63E0C61C-9BBF-4528-B794-7CB7D1BF2FF3}"/>
              </a:ext>
            </a:extLst>
          </p:cNvPr>
          <p:cNvSpPr txBox="1"/>
          <p:nvPr/>
        </p:nvSpPr>
        <p:spPr>
          <a:xfrm>
            <a:off x="2691984" y="4156055"/>
            <a:ext cx="428847" cy="369332"/>
          </a:xfrm>
          <a:prstGeom prst="rect">
            <a:avLst/>
          </a:prstGeom>
          <a:noFill/>
        </p:spPr>
        <p:txBody>
          <a:bodyPr wrap="square" rtlCol="0">
            <a:spAutoFit/>
          </a:bodyPr>
          <a:lstStyle/>
          <a:p>
            <a:r>
              <a:rPr lang="es-HN" dirty="0"/>
              <a:t>9</a:t>
            </a:r>
          </a:p>
        </p:txBody>
      </p:sp>
      <p:sp>
        <p:nvSpPr>
          <p:cNvPr id="35" name="CuadroTexto 34">
            <a:extLst>
              <a:ext uri="{FF2B5EF4-FFF2-40B4-BE49-F238E27FC236}">
                <a16:creationId xmlns:a16="http://schemas.microsoft.com/office/drawing/2014/main" id="{E5430E89-03EE-41B0-BFFC-61F4C9B4FF63}"/>
              </a:ext>
            </a:extLst>
          </p:cNvPr>
          <p:cNvSpPr txBox="1"/>
          <p:nvPr/>
        </p:nvSpPr>
        <p:spPr>
          <a:xfrm>
            <a:off x="2085928" y="4151682"/>
            <a:ext cx="459681" cy="369332"/>
          </a:xfrm>
          <a:prstGeom prst="rect">
            <a:avLst/>
          </a:prstGeom>
          <a:noFill/>
        </p:spPr>
        <p:txBody>
          <a:bodyPr wrap="square" rtlCol="0">
            <a:spAutoFit/>
          </a:bodyPr>
          <a:lstStyle/>
          <a:p>
            <a:r>
              <a:rPr lang="es-HN" dirty="0"/>
              <a:t>11</a:t>
            </a:r>
          </a:p>
        </p:txBody>
      </p:sp>
      <p:sp>
        <p:nvSpPr>
          <p:cNvPr id="36" name="CuadroTexto 35">
            <a:extLst>
              <a:ext uri="{FF2B5EF4-FFF2-40B4-BE49-F238E27FC236}">
                <a16:creationId xmlns:a16="http://schemas.microsoft.com/office/drawing/2014/main" id="{BA09822D-567B-49F5-9516-0C3C53F920E0}"/>
              </a:ext>
            </a:extLst>
          </p:cNvPr>
          <p:cNvSpPr txBox="1"/>
          <p:nvPr/>
        </p:nvSpPr>
        <p:spPr>
          <a:xfrm>
            <a:off x="3302919" y="4171894"/>
            <a:ext cx="428847" cy="369332"/>
          </a:xfrm>
          <a:prstGeom prst="rect">
            <a:avLst/>
          </a:prstGeom>
          <a:noFill/>
        </p:spPr>
        <p:txBody>
          <a:bodyPr wrap="square" rtlCol="0">
            <a:spAutoFit/>
          </a:bodyPr>
          <a:lstStyle/>
          <a:p>
            <a:r>
              <a:rPr lang="es-HN" dirty="0"/>
              <a:t>7</a:t>
            </a:r>
          </a:p>
        </p:txBody>
      </p:sp>
      <p:cxnSp>
        <p:nvCxnSpPr>
          <p:cNvPr id="38" name="Conector recto de flecha 37">
            <a:extLst>
              <a:ext uri="{FF2B5EF4-FFF2-40B4-BE49-F238E27FC236}">
                <a16:creationId xmlns:a16="http://schemas.microsoft.com/office/drawing/2014/main" id="{AF36857A-484A-42F8-8305-347346F91386}"/>
              </a:ext>
            </a:extLst>
          </p:cNvPr>
          <p:cNvCxnSpPr/>
          <p:nvPr/>
        </p:nvCxnSpPr>
        <p:spPr>
          <a:xfrm>
            <a:off x="856638" y="5348177"/>
            <a:ext cx="10240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0BCE74FD-AF58-4D83-8B6C-FF6AC8B17BC7}"/>
              </a:ext>
            </a:extLst>
          </p:cNvPr>
          <p:cNvCxnSpPr>
            <a:stCxn id="41" idx="4"/>
          </p:cNvCxnSpPr>
          <p:nvPr/>
        </p:nvCxnSpPr>
        <p:spPr>
          <a:xfrm>
            <a:off x="1637414" y="5273749"/>
            <a:ext cx="0" cy="701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398E26A2-20DF-4550-AD1F-62BE6D0363BB}"/>
              </a:ext>
            </a:extLst>
          </p:cNvPr>
          <p:cNvCxnSpPr>
            <a:stCxn id="41" idx="3"/>
          </p:cNvCxnSpPr>
          <p:nvPr/>
        </p:nvCxnSpPr>
        <p:spPr>
          <a:xfrm>
            <a:off x="10175358" y="5252484"/>
            <a:ext cx="0" cy="616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ector recto 46">
            <a:extLst>
              <a:ext uri="{FF2B5EF4-FFF2-40B4-BE49-F238E27FC236}">
                <a16:creationId xmlns:a16="http://schemas.microsoft.com/office/drawing/2014/main" id="{0FE5F2E1-C6CF-4B9B-A95C-1C41F1518C3F}"/>
              </a:ext>
            </a:extLst>
          </p:cNvPr>
          <p:cNvCxnSpPr/>
          <p:nvPr/>
        </p:nvCxnSpPr>
        <p:spPr>
          <a:xfrm>
            <a:off x="1637414" y="5975498"/>
            <a:ext cx="8537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50CAA8FF-F1DE-4E26-A4DA-AA55F6A48D14}"/>
              </a:ext>
            </a:extLst>
          </p:cNvPr>
          <p:cNvCxnSpPr>
            <a:endCxn id="41" idx="3"/>
          </p:cNvCxnSpPr>
          <p:nvPr/>
        </p:nvCxnSpPr>
        <p:spPr>
          <a:xfrm flipV="1">
            <a:off x="10175358" y="5252484"/>
            <a:ext cx="0" cy="723014"/>
          </a:xfrm>
          <a:prstGeom prst="line">
            <a:avLst/>
          </a:prstGeom>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ED59B65-7A32-49CF-8825-685E77856037}"/>
              </a:ext>
            </a:extLst>
          </p:cNvPr>
          <p:cNvSpPr txBox="1"/>
          <p:nvPr/>
        </p:nvSpPr>
        <p:spPr>
          <a:xfrm>
            <a:off x="5564362" y="5507478"/>
            <a:ext cx="2733451" cy="369332"/>
          </a:xfrm>
          <a:prstGeom prst="rect">
            <a:avLst/>
          </a:prstGeom>
          <a:noFill/>
        </p:spPr>
        <p:txBody>
          <a:bodyPr wrap="square" rtlCol="0">
            <a:spAutoFit/>
          </a:bodyPr>
          <a:lstStyle/>
          <a:p>
            <a:r>
              <a:rPr lang="es-HN" dirty="0"/>
              <a:t>6MHz</a:t>
            </a:r>
          </a:p>
        </p:txBody>
      </p:sp>
    </p:spTree>
    <p:extLst>
      <p:ext uri="{BB962C8B-B14F-4D97-AF65-F5344CB8AC3E}">
        <p14:creationId xmlns:p14="http://schemas.microsoft.com/office/powerpoint/2010/main" val="302106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a:extLst>
              <a:ext uri="{FF2B5EF4-FFF2-40B4-BE49-F238E27FC236}">
                <a16:creationId xmlns:a16="http://schemas.microsoft.com/office/drawing/2014/main" id="{F4949030-EFA3-421C-9D96-F7314AE37063}"/>
              </a:ext>
            </a:extLst>
          </p:cNvPr>
          <p:cNvPicPr>
            <a:picLocks noChangeAspect="1"/>
          </p:cNvPicPr>
          <p:nvPr/>
        </p:nvPicPr>
        <p:blipFill>
          <a:blip r:embed="rId3"/>
          <a:stretch>
            <a:fillRect/>
          </a:stretch>
        </p:blipFill>
        <p:spPr>
          <a:xfrm>
            <a:off x="4123218" y="691559"/>
            <a:ext cx="7581900" cy="3390900"/>
          </a:xfrm>
          <a:prstGeom prst="rect">
            <a:avLst/>
          </a:prstGeom>
        </p:spPr>
      </p:pic>
      <p:sp>
        <p:nvSpPr>
          <p:cNvPr id="3" name="Marcador de contenido 2">
            <a:extLst>
              <a:ext uri="{FF2B5EF4-FFF2-40B4-BE49-F238E27FC236}">
                <a16:creationId xmlns:a16="http://schemas.microsoft.com/office/drawing/2014/main" id="{F3FB7CF6-4E1C-494F-ACF4-9096DCFDA349}"/>
              </a:ext>
            </a:extLst>
          </p:cNvPr>
          <p:cNvSpPr txBox="1">
            <a:spLocks/>
          </p:cNvSpPr>
          <p:nvPr/>
        </p:nvSpPr>
        <p:spPr>
          <a:xfrm>
            <a:off x="486882" y="1201922"/>
            <a:ext cx="3253558" cy="364696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Una de las bondades que ofrece el dividir el canal en 13 segmentos es que permite la transmisión jerárquica, en la cual a medida agregamos mas capas se hace mas compleja la demodulación</a:t>
            </a:r>
          </a:p>
        </p:txBody>
      </p:sp>
      <p:pic>
        <p:nvPicPr>
          <p:cNvPr id="4" name="Imagen 3">
            <a:extLst>
              <a:ext uri="{FF2B5EF4-FFF2-40B4-BE49-F238E27FC236}">
                <a16:creationId xmlns:a16="http://schemas.microsoft.com/office/drawing/2014/main" id="{DF435ECC-CD25-4808-AF0C-DF7954690551}"/>
              </a:ext>
            </a:extLst>
          </p:cNvPr>
          <p:cNvPicPr>
            <a:picLocks noChangeAspect="1"/>
          </p:cNvPicPr>
          <p:nvPr/>
        </p:nvPicPr>
        <p:blipFill>
          <a:blip r:embed="rId4"/>
          <a:stretch>
            <a:fillRect/>
          </a:stretch>
        </p:blipFill>
        <p:spPr>
          <a:xfrm>
            <a:off x="778833" y="4414395"/>
            <a:ext cx="3152996" cy="2099232"/>
          </a:xfrm>
          <a:prstGeom prst="rect">
            <a:avLst/>
          </a:prstGeom>
        </p:spPr>
      </p:pic>
      <p:sp>
        <p:nvSpPr>
          <p:cNvPr id="5" name="Marcador de contenido 2">
            <a:extLst>
              <a:ext uri="{FF2B5EF4-FFF2-40B4-BE49-F238E27FC236}">
                <a16:creationId xmlns:a16="http://schemas.microsoft.com/office/drawing/2014/main" id="{25153564-D23D-4BA6-981C-017CB2A1A029}"/>
              </a:ext>
            </a:extLst>
          </p:cNvPr>
          <p:cNvSpPr txBox="1">
            <a:spLocks/>
          </p:cNvSpPr>
          <p:nvPr/>
        </p:nvSpPr>
        <p:spPr>
          <a:xfrm>
            <a:off x="4123218" y="4640801"/>
            <a:ext cx="6658196" cy="1646419"/>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El segmento 0, o “</a:t>
            </a:r>
            <a:r>
              <a:rPr lang="es-HN" dirty="0" err="1">
                <a:latin typeface="TI-Nspire Sans" panose="020B0604020202020204" pitchFamily="34" charset="-120"/>
                <a:ea typeface="TI-Nspire Sans" panose="020B0604020202020204" pitchFamily="34" charset="-120"/>
              </a:rPr>
              <a:t>one</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seg</a:t>
            </a:r>
            <a:r>
              <a:rPr lang="es-HN" dirty="0">
                <a:latin typeface="TI-Nspire Sans" panose="020B0604020202020204" pitchFamily="34" charset="-120"/>
                <a:ea typeface="TI-Nspire Sans" panose="020B0604020202020204" pitchFamily="34" charset="-120"/>
              </a:rPr>
              <a:t>”, es utilizado para transmitir señales de banda angosta ósea de menor resolución, al estar en el centro del espectro son mucho mas fáciles de demodular, este modo se usa principalmente en dispositivos móviles o de pantalla chica</a:t>
            </a:r>
          </a:p>
        </p:txBody>
      </p:sp>
    </p:spTree>
    <p:extLst>
      <p:ext uri="{BB962C8B-B14F-4D97-AF65-F5344CB8AC3E}">
        <p14:creationId xmlns:p14="http://schemas.microsoft.com/office/powerpoint/2010/main" val="135719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B39336-C135-4047-BDDC-7B967D54B25A}"/>
              </a:ext>
            </a:extLst>
          </p:cNvPr>
          <p:cNvSpPr txBox="1">
            <a:spLocks/>
          </p:cNvSpPr>
          <p:nvPr/>
        </p:nvSpPr>
        <p:spPr>
          <a:xfrm>
            <a:off x="478471" y="784395"/>
            <a:ext cx="3487473" cy="5289210"/>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Vemos que tenemos 14 segmentos en total, uno será guarda y será dividido en dos mitades al inicio y al final, y tenemos que dividir el ancho de banda total en los 14 segmentos, por lo que cada segmento tendrá un total de:</a:t>
            </a:r>
          </a:p>
        </p:txBody>
      </p:sp>
      <p:sp>
        <p:nvSpPr>
          <p:cNvPr id="4" name="Rectángulo 3">
            <a:extLst>
              <a:ext uri="{FF2B5EF4-FFF2-40B4-BE49-F238E27FC236}">
                <a16:creationId xmlns:a16="http://schemas.microsoft.com/office/drawing/2014/main" id="{E0BF4BA8-DAD0-435E-A719-4339CC33F02E}"/>
              </a:ext>
            </a:extLst>
          </p:cNvPr>
          <p:cNvSpPr/>
          <p:nvPr/>
        </p:nvSpPr>
        <p:spPr>
          <a:xfrm>
            <a:off x="467833" y="3604437"/>
            <a:ext cx="3498111" cy="2466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DF27631-B9AA-4362-9C71-F8F123C4ED59}"/>
                  </a:ext>
                </a:extLst>
              </p:cNvPr>
              <p:cNvSpPr txBox="1"/>
              <p:nvPr/>
            </p:nvSpPr>
            <p:spPr>
              <a:xfrm>
                <a:off x="704262" y="3886944"/>
                <a:ext cx="3025252" cy="1901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HN"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𝐵𝑊</m:t>
                          </m:r>
                        </m:e>
                        <m:sub>
                          <m:r>
                            <a:rPr lang="en-US" b="0" i="1" smtClean="0">
                              <a:solidFill>
                                <a:schemeClr val="bg1"/>
                              </a:solidFill>
                              <a:latin typeface="Cambria Math" panose="02040503050406030204" pitchFamily="18" charset="0"/>
                            </a:rPr>
                            <m:t>𝑆</m:t>
                          </m:r>
                        </m:sub>
                      </m:sSub>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𝐵𝑊</m:t>
                              </m:r>
                            </m:e>
                            <m:sub>
                              <m:r>
                                <a:rPr lang="en-US" b="0" i="1" smtClean="0">
                                  <a:solidFill>
                                    <a:schemeClr val="bg1"/>
                                  </a:solidFill>
                                  <a:latin typeface="Cambria Math" panose="02040503050406030204" pitchFamily="18" charset="0"/>
                                </a:rPr>
                                <m:t>𝑐</m:t>
                              </m:r>
                            </m:sub>
                          </m:sSub>
                        </m:num>
                        <m:den>
                          <m:r>
                            <a:rPr lang="en-US" b="0" i="1" smtClean="0">
                              <a:solidFill>
                                <a:schemeClr val="bg1"/>
                              </a:solidFill>
                              <a:latin typeface="Cambria Math" panose="02040503050406030204" pitchFamily="18" charset="0"/>
                            </a:rPr>
                            <m:t>14</m:t>
                          </m:r>
                        </m:den>
                      </m:f>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sSub>
                        <m:sSubPr>
                          <m:ctrlPr>
                            <a:rPr lang="es-H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𝐵𝑊</m:t>
                          </m:r>
                        </m:e>
                        <m:sub>
                          <m:r>
                            <a:rPr lang="en-US" i="1">
                              <a:solidFill>
                                <a:schemeClr val="bg1"/>
                              </a:solidFill>
                              <a:latin typeface="Cambria Math" panose="02040503050406030204" pitchFamily="18" charset="0"/>
                            </a:rPr>
                            <m:t>𝑆</m:t>
                          </m:r>
                        </m:sub>
                      </m:sSub>
                      <m:r>
                        <a:rPr lang="en-US" i="1">
                          <a:solidFill>
                            <a:schemeClr val="bg1"/>
                          </a:solidFill>
                          <a:latin typeface="Cambria Math" panose="02040503050406030204" pitchFamily="18" charset="0"/>
                        </a:rPr>
                        <m:t>=428.57</m:t>
                      </m:r>
                      <m:r>
                        <a:rPr lang="en-US" i="1">
                          <a:solidFill>
                            <a:schemeClr val="bg1"/>
                          </a:solidFill>
                          <a:latin typeface="Cambria Math" panose="02040503050406030204" pitchFamily="18" charset="0"/>
                        </a:rPr>
                        <m:t>𝐾𝐻𝑧</m:t>
                      </m:r>
                    </m:oMath>
                  </m:oMathPara>
                </a14:m>
                <a:endParaRPr lang="en-US" dirty="0">
                  <a:solidFill>
                    <a:schemeClr val="bg1"/>
                  </a:solidFill>
                </a:endParaRPr>
              </a:p>
              <a:p>
                <a:endParaRPr lang="en-US" b="0" dirty="0"/>
              </a:p>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𝐵𝑊</m:t>
                      </m:r>
                      <m:r>
                        <a:rPr lang="en-US" i="1">
                          <a:solidFill>
                            <a:schemeClr val="bg1"/>
                          </a:solidFill>
                          <a:latin typeface="Cambria Math" panose="02040503050406030204" pitchFamily="18" charset="0"/>
                        </a:rPr>
                        <m:t>=</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𝑁</m:t>
                          </m:r>
                        </m:e>
                        <m:sub>
                          <m:r>
                            <a:rPr lang="en-US" b="0" i="1" smtClean="0">
                              <a:solidFill>
                                <a:schemeClr val="bg1"/>
                              </a:solidFill>
                              <a:latin typeface="Cambria Math" panose="02040503050406030204" pitchFamily="18" charset="0"/>
                            </a:rPr>
                            <m:t>𝑠</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𝐵𝑊</m:t>
                          </m:r>
                        </m:e>
                        <m:sub>
                          <m:r>
                            <a:rPr lang="en-US" b="0" i="1" smtClean="0">
                              <a:solidFill>
                                <a:schemeClr val="bg1"/>
                              </a:solidFill>
                              <a:latin typeface="Cambria Math" panose="02040503050406030204" pitchFamily="18" charset="0"/>
                            </a:rPr>
                            <m:t>𝑠</m:t>
                          </m:r>
                        </m:sub>
                      </m:sSub>
                      <m:r>
                        <a:rPr lang="en-US" b="0" i="1" smtClean="0">
                          <a:solidFill>
                            <a:schemeClr val="bg1"/>
                          </a:solidFill>
                          <a:latin typeface="Cambria Math" panose="02040503050406030204" pitchFamily="18" charset="0"/>
                        </a:rPr>
                        <m:t>=5.571</m:t>
                      </m:r>
                      <m:r>
                        <a:rPr lang="en-US" b="0" i="1" smtClean="0">
                          <a:solidFill>
                            <a:schemeClr val="bg1"/>
                          </a:solidFill>
                          <a:latin typeface="Cambria Math" panose="02040503050406030204" pitchFamily="18" charset="0"/>
                        </a:rPr>
                        <m:t>𝑀𝐻𝑧</m:t>
                      </m:r>
                    </m:oMath>
                  </m:oMathPara>
                </a14:m>
                <a:endParaRPr lang="en-US" b="0" dirty="0"/>
              </a:p>
              <a:p>
                <a:endParaRPr lang="en-US" dirty="0"/>
              </a:p>
            </p:txBody>
          </p:sp>
        </mc:Choice>
        <mc:Fallback xmlns="">
          <p:sp>
            <p:nvSpPr>
              <p:cNvPr id="5" name="CuadroTexto 4">
                <a:extLst>
                  <a:ext uri="{FF2B5EF4-FFF2-40B4-BE49-F238E27FC236}">
                    <a16:creationId xmlns:a16="http://schemas.microsoft.com/office/drawing/2014/main" id="{0DF27631-B9AA-4362-9C71-F8F123C4ED59}"/>
                  </a:ext>
                </a:extLst>
              </p:cNvPr>
              <p:cNvSpPr txBox="1">
                <a:spLocks noRot="1" noChangeAspect="1" noMove="1" noResize="1" noEditPoints="1" noAdjustHandles="1" noChangeArrowheads="1" noChangeShapeType="1" noTextEdit="1"/>
              </p:cNvSpPr>
              <p:nvPr/>
            </p:nvSpPr>
            <p:spPr>
              <a:xfrm>
                <a:off x="704262" y="3886944"/>
                <a:ext cx="3025252" cy="1901739"/>
              </a:xfrm>
              <a:prstGeom prst="rect">
                <a:avLst/>
              </a:prstGeom>
              <a:blipFill>
                <a:blip r:embed="rId2"/>
                <a:stretch>
                  <a:fillRect l="-403" r="-403"/>
                </a:stretch>
              </a:blipFill>
            </p:spPr>
            <p:txBody>
              <a:bodyPr/>
              <a:lstStyle/>
              <a:p>
                <a:r>
                  <a:rPr lang="es-HN">
                    <a:noFill/>
                  </a:rPr>
                  <a:t> </a:t>
                </a:r>
              </a:p>
            </p:txBody>
          </p:sp>
        </mc:Fallback>
      </mc:AlternateContent>
      <p:sp>
        <p:nvSpPr>
          <p:cNvPr id="7" name="Título 1">
            <a:extLst>
              <a:ext uri="{FF2B5EF4-FFF2-40B4-BE49-F238E27FC236}">
                <a16:creationId xmlns:a16="http://schemas.microsoft.com/office/drawing/2014/main" id="{31912B9A-7D83-4658-B393-64AB58CEB278}"/>
              </a:ext>
            </a:extLst>
          </p:cNvPr>
          <p:cNvSpPr txBox="1">
            <a:spLocks/>
          </p:cNvSpPr>
          <p:nvPr/>
        </p:nvSpPr>
        <p:spPr>
          <a:xfrm>
            <a:off x="4682835" y="760561"/>
            <a:ext cx="2836968" cy="1923873"/>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a:t>
            </a:r>
            <a:r>
              <a:rPr lang="es-HN" sz="1800" dirty="0"/>
              <a:t>Qué pasa si usamos el número de portadoras que calculamos antes?</a:t>
            </a:r>
          </a:p>
        </p:txBody>
      </p:sp>
      <p:sp>
        <p:nvSpPr>
          <p:cNvPr id="8" name="Rectángulo 7">
            <a:extLst>
              <a:ext uri="{FF2B5EF4-FFF2-40B4-BE49-F238E27FC236}">
                <a16:creationId xmlns:a16="http://schemas.microsoft.com/office/drawing/2014/main" id="{3C57B48B-81F2-44B5-BF47-8786F33011C1}"/>
              </a:ext>
            </a:extLst>
          </p:cNvPr>
          <p:cNvSpPr/>
          <p:nvPr/>
        </p:nvSpPr>
        <p:spPr>
          <a:xfrm>
            <a:off x="4346944" y="1917403"/>
            <a:ext cx="3498111" cy="4153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B452533-0CBC-42C1-9A03-86F1867AF089}"/>
                  </a:ext>
                </a:extLst>
              </p:cNvPr>
              <p:cNvSpPr txBox="1"/>
              <p:nvPr/>
            </p:nvSpPr>
            <p:spPr>
              <a:xfrm>
                <a:off x="4559300" y="1936768"/>
                <a:ext cx="3073398" cy="43293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HN"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𝐿</m:t>
                          </m:r>
                        </m:e>
                        <m:sub>
                          <m:r>
                            <a:rPr lang="en-US" b="0" i="1" smtClean="0">
                              <a:solidFill>
                                <a:schemeClr val="bg1"/>
                              </a:solidFill>
                              <a:latin typeface="Cambria Math" panose="02040503050406030204" pitchFamily="18" charset="0"/>
                            </a:rPr>
                            <m:t>𝑆</m:t>
                          </m:r>
                        </m:sub>
                      </m:sSub>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𝐿</m:t>
                          </m:r>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𝑁</m:t>
                              </m:r>
                            </m:e>
                            <m:sub>
                              <m:r>
                                <a:rPr lang="en-US" b="0" i="1" smtClean="0">
                                  <a:solidFill>
                                    <a:schemeClr val="bg1"/>
                                  </a:solidFill>
                                  <a:latin typeface="Cambria Math" panose="02040503050406030204" pitchFamily="18" charset="0"/>
                                </a:rPr>
                                <m:t>𝑠</m:t>
                              </m:r>
                            </m:sub>
                          </m:sSub>
                        </m:den>
                      </m:f>
                    </m:oMath>
                  </m:oMathPara>
                </a14:m>
                <a:endParaRPr lang="en-US" b="0" dirty="0"/>
              </a:p>
              <a:p>
                <a:endParaRPr lang="en-US" sz="1200" b="0" dirty="0"/>
              </a:p>
              <a:p>
                <a:pPr/>
                <a14:m>
                  <m:oMathPara xmlns:m="http://schemas.openxmlformats.org/officeDocument/2006/math">
                    <m:oMathParaPr>
                      <m:jc m:val="centerGroup"/>
                    </m:oMathParaPr>
                    <m:oMath xmlns:m="http://schemas.openxmlformats.org/officeDocument/2006/math">
                      <m:sSub>
                        <m:sSubPr>
                          <m:ctrlPr>
                            <a:rPr lang="es-HN"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𝐿</m:t>
                          </m:r>
                        </m:e>
                        <m:sub>
                          <m:r>
                            <a:rPr lang="en-US" i="1">
                              <a:solidFill>
                                <a:schemeClr val="bg1"/>
                              </a:solidFill>
                              <a:latin typeface="Cambria Math" panose="02040503050406030204" pitchFamily="18" charset="0"/>
                            </a:rPr>
                            <m:t>𝑆</m:t>
                          </m:r>
                        </m:sub>
                      </m:sSub>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106.6</m:t>
                      </m:r>
                    </m:oMath>
                  </m:oMathPara>
                </a14:m>
                <a:endParaRPr lang="en-US" dirty="0">
                  <a:solidFill>
                    <a:schemeClr val="bg1"/>
                  </a:solidFill>
                </a:endParaRPr>
              </a:p>
              <a:p>
                <a:endParaRPr lang="en-US" sz="900" dirty="0">
                  <a:solidFill>
                    <a:schemeClr val="bg1"/>
                  </a:solidFill>
                </a:endParaRPr>
              </a:p>
              <a:p>
                <a:pPr algn="ctr"/>
                <a:r>
                  <a:rPr lang="es-HN" dirty="0">
                    <a:solidFill>
                      <a:schemeClr val="bg1"/>
                    </a:solidFill>
                    <a:latin typeface="TI-Nspire Sans" panose="020B0604020202020204" pitchFamily="34" charset="-120"/>
                    <a:ea typeface="TI-Nspire Sans" panose="020B0604020202020204" pitchFamily="34" charset="-120"/>
                  </a:rPr>
                  <a:t>No podemos tener portadoras no enteras, lo siguiente que podemos pensar es usar 107 portadoras</a:t>
                </a:r>
              </a:p>
              <a:p>
                <a:endParaRPr lang="en-US" b="0" dirty="0"/>
              </a:p>
              <a:p>
                <a:pP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𝑓</m:t>
                      </m:r>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𝐵𝑊</m:t>
                              </m:r>
                            </m:e>
                            <m:sub>
                              <m:r>
                                <a:rPr lang="en-US" b="0" i="1" smtClean="0">
                                  <a:solidFill>
                                    <a:schemeClr val="bg1"/>
                                  </a:solidFill>
                                  <a:latin typeface="Cambria Math" panose="02040503050406030204" pitchFamily="18" charset="0"/>
                                </a:rPr>
                                <m:t>𝑠</m:t>
                              </m:r>
                            </m:sub>
                          </m:sSub>
                        </m:num>
                        <m:den>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𝐿</m:t>
                              </m:r>
                            </m:e>
                            <m:sub>
                              <m:r>
                                <a:rPr lang="en-US" b="0" i="1" smtClean="0">
                                  <a:solidFill>
                                    <a:schemeClr val="bg1"/>
                                  </a:solidFill>
                                  <a:latin typeface="Cambria Math" panose="02040503050406030204" pitchFamily="18" charset="0"/>
                                </a:rPr>
                                <m:t>𝑠</m:t>
                              </m:r>
                            </m:sub>
                          </m:sSub>
                        </m:den>
                      </m:f>
                      <m:r>
                        <a:rPr lang="en-US" b="0" i="1" smtClean="0">
                          <a:solidFill>
                            <a:schemeClr val="bg1"/>
                          </a:solidFill>
                          <a:latin typeface="Cambria Math" panose="02040503050406030204" pitchFamily="18" charset="0"/>
                        </a:rPr>
                        <m:t>=4.0053</m:t>
                      </m:r>
                      <m:r>
                        <a:rPr lang="en-US" b="0" i="1" smtClean="0">
                          <a:solidFill>
                            <a:schemeClr val="bg1"/>
                          </a:solidFill>
                          <a:latin typeface="Cambria Math" panose="02040503050406030204" pitchFamily="18" charset="0"/>
                        </a:rPr>
                        <m:t>𝐾𝐻𝑧</m:t>
                      </m:r>
                    </m:oMath>
                  </m:oMathPara>
                </a14:m>
                <a:endParaRPr lang="en-US" b="0" dirty="0">
                  <a:solidFill>
                    <a:schemeClr val="bg1"/>
                  </a:solidFill>
                </a:endParaRPr>
              </a:p>
              <a:p>
                <a:endParaRPr lang="en-US" b="0" dirty="0">
                  <a:solidFill>
                    <a:schemeClr val="bg1"/>
                  </a:solidFill>
                </a:endParaRPr>
              </a:p>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𝑇𝑢</m:t>
                      </m:r>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m:t>
                          </m:r>
                        </m:num>
                        <m:den>
                          <m:r>
                            <a:rPr lang="en-US" i="1" smtClean="0">
                              <a:solidFill>
                                <a:schemeClr val="bg1"/>
                              </a:solidFill>
                              <a:latin typeface="Cambria Math" panose="02040503050406030204" pitchFamily="18" charset="0"/>
                              <a:ea typeface="Cambria Math" panose="02040503050406030204" pitchFamily="18" charset="0"/>
                            </a:rPr>
                            <m:t>∆</m:t>
                          </m:r>
                          <m:r>
                            <a:rPr lang="en-US" b="0" i="1" smtClean="0">
                              <a:solidFill>
                                <a:schemeClr val="bg1"/>
                              </a:solidFill>
                              <a:latin typeface="Cambria Math" panose="02040503050406030204" pitchFamily="18" charset="0"/>
                              <a:ea typeface="Cambria Math" panose="02040503050406030204" pitchFamily="18" charset="0"/>
                            </a:rPr>
                            <m:t>𝑓</m:t>
                          </m:r>
                        </m:den>
                      </m:f>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249.66666</m:t>
                      </m:r>
                      <m:r>
                        <a:rPr lang="en-US" b="0" i="1" smtClean="0">
                          <a:solidFill>
                            <a:schemeClr val="bg1"/>
                          </a:solidFill>
                          <a:latin typeface="Cambria Math" panose="02040503050406030204" pitchFamily="18" charset="0"/>
                          <a:ea typeface="Cambria Math" panose="02040503050406030204" pitchFamily="18" charset="0"/>
                        </a:rPr>
                        <m:t>𝜇</m:t>
                      </m:r>
                      <m:r>
                        <a:rPr lang="en-US" b="0" i="1" smtClean="0">
                          <a:solidFill>
                            <a:schemeClr val="bg1"/>
                          </a:solidFill>
                          <a:latin typeface="Cambria Math" panose="02040503050406030204" pitchFamily="18" charset="0"/>
                          <a:ea typeface="Cambria Math" panose="02040503050406030204" pitchFamily="18" charset="0"/>
                        </a:rPr>
                        <m:t>𝑠</m:t>
                      </m:r>
                    </m:oMath>
                  </m:oMathPara>
                </a14:m>
                <a:endParaRPr lang="en-US" dirty="0">
                  <a:solidFill>
                    <a:schemeClr val="bg1"/>
                  </a:solidFill>
                </a:endParaRPr>
              </a:p>
              <a:p>
                <a:endParaRPr lang="en-US" dirty="0"/>
              </a:p>
            </p:txBody>
          </p:sp>
        </mc:Choice>
        <mc:Fallback xmlns="">
          <p:sp>
            <p:nvSpPr>
              <p:cNvPr id="9" name="CuadroTexto 8">
                <a:extLst>
                  <a:ext uri="{FF2B5EF4-FFF2-40B4-BE49-F238E27FC236}">
                    <a16:creationId xmlns:a16="http://schemas.microsoft.com/office/drawing/2014/main" id="{EB452533-0CBC-42C1-9A03-86F1867AF089}"/>
                  </a:ext>
                </a:extLst>
              </p:cNvPr>
              <p:cNvSpPr txBox="1">
                <a:spLocks noRot="1" noChangeAspect="1" noMove="1" noResize="1" noEditPoints="1" noAdjustHandles="1" noChangeArrowheads="1" noChangeShapeType="1" noTextEdit="1"/>
              </p:cNvSpPr>
              <p:nvPr/>
            </p:nvSpPr>
            <p:spPr>
              <a:xfrm>
                <a:off x="4559300" y="1936768"/>
                <a:ext cx="3073398" cy="4329327"/>
              </a:xfrm>
              <a:prstGeom prst="rect">
                <a:avLst/>
              </a:prstGeom>
              <a:blipFill>
                <a:blip r:embed="rId3"/>
                <a:stretch>
                  <a:fillRect l="-4563" r="-5556"/>
                </a:stretch>
              </a:blipFill>
            </p:spPr>
            <p:txBody>
              <a:bodyPr/>
              <a:lstStyle/>
              <a:p>
                <a:r>
                  <a:rPr lang="es-HN">
                    <a:noFill/>
                  </a:rPr>
                  <a:t> </a:t>
                </a:r>
              </a:p>
            </p:txBody>
          </p:sp>
        </mc:Fallback>
      </mc:AlternateContent>
      <p:sp>
        <p:nvSpPr>
          <p:cNvPr id="10" name="Marcador de contenido 2">
            <a:extLst>
              <a:ext uri="{FF2B5EF4-FFF2-40B4-BE49-F238E27FC236}">
                <a16:creationId xmlns:a16="http://schemas.microsoft.com/office/drawing/2014/main" id="{A720C0D7-7605-44CC-B9FD-82633008F2D1}"/>
              </a:ext>
            </a:extLst>
          </p:cNvPr>
          <p:cNvSpPr txBox="1">
            <a:spLocks/>
          </p:cNvSpPr>
          <p:nvPr/>
        </p:nvSpPr>
        <p:spPr>
          <a:xfrm>
            <a:off x="8236694" y="781980"/>
            <a:ext cx="3487473" cy="5289210"/>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El problema con un Tu periódico es que nos da una frecuencia de muestreo de la IFFT periódica, por lo cual no habrá un numero entero de muestras entre los periodos de muestreo, por lo cual se toma 108 portadoras</a:t>
            </a:r>
          </a:p>
        </p:txBody>
      </p:sp>
      <p:sp>
        <p:nvSpPr>
          <p:cNvPr id="11" name="Rectángulo 10">
            <a:extLst>
              <a:ext uri="{FF2B5EF4-FFF2-40B4-BE49-F238E27FC236}">
                <a16:creationId xmlns:a16="http://schemas.microsoft.com/office/drawing/2014/main" id="{F0CB01C3-0B49-4CF2-944A-A0D6E3E613F7}"/>
              </a:ext>
            </a:extLst>
          </p:cNvPr>
          <p:cNvSpPr/>
          <p:nvPr/>
        </p:nvSpPr>
        <p:spPr>
          <a:xfrm>
            <a:off x="8226056" y="3602022"/>
            <a:ext cx="3498111" cy="2466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CBA4A6FD-8F4F-4B0D-AED4-AD244FB03F2C}"/>
                  </a:ext>
                </a:extLst>
              </p:cNvPr>
              <p:cNvSpPr txBox="1"/>
              <p:nvPr/>
            </p:nvSpPr>
            <p:spPr>
              <a:xfrm>
                <a:off x="8617529" y="3886944"/>
                <a:ext cx="2870209" cy="252915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r>
                        <a:rPr lang="en-US" i="1" smtClean="0">
                          <a:solidFill>
                            <a:schemeClr val="bg1"/>
                          </a:solidFill>
                          <a:latin typeface="Cambria Math" panose="02040503050406030204" pitchFamily="18" charset="0"/>
                          <a:ea typeface="Cambria Math" panose="02040503050406030204" pitchFamily="18" charset="0"/>
                        </a:rPr>
                        <m:t>𝑓</m:t>
                      </m:r>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𝐵𝑊</m:t>
                              </m:r>
                            </m:e>
                            <m:sub>
                              <m:r>
                                <a:rPr lang="en-US" i="1">
                                  <a:solidFill>
                                    <a:schemeClr val="bg1"/>
                                  </a:solidFill>
                                  <a:latin typeface="Cambria Math" panose="02040503050406030204" pitchFamily="18" charset="0"/>
                                </a:rPr>
                                <m:t>𝑠</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𝐿</m:t>
                              </m:r>
                            </m:e>
                            <m:sub>
                              <m:r>
                                <a:rPr lang="en-US" i="1">
                                  <a:solidFill>
                                    <a:schemeClr val="bg1"/>
                                  </a:solidFill>
                                  <a:latin typeface="Cambria Math" panose="02040503050406030204" pitchFamily="18" charset="0"/>
                                </a:rPr>
                                <m:t>𝑠</m:t>
                              </m:r>
                            </m:sub>
                          </m:sSub>
                        </m:den>
                      </m:f>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3.968</m:t>
                      </m:r>
                      <m:r>
                        <a:rPr lang="en-US" i="1">
                          <a:solidFill>
                            <a:schemeClr val="bg1"/>
                          </a:solidFill>
                          <a:latin typeface="Cambria Math" panose="02040503050406030204" pitchFamily="18" charset="0"/>
                        </a:rPr>
                        <m:t>𝐾𝐻𝑧</m:t>
                      </m:r>
                    </m:oMath>
                  </m:oMathPara>
                </a14:m>
                <a:endParaRPr lang="en-US" b="0" dirty="0"/>
              </a:p>
              <a:p>
                <a:pPr algn="ct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𝑇𝑢</m:t>
                      </m:r>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1</m:t>
                          </m:r>
                        </m:num>
                        <m:den>
                          <m:r>
                            <a:rPr lang="en-US" i="1">
                              <a:solidFill>
                                <a:schemeClr val="bg1"/>
                              </a:solidFill>
                              <a:latin typeface="Cambria Math" panose="02040503050406030204" pitchFamily="18" charset="0"/>
                              <a:ea typeface="Cambria Math" panose="02040503050406030204" pitchFamily="18" charset="0"/>
                            </a:rPr>
                            <m:t>∆</m:t>
                          </m:r>
                          <m:r>
                            <a:rPr lang="en-US" i="1">
                              <a:solidFill>
                                <a:schemeClr val="bg1"/>
                              </a:solidFill>
                              <a:latin typeface="Cambria Math" panose="02040503050406030204" pitchFamily="18" charset="0"/>
                              <a:ea typeface="Cambria Math" panose="02040503050406030204" pitchFamily="18" charset="0"/>
                            </a:rPr>
                            <m:t>𝑓</m:t>
                          </m:r>
                        </m:den>
                      </m:f>
                      <m:r>
                        <a:rPr lang="en-US" i="1">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52</m:t>
                      </m:r>
                      <m:r>
                        <a:rPr lang="en-US" i="1">
                          <a:solidFill>
                            <a:schemeClr val="bg1"/>
                          </a:solidFill>
                          <a:latin typeface="Cambria Math" panose="02040503050406030204" pitchFamily="18" charset="0"/>
                          <a:ea typeface="Cambria Math" panose="02040503050406030204" pitchFamily="18" charset="0"/>
                        </a:rPr>
                        <m:t>𝜇</m:t>
                      </m:r>
                      <m:r>
                        <a:rPr lang="en-US" i="1">
                          <a:solidFill>
                            <a:schemeClr val="bg1"/>
                          </a:solidFill>
                          <a:latin typeface="Cambria Math" panose="02040503050406030204" pitchFamily="18" charset="0"/>
                          <a:ea typeface="Cambria Math" panose="02040503050406030204" pitchFamily="18" charset="0"/>
                        </a:rPr>
                        <m:t>𝑠</m:t>
                      </m:r>
                    </m:oMath>
                  </m:oMathPara>
                </a14:m>
                <a:endParaRPr lang="en-US" dirty="0">
                  <a:solidFill>
                    <a:schemeClr val="bg1"/>
                  </a:solidFill>
                </a:endParaRPr>
              </a:p>
              <a:p>
                <a:pPr algn="ctr"/>
                <a:endParaRPr lang="en-US" b="0" dirty="0"/>
              </a:p>
              <a:p>
                <a:pPr algn="ct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𝑓</m:t>
                          </m:r>
                        </m:e>
                        <m:sub>
                          <m:r>
                            <a:rPr lang="en-US" i="1">
                              <a:solidFill>
                                <a:schemeClr val="bg1"/>
                              </a:solidFill>
                              <a:latin typeface="Cambria Math" panose="02040503050406030204" pitchFamily="18" charset="0"/>
                            </a:rPr>
                            <m:t>𝐼𝐹𝐹𝑇</m:t>
                          </m:r>
                        </m:sub>
                      </m:sSub>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r>
                            <a:rPr lang="en-US" i="1">
                              <a:solidFill>
                                <a:schemeClr val="bg1"/>
                              </a:solidFill>
                              <a:latin typeface="Cambria Math" panose="02040503050406030204" pitchFamily="18" charset="0"/>
                            </a:rPr>
                            <m:t>2048</m:t>
                          </m:r>
                        </m:num>
                        <m:den>
                          <m:r>
                            <a:rPr lang="en-US" i="1">
                              <a:solidFill>
                                <a:schemeClr val="bg1"/>
                              </a:solidFill>
                              <a:latin typeface="Cambria Math" panose="02040503050406030204" pitchFamily="18" charset="0"/>
                            </a:rPr>
                            <m:t>2</m:t>
                          </m:r>
                          <m:r>
                            <a:rPr lang="en-US" b="0" i="1" smtClean="0">
                              <a:solidFill>
                                <a:schemeClr val="bg1"/>
                              </a:solidFill>
                              <a:latin typeface="Cambria Math" panose="02040503050406030204" pitchFamily="18" charset="0"/>
                            </a:rPr>
                            <m:t>52</m:t>
                          </m:r>
                          <m:r>
                            <a:rPr lang="en-US" i="1">
                              <a:solidFill>
                                <a:schemeClr val="bg1"/>
                              </a:solidFill>
                              <a:latin typeface="Cambria Math" panose="02040503050406030204" pitchFamily="18" charset="0"/>
                              <a:ea typeface="Cambria Math" panose="02040503050406030204" pitchFamily="18" charset="0"/>
                            </a:rPr>
                            <m:t>𝜇</m:t>
                          </m:r>
                          <m:r>
                            <a:rPr lang="en-US" i="1">
                              <a:solidFill>
                                <a:schemeClr val="bg1"/>
                              </a:solidFill>
                              <a:latin typeface="Cambria Math" panose="02040503050406030204" pitchFamily="18" charset="0"/>
                              <a:ea typeface="Cambria Math" panose="02040503050406030204" pitchFamily="18" charset="0"/>
                            </a:rPr>
                            <m:t>𝑠</m:t>
                          </m:r>
                        </m:den>
                      </m:f>
                      <m:r>
                        <a:rPr lang="en-US" i="1">
                          <a:solidFill>
                            <a:schemeClr val="bg1"/>
                          </a:solidFill>
                          <a:latin typeface="Cambria Math" panose="02040503050406030204" pitchFamily="18" charset="0"/>
                        </a:rPr>
                        <m:t>=8.</m:t>
                      </m:r>
                      <m:r>
                        <a:rPr lang="en-US" b="0" i="1" smtClean="0">
                          <a:solidFill>
                            <a:schemeClr val="bg1"/>
                          </a:solidFill>
                          <a:latin typeface="Cambria Math" panose="02040503050406030204" pitchFamily="18" charset="0"/>
                        </a:rPr>
                        <m:t>126</m:t>
                      </m:r>
                      <m:r>
                        <a:rPr lang="en-US" i="1">
                          <a:solidFill>
                            <a:schemeClr val="bg1"/>
                          </a:solidFill>
                          <a:latin typeface="Cambria Math" panose="02040503050406030204" pitchFamily="18" charset="0"/>
                        </a:rPr>
                        <m:t>𝑀𝐻𝑧</m:t>
                      </m:r>
                    </m:oMath>
                  </m:oMathPara>
                </a14:m>
                <a:endParaRPr lang="es-HN" dirty="0">
                  <a:solidFill>
                    <a:schemeClr val="bg1"/>
                  </a:solidFill>
                </a:endParaRPr>
              </a:p>
              <a:p>
                <a:endParaRPr lang="en-US" b="0" dirty="0"/>
              </a:p>
              <a:p>
                <a:endParaRPr lang="en-US" dirty="0"/>
              </a:p>
            </p:txBody>
          </p:sp>
        </mc:Choice>
        <mc:Fallback xmlns="">
          <p:sp>
            <p:nvSpPr>
              <p:cNvPr id="12" name="CuadroTexto 11">
                <a:extLst>
                  <a:ext uri="{FF2B5EF4-FFF2-40B4-BE49-F238E27FC236}">
                    <a16:creationId xmlns:a16="http://schemas.microsoft.com/office/drawing/2014/main" id="{CBA4A6FD-8F4F-4B0D-AED4-AD244FB03F2C}"/>
                  </a:ext>
                </a:extLst>
              </p:cNvPr>
              <p:cNvSpPr txBox="1">
                <a:spLocks noRot="1" noChangeAspect="1" noMove="1" noResize="1" noEditPoints="1" noAdjustHandles="1" noChangeArrowheads="1" noChangeShapeType="1" noTextEdit="1"/>
              </p:cNvSpPr>
              <p:nvPr/>
            </p:nvSpPr>
            <p:spPr>
              <a:xfrm>
                <a:off x="8617529" y="3886944"/>
                <a:ext cx="2870209" cy="2529154"/>
              </a:xfrm>
              <a:prstGeom prst="rect">
                <a:avLst/>
              </a:prstGeom>
              <a:blipFill>
                <a:blip r:embed="rId4"/>
                <a:stretch>
                  <a:fillRect/>
                </a:stretch>
              </a:blipFill>
            </p:spPr>
            <p:txBody>
              <a:bodyPr/>
              <a:lstStyle/>
              <a:p>
                <a:r>
                  <a:rPr lang="es-HN">
                    <a:noFill/>
                  </a:rPr>
                  <a:t> </a:t>
                </a:r>
              </a:p>
            </p:txBody>
          </p:sp>
        </mc:Fallback>
      </mc:AlternateContent>
    </p:spTree>
    <p:extLst>
      <p:ext uri="{BB962C8B-B14F-4D97-AF65-F5344CB8AC3E}">
        <p14:creationId xmlns:p14="http://schemas.microsoft.com/office/powerpoint/2010/main" val="330384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C3B3C534-D8E0-426C-A2F9-59A4DAD8E5F4}"/>
              </a:ext>
            </a:extLst>
          </p:cNvPr>
          <p:cNvSpPr/>
          <p:nvPr/>
        </p:nvSpPr>
        <p:spPr>
          <a:xfrm>
            <a:off x="489098" y="871870"/>
            <a:ext cx="3487479" cy="4986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2" name="Imagen 1">
            <a:extLst>
              <a:ext uri="{FF2B5EF4-FFF2-40B4-BE49-F238E27FC236}">
                <a16:creationId xmlns:a16="http://schemas.microsoft.com/office/drawing/2014/main" id="{35DB2F8D-B9B6-40A5-91AB-C302EF86DAE6}"/>
              </a:ext>
            </a:extLst>
          </p:cNvPr>
          <p:cNvPicPr>
            <a:picLocks noChangeAspect="1"/>
          </p:cNvPicPr>
          <p:nvPr/>
        </p:nvPicPr>
        <p:blipFill>
          <a:blip r:embed="rId2"/>
          <a:stretch>
            <a:fillRect/>
          </a:stretch>
        </p:blipFill>
        <p:spPr>
          <a:xfrm>
            <a:off x="726782" y="4176712"/>
            <a:ext cx="2990850" cy="1247775"/>
          </a:xfrm>
          <a:prstGeom prst="rect">
            <a:avLst/>
          </a:prstGeom>
        </p:spPr>
      </p:pic>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659C731A-652B-45A8-B604-C918C16FEEAE}"/>
                  </a:ext>
                </a:extLst>
              </p:cNvPr>
              <p:cNvSpPr txBox="1">
                <a:spLocks/>
              </p:cNvSpPr>
              <p:nvPr/>
            </p:nvSpPr>
            <p:spPr>
              <a:xfrm>
                <a:off x="478471" y="1061371"/>
                <a:ext cx="3487473" cy="501223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solidFill>
                      <a:schemeClr val="bg1"/>
                    </a:solidFill>
                    <a:latin typeface="TI-Nspire Sans" panose="020B0604020202020204" pitchFamily="34" charset="-120"/>
                    <a:ea typeface="TI-Nspire Sans" panose="020B0604020202020204" pitchFamily="34" charset="-120"/>
                  </a:rPr>
                  <a:t>Para tener un total de N espacios entre portadoras, vemos que es necesario tener N+1 portadoras, por lo que el número final de portadoras será</a:t>
                </a:r>
              </a:p>
              <a:p>
                <a14:m>
                  <m:oMath xmlns:m="http://schemas.openxmlformats.org/officeDocument/2006/math">
                    <m:sSub>
                      <m:sSubPr>
                        <m:ctrlPr>
                          <a:rPr lang="es-HN" i="1" smtClean="0">
                            <a:solidFill>
                              <a:schemeClr val="bg1"/>
                            </a:solidFill>
                            <a:latin typeface="Cambria Math" panose="02040503050406030204" pitchFamily="18" charset="0"/>
                            <a:ea typeface="TI-Nspire Sans" panose="020B0604020202020204" pitchFamily="34" charset="-120"/>
                          </a:rPr>
                        </m:ctrlPr>
                      </m:sSubPr>
                      <m:e>
                        <m:r>
                          <a:rPr lang="en-US" b="0" i="1" smtClean="0">
                            <a:solidFill>
                              <a:schemeClr val="bg1"/>
                            </a:solidFill>
                            <a:latin typeface="Cambria Math" panose="02040503050406030204" pitchFamily="18" charset="0"/>
                            <a:ea typeface="TI-Nspire Sans" panose="020B0604020202020204" pitchFamily="34" charset="-120"/>
                          </a:rPr>
                          <m:t>𝑁</m:t>
                        </m:r>
                      </m:e>
                      <m:sub>
                        <m:r>
                          <a:rPr lang="en-US" b="0" i="1" smtClean="0">
                            <a:solidFill>
                              <a:schemeClr val="bg1"/>
                            </a:solidFill>
                            <a:latin typeface="Cambria Math" panose="02040503050406030204" pitchFamily="18" charset="0"/>
                            <a:ea typeface="TI-Nspire Sans" panose="020B0604020202020204" pitchFamily="34" charset="-120"/>
                          </a:rPr>
                          <m:t>𝑠</m:t>
                        </m:r>
                      </m:sub>
                    </m:sSub>
                    <m:r>
                      <a:rPr lang="en-US" b="0" i="1" smtClean="0">
                        <a:solidFill>
                          <a:schemeClr val="bg1"/>
                        </a:solidFill>
                        <a:latin typeface="Cambria Math" panose="02040503050406030204" pitchFamily="18" charset="0"/>
                        <a:ea typeface="TI-Nspire Sans" panose="020B0604020202020204" pitchFamily="34" charset="-120"/>
                      </a:rPr>
                      <m:t>∗</m:t>
                    </m:r>
                    <m:sSub>
                      <m:sSubPr>
                        <m:ctrlPr>
                          <a:rPr lang="en-US" b="0" i="1" smtClean="0">
                            <a:solidFill>
                              <a:schemeClr val="bg1"/>
                            </a:solidFill>
                            <a:latin typeface="Cambria Math" panose="02040503050406030204" pitchFamily="18" charset="0"/>
                            <a:ea typeface="TI-Nspire Sans" panose="020B0604020202020204" pitchFamily="34" charset="-120"/>
                          </a:rPr>
                        </m:ctrlPr>
                      </m:sSubPr>
                      <m:e>
                        <m:r>
                          <a:rPr lang="en-US" b="0" i="1" smtClean="0">
                            <a:solidFill>
                              <a:schemeClr val="bg1"/>
                            </a:solidFill>
                            <a:latin typeface="Cambria Math" panose="02040503050406030204" pitchFamily="18" charset="0"/>
                            <a:ea typeface="TI-Nspire Sans" panose="020B0604020202020204" pitchFamily="34" charset="-120"/>
                          </a:rPr>
                          <m:t>𝐿</m:t>
                        </m:r>
                      </m:e>
                      <m:sub>
                        <m:r>
                          <a:rPr lang="en-US" b="0" i="1" smtClean="0">
                            <a:solidFill>
                              <a:schemeClr val="bg1"/>
                            </a:solidFill>
                            <a:latin typeface="Cambria Math" panose="02040503050406030204" pitchFamily="18" charset="0"/>
                            <a:ea typeface="TI-Nspire Sans" panose="020B0604020202020204" pitchFamily="34" charset="-120"/>
                          </a:rPr>
                          <m:t>𝑠</m:t>
                        </m:r>
                      </m:sub>
                    </m:sSub>
                    <m:r>
                      <a:rPr lang="en-US" b="0" i="1" smtClean="0">
                        <a:solidFill>
                          <a:schemeClr val="bg1"/>
                        </a:solidFill>
                        <a:latin typeface="Cambria Math" panose="02040503050406030204" pitchFamily="18" charset="0"/>
                        <a:ea typeface="TI-Nspire Sans" panose="020B0604020202020204" pitchFamily="34" charset="-120"/>
                      </a:rPr>
                      <m:t>=</m:t>
                    </m:r>
                    <m:r>
                      <a:rPr lang="en-US" b="0" i="1" smtClean="0">
                        <a:solidFill>
                          <a:schemeClr val="bg1"/>
                        </a:solidFill>
                        <a:latin typeface="Cambria Math" panose="02040503050406030204" pitchFamily="18" charset="0"/>
                        <a:ea typeface="TI-Nspire Sans" panose="020B0604020202020204" pitchFamily="34" charset="-120"/>
                      </a:rPr>
                      <m:t>𝐿</m:t>
                    </m:r>
                  </m:oMath>
                </a14:m>
                <a:endParaRPr lang="en-US" b="0" dirty="0">
                  <a:solidFill>
                    <a:schemeClr val="bg1"/>
                  </a:solidFill>
                  <a:latin typeface="TI-Nspire Sans" panose="020B0604020202020204" pitchFamily="34" charset="-120"/>
                  <a:ea typeface="TI-Nspire Sans" panose="020B0604020202020204" pitchFamily="34" charset="-120"/>
                </a:endParaRPr>
              </a:p>
              <a:p>
                <a14:m>
                  <m:oMath xmlns:m="http://schemas.openxmlformats.org/officeDocument/2006/math">
                    <m:r>
                      <a:rPr lang="en-US" b="0" i="1" smtClean="0">
                        <a:solidFill>
                          <a:schemeClr val="bg1"/>
                        </a:solidFill>
                        <a:latin typeface="Cambria Math" panose="02040503050406030204" pitchFamily="18" charset="0"/>
                        <a:ea typeface="TI-Nspire Sans" panose="020B0604020202020204" pitchFamily="34" charset="-120"/>
                      </a:rPr>
                      <m:t>1405=</m:t>
                    </m:r>
                    <m:r>
                      <a:rPr lang="en-US" b="0" i="1" smtClean="0">
                        <a:solidFill>
                          <a:schemeClr val="bg1"/>
                        </a:solidFill>
                        <a:latin typeface="Cambria Math" panose="02040503050406030204" pitchFamily="18" charset="0"/>
                        <a:ea typeface="TI-Nspire Sans" panose="020B0604020202020204" pitchFamily="34" charset="-120"/>
                      </a:rPr>
                      <m:t>𝐿</m:t>
                    </m:r>
                  </m:oMath>
                </a14:m>
                <a:endParaRPr lang="en-US" b="0" dirty="0">
                  <a:solidFill>
                    <a:schemeClr val="bg1"/>
                  </a:solidFill>
                  <a:latin typeface="TI-Nspire Sans" panose="020B0604020202020204" pitchFamily="34" charset="-120"/>
                  <a:ea typeface="TI-Nspire Sans" panose="020B0604020202020204" pitchFamily="34" charset="-120"/>
                </a:endParaRPr>
              </a:p>
              <a:p>
                <a:endParaRPr lang="es-HN" dirty="0">
                  <a:latin typeface="TI-Nspire Sans" panose="020B0604020202020204" pitchFamily="34" charset="-120"/>
                  <a:ea typeface="TI-Nspire Sans" panose="020B0604020202020204" pitchFamily="34" charset="-120"/>
                </a:endParaRPr>
              </a:p>
            </p:txBody>
          </p:sp>
        </mc:Choice>
        <mc:Fallback xmlns="">
          <p:sp>
            <p:nvSpPr>
              <p:cNvPr id="4" name="Marcador de contenido 2">
                <a:extLst>
                  <a:ext uri="{FF2B5EF4-FFF2-40B4-BE49-F238E27FC236}">
                    <a16:creationId xmlns:a16="http://schemas.microsoft.com/office/drawing/2014/main" id="{659C731A-652B-45A8-B604-C918C16FEEAE}"/>
                  </a:ext>
                </a:extLst>
              </p:cNvPr>
              <p:cNvSpPr txBox="1">
                <a:spLocks noRot="1" noChangeAspect="1" noMove="1" noResize="1" noEditPoints="1" noAdjustHandles="1" noChangeArrowheads="1" noChangeShapeType="1" noTextEdit="1"/>
              </p:cNvSpPr>
              <p:nvPr/>
            </p:nvSpPr>
            <p:spPr>
              <a:xfrm>
                <a:off x="478471" y="1061371"/>
                <a:ext cx="3487473" cy="5012233"/>
              </a:xfrm>
              <a:prstGeom prst="rect">
                <a:avLst/>
              </a:prstGeom>
              <a:blipFill>
                <a:blip r:embed="rId3"/>
                <a:stretch>
                  <a:fillRect l="-873" t="-487" r="-524"/>
                </a:stretch>
              </a:blipFill>
            </p:spPr>
            <p:txBody>
              <a:bodyPr/>
              <a:lstStyle/>
              <a:p>
                <a:r>
                  <a:rPr lang="es-HN">
                    <a:noFill/>
                  </a:rPr>
                  <a:t> </a:t>
                </a:r>
              </a:p>
            </p:txBody>
          </p:sp>
        </mc:Fallback>
      </mc:AlternateContent>
      <p:sp>
        <p:nvSpPr>
          <p:cNvPr id="5" name="Marcador de contenido 2">
            <a:extLst>
              <a:ext uri="{FF2B5EF4-FFF2-40B4-BE49-F238E27FC236}">
                <a16:creationId xmlns:a16="http://schemas.microsoft.com/office/drawing/2014/main" id="{6CDAFBA7-E060-4BB2-9BAD-43FDCE88C904}"/>
              </a:ext>
            </a:extLst>
          </p:cNvPr>
          <p:cNvSpPr txBox="1">
            <a:spLocks/>
          </p:cNvSpPr>
          <p:nvPr/>
        </p:nvSpPr>
        <p:spPr>
          <a:xfrm>
            <a:off x="4217360" y="871870"/>
            <a:ext cx="7247858" cy="109515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El ancho de banda total de las portadoras útiles entonces, sería el ancho de banda de los 13 segmentos mas el ancho de banda de la portadora extra que pusimos </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E75D7128-EA49-4431-87B9-A176442B65FB}"/>
                  </a:ext>
                </a:extLst>
              </p:cNvPr>
              <p:cNvSpPr txBox="1"/>
              <p:nvPr/>
            </p:nvSpPr>
            <p:spPr>
              <a:xfrm>
                <a:off x="6411859" y="1967023"/>
                <a:ext cx="28588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𝐵𝑊</m:t>
                          </m:r>
                        </m:e>
                        <m:sub>
                          <m:r>
                            <a:rPr lang="en-US" b="0" i="1" smtClean="0">
                              <a:latin typeface="Cambria Math" panose="02040503050406030204" pitchFamily="18" charset="0"/>
                            </a:rPr>
                            <m:t>𝑆</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=5.575</m:t>
                      </m:r>
                      <m:r>
                        <a:rPr lang="en-US" b="0" i="1" smtClean="0">
                          <a:latin typeface="Cambria Math" panose="02040503050406030204" pitchFamily="18" charset="0"/>
                          <a:ea typeface="Cambria Math" panose="02040503050406030204" pitchFamily="18" charset="0"/>
                        </a:rPr>
                        <m:t>𝑀𝐻𝑧</m:t>
                      </m:r>
                    </m:oMath>
                  </m:oMathPara>
                </a14:m>
                <a:endParaRPr lang="es-HN" dirty="0"/>
              </a:p>
            </p:txBody>
          </p:sp>
        </mc:Choice>
        <mc:Fallback xmlns="">
          <p:sp>
            <p:nvSpPr>
              <p:cNvPr id="6" name="CuadroTexto 5">
                <a:extLst>
                  <a:ext uri="{FF2B5EF4-FFF2-40B4-BE49-F238E27FC236}">
                    <a16:creationId xmlns:a16="http://schemas.microsoft.com/office/drawing/2014/main" id="{E75D7128-EA49-4431-87B9-A176442B65FB}"/>
                  </a:ext>
                </a:extLst>
              </p:cNvPr>
              <p:cNvSpPr txBox="1">
                <a:spLocks noRot="1" noChangeAspect="1" noMove="1" noResize="1" noEditPoints="1" noAdjustHandles="1" noChangeArrowheads="1" noChangeShapeType="1" noTextEdit="1"/>
              </p:cNvSpPr>
              <p:nvPr/>
            </p:nvSpPr>
            <p:spPr>
              <a:xfrm>
                <a:off x="6411859" y="1967023"/>
                <a:ext cx="2858860" cy="276999"/>
              </a:xfrm>
              <a:prstGeom prst="rect">
                <a:avLst/>
              </a:prstGeom>
              <a:blipFill>
                <a:blip r:embed="rId4"/>
                <a:stretch>
                  <a:fillRect l="-1493" r="-1493" b="-40000"/>
                </a:stretch>
              </a:blipFill>
            </p:spPr>
            <p:txBody>
              <a:bodyPr/>
              <a:lstStyle/>
              <a:p>
                <a:r>
                  <a:rPr lang="es-HN">
                    <a:noFill/>
                  </a:rPr>
                  <a:t> </a:t>
                </a:r>
              </a:p>
            </p:txBody>
          </p:sp>
        </mc:Fallback>
      </mc:AlternateContent>
      <p:graphicFrame>
        <p:nvGraphicFramePr>
          <p:cNvPr id="7" name="Tabla 7">
            <a:extLst>
              <a:ext uri="{FF2B5EF4-FFF2-40B4-BE49-F238E27FC236}">
                <a16:creationId xmlns:a16="http://schemas.microsoft.com/office/drawing/2014/main" id="{9260A77F-360F-4D76-9EF9-074FD87BB5BC}"/>
              </a:ext>
            </a:extLst>
          </p:cNvPr>
          <p:cNvGraphicFramePr>
            <a:graphicFrameLocks noGrp="1"/>
          </p:cNvGraphicFramePr>
          <p:nvPr>
            <p:extLst>
              <p:ext uri="{D42A27DB-BD31-4B8C-83A1-F6EECF244321}">
                <p14:modId xmlns:p14="http://schemas.microsoft.com/office/powerpoint/2010/main" val="3230242288"/>
              </p:ext>
            </p:extLst>
          </p:nvPr>
        </p:nvGraphicFramePr>
        <p:xfrm>
          <a:off x="4554497" y="3199447"/>
          <a:ext cx="7148405" cy="2225040"/>
        </p:xfrm>
        <a:graphic>
          <a:graphicData uri="http://schemas.openxmlformats.org/drawingml/2006/table">
            <a:tbl>
              <a:tblPr firstRow="1" bandRow="1">
                <a:tableStyleId>{5C22544A-7EE6-4342-B048-85BDC9FD1C3A}</a:tableStyleId>
              </a:tblPr>
              <a:tblGrid>
                <a:gridCol w="1429681">
                  <a:extLst>
                    <a:ext uri="{9D8B030D-6E8A-4147-A177-3AD203B41FA5}">
                      <a16:colId xmlns:a16="http://schemas.microsoft.com/office/drawing/2014/main" val="4289373177"/>
                    </a:ext>
                  </a:extLst>
                </a:gridCol>
                <a:gridCol w="1429681">
                  <a:extLst>
                    <a:ext uri="{9D8B030D-6E8A-4147-A177-3AD203B41FA5}">
                      <a16:colId xmlns:a16="http://schemas.microsoft.com/office/drawing/2014/main" val="3959410534"/>
                    </a:ext>
                  </a:extLst>
                </a:gridCol>
                <a:gridCol w="1429681">
                  <a:extLst>
                    <a:ext uri="{9D8B030D-6E8A-4147-A177-3AD203B41FA5}">
                      <a16:colId xmlns:a16="http://schemas.microsoft.com/office/drawing/2014/main" val="2575166415"/>
                    </a:ext>
                  </a:extLst>
                </a:gridCol>
                <a:gridCol w="1429681">
                  <a:extLst>
                    <a:ext uri="{9D8B030D-6E8A-4147-A177-3AD203B41FA5}">
                      <a16:colId xmlns:a16="http://schemas.microsoft.com/office/drawing/2014/main" val="2447724530"/>
                    </a:ext>
                  </a:extLst>
                </a:gridCol>
                <a:gridCol w="1429681">
                  <a:extLst>
                    <a:ext uri="{9D8B030D-6E8A-4147-A177-3AD203B41FA5}">
                      <a16:colId xmlns:a16="http://schemas.microsoft.com/office/drawing/2014/main" val="2835422778"/>
                    </a:ext>
                  </a:extLst>
                </a:gridCol>
              </a:tblGrid>
              <a:tr h="370840">
                <a:tc gridSpan="5">
                  <a:txBody>
                    <a:bodyPr/>
                    <a:lstStyle/>
                    <a:p>
                      <a:pPr algn="ctr"/>
                      <a:r>
                        <a:rPr lang="es-HN" b="0" dirty="0">
                          <a:latin typeface="TI-Nspire Sans" panose="020B0604020202020204" pitchFamily="34" charset="-120"/>
                          <a:ea typeface="TI-Nspire Sans" panose="020B0604020202020204" pitchFamily="34" charset="-120"/>
                        </a:rPr>
                        <a:t>Modo 1</a:t>
                      </a:r>
                    </a:p>
                  </a:txBody>
                  <a:tcPr/>
                </a:tc>
                <a:tc hMerge="1">
                  <a:txBody>
                    <a:bodyPr/>
                    <a:lstStyle/>
                    <a:p>
                      <a:endParaRPr lang="es-HN" dirty="0"/>
                    </a:p>
                  </a:txBody>
                  <a:tcPr/>
                </a:tc>
                <a:tc hMerge="1">
                  <a:txBody>
                    <a:bodyPr/>
                    <a:lstStyle/>
                    <a:p>
                      <a:endParaRPr lang="es-HN"/>
                    </a:p>
                  </a:txBody>
                  <a:tcPr/>
                </a:tc>
                <a:tc hMerge="1">
                  <a:txBody>
                    <a:bodyPr/>
                    <a:lstStyle/>
                    <a:p>
                      <a:endParaRPr lang="es-HN"/>
                    </a:p>
                  </a:txBody>
                  <a:tcPr/>
                </a:tc>
                <a:tc hMerge="1">
                  <a:txBody>
                    <a:bodyPr/>
                    <a:lstStyle/>
                    <a:p>
                      <a:endParaRPr lang="es-HN" dirty="0"/>
                    </a:p>
                  </a:txBody>
                  <a:tcPr/>
                </a:tc>
                <a:extLst>
                  <a:ext uri="{0D108BD9-81ED-4DB2-BD59-A6C34878D82A}">
                    <a16:rowId xmlns:a16="http://schemas.microsoft.com/office/drawing/2014/main" val="3288608339"/>
                  </a:ext>
                </a:extLst>
              </a:tr>
              <a:tr h="370840">
                <a:tc gridSpan="2">
                  <a:txBody>
                    <a:bodyPr/>
                    <a:lstStyle/>
                    <a:p>
                      <a:pPr algn="ctr"/>
                      <a:r>
                        <a:rPr lang="es-HN" dirty="0" err="1">
                          <a:latin typeface="TI-Nspire Sans" panose="020B0604020202020204" pitchFamily="34" charset="-120"/>
                          <a:ea typeface="TI-Nspire Sans" panose="020B0604020202020204" pitchFamily="34" charset="-120"/>
                        </a:rPr>
                        <a:t>Tg</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us</a:t>
                      </a:r>
                      <a:r>
                        <a:rPr lang="es-HN" dirty="0">
                          <a:latin typeface="TI-Nspire Sans" panose="020B0604020202020204" pitchFamily="34" charset="-120"/>
                          <a:ea typeface="TI-Nspire Sans" panose="020B0604020202020204" pitchFamily="34" charset="-120"/>
                        </a:rPr>
                        <a:t>)</a:t>
                      </a:r>
                    </a:p>
                  </a:txBody>
                  <a:tcPr/>
                </a:tc>
                <a:tc hMerge="1">
                  <a:txBody>
                    <a:bodyPr/>
                    <a:lstStyle/>
                    <a:p>
                      <a:endParaRPr lang="es-HN" dirty="0"/>
                    </a:p>
                  </a:txBody>
                  <a:tcPr/>
                </a:tc>
                <a:tc>
                  <a:txBody>
                    <a:bodyPr/>
                    <a:lstStyle/>
                    <a:p>
                      <a:pPr algn="ctr"/>
                      <a:r>
                        <a:rPr lang="es-HN" dirty="0">
                          <a:latin typeface="TI-Nspire Sans" panose="020B0604020202020204" pitchFamily="34" charset="-120"/>
                          <a:ea typeface="TI-Nspire Sans" panose="020B0604020202020204" pitchFamily="34" charset="-120"/>
                        </a:rPr>
                        <a:t>Tu (</a:t>
                      </a:r>
                      <a:r>
                        <a:rPr lang="es-HN" dirty="0" err="1">
                          <a:latin typeface="TI-Nspire Sans" panose="020B0604020202020204" pitchFamily="34" charset="-120"/>
                          <a:ea typeface="TI-Nspire Sans" panose="020B0604020202020204" pitchFamily="34" charset="-120"/>
                        </a:rPr>
                        <a:t>us</a:t>
                      </a:r>
                      <a:r>
                        <a:rPr lang="es-HN" dirty="0">
                          <a:latin typeface="TI-Nspire Sans" panose="020B0604020202020204" pitchFamily="34" charset="-120"/>
                          <a:ea typeface="TI-Nspire Sans" panose="020B0604020202020204" pitchFamily="34" charset="-120"/>
                        </a:rPr>
                        <a:t>)</a:t>
                      </a:r>
                    </a:p>
                  </a:txBody>
                  <a:tcPr/>
                </a:tc>
                <a:tc>
                  <a:txBody>
                    <a:bodyPr/>
                    <a:lstStyle/>
                    <a:p>
                      <a:pPr algn="ctr"/>
                      <a:r>
                        <a:rPr lang="es-HN" dirty="0" err="1">
                          <a:latin typeface="TI-Nspire Sans" panose="020B0604020202020204" pitchFamily="34" charset="-120"/>
                          <a:ea typeface="TI-Nspire Sans" panose="020B0604020202020204" pitchFamily="34" charset="-120"/>
                        </a:rPr>
                        <a:t>Ts</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us</a:t>
                      </a:r>
                      <a:r>
                        <a:rPr lang="es-HN" dirty="0">
                          <a:latin typeface="TI-Nspire Sans" panose="020B0604020202020204" pitchFamily="34" charset="-120"/>
                          <a:ea typeface="TI-Nspire Sans" panose="020B0604020202020204" pitchFamily="34" charset="-120"/>
                        </a:rPr>
                        <a:t>)</a:t>
                      </a:r>
                    </a:p>
                  </a:txBody>
                  <a:tcPr/>
                </a:tc>
                <a:tc>
                  <a:txBody>
                    <a:bodyPr/>
                    <a:lstStyle/>
                    <a:p>
                      <a:pPr algn="ctr"/>
                      <a:r>
                        <a:rPr lang="es-HN" dirty="0">
                          <a:latin typeface="TI-Nspire Sans" panose="020B0604020202020204" pitchFamily="34" charset="-120"/>
                          <a:ea typeface="TI-Nspire Sans" panose="020B0604020202020204" pitchFamily="34" charset="-120"/>
                        </a:rPr>
                        <a:t>DISTANCIA</a:t>
                      </a:r>
                    </a:p>
                  </a:txBody>
                  <a:tcPr/>
                </a:tc>
                <a:extLst>
                  <a:ext uri="{0D108BD9-81ED-4DB2-BD59-A6C34878D82A}">
                    <a16:rowId xmlns:a16="http://schemas.microsoft.com/office/drawing/2014/main" val="3979503655"/>
                  </a:ext>
                </a:extLst>
              </a:tr>
              <a:tr h="370840">
                <a:tc>
                  <a:txBody>
                    <a:bodyPr/>
                    <a:lstStyle/>
                    <a:p>
                      <a:pPr algn="ctr"/>
                      <a:r>
                        <a:rPr lang="es-HN" dirty="0">
                          <a:latin typeface="TI-Nspire Sans" panose="020B0604020202020204" pitchFamily="34" charset="-120"/>
                          <a:ea typeface="TI-Nspire Sans" panose="020B0604020202020204" pitchFamily="34" charset="-120"/>
                        </a:rPr>
                        <a:t>Tu/4</a:t>
                      </a:r>
                    </a:p>
                  </a:txBody>
                  <a:tcPr/>
                </a:tc>
                <a:tc>
                  <a:txBody>
                    <a:bodyPr/>
                    <a:lstStyle/>
                    <a:p>
                      <a:pPr algn="ctr"/>
                      <a:r>
                        <a:rPr lang="es-HN" dirty="0">
                          <a:latin typeface="TI-Nspire Sans" panose="020B0604020202020204" pitchFamily="34" charset="-120"/>
                          <a:ea typeface="TI-Nspire Sans" panose="020B0604020202020204" pitchFamily="34" charset="-120"/>
                        </a:rPr>
                        <a:t>63</a:t>
                      </a:r>
                    </a:p>
                  </a:txBody>
                  <a:tcPr/>
                </a:tc>
                <a:tc>
                  <a:txBody>
                    <a:bodyPr/>
                    <a:lstStyle/>
                    <a:p>
                      <a:pPr algn="ctr"/>
                      <a:r>
                        <a:rPr lang="es-HN" dirty="0">
                          <a:latin typeface="TI-Nspire Sans" panose="020B0604020202020204" pitchFamily="34" charset="-120"/>
                          <a:ea typeface="TI-Nspire Sans" panose="020B0604020202020204" pitchFamily="34" charset="-120"/>
                        </a:rPr>
                        <a:t>252</a:t>
                      </a:r>
                    </a:p>
                  </a:txBody>
                  <a:tcPr/>
                </a:tc>
                <a:tc>
                  <a:txBody>
                    <a:bodyPr/>
                    <a:lstStyle/>
                    <a:p>
                      <a:pPr algn="ctr"/>
                      <a:r>
                        <a:rPr lang="es-HN" u="none" dirty="0">
                          <a:latin typeface="TI-Nspire Sans" panose="020B0604020202020204" pitchFamily="34" charset="-120"/>
                          <a:ea typeface="TI-Nspire Sans" panose="020B0604020202020204" pitchFamily="34" charset="-120"/>
                        </a:rPr>
                        <a:t>315</a:t>
                      </a:r>
                    </a:p>
                  </a:txBody>
                  <a:tcPr/>
                </a:tc>
                <a:tc>
                  <a:txBody>
                    <a:bodyPr/>
                    <a:lstStyle/>
                    <a:p>
                      <a:pPr algn="ctr"/>
                      <a:r>
                        <a:rPr lang="es-HN" dirty="0">
                          <a:latin typeface="TI-Nspire Sans" panose="020B0604020202020204" pitchFamily="34" charset="-120"/>
                          <a:ea typeface="TI-Nspire Sans" panose="020B0604020202020204" pitchFamily="34" charset="-120"/>
                        </a:rPr>
                        <a:t>18.9 km</a:t>
                      </a:r>
                    </a:p>
                  </a:txBody>
                  <a:tcPr/>
                </a:tc>
                <a:extLst>
                  <a:ext uri="{0D108BD9-81ED-4DB2-BD59-A6C34878D82A}">
                    <a16:rowId xmlns:a16="http://schemas.microsoft.com/office/drawing/2014/main" val="316792853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dirty="0">
                          <a:latin typeface="TI-Nspire Sans" panose="020B0604020202020204" pitchFamily="34" charset="-120"/>
                          <a:ea typeface="TI-Nspire Sans" panose="020B0604020202020204" pitchFamily="34" charset="-120"/>
                        </a:rPr>
                        <a:t>Tu/8</a:t>
                      </a:r>
                    </a:p>
                  </a:txBody>
                  <a:tcPr/>
                </a:tc>
                <a:tc>
                  <a:txBody>
                    <a:bodyPr/>
                    <a:lstStyle/>
                    <a:p>
                      <a:pPr algn="ctr"/>
                      <a:r>
                        <a:rPr lang="es-HN" dirty="0">
                          <a:latin typeface="TI-Nspire Sans" panose="020B0604020202020204" pitchFamily="34" charset="-120"/>
                          <a:ea typeface="TI-Nspire Sans" panose="020B0604020202020204" pitchFamily="34" charset="-120"/>
                        </a:rPr>
                        <a:t>31.5</a:t>
                      </a:r>
                    </a:p>
                  </a:txBody>
                  <a:tcPr/>
                </a:tc>
                <a:tc>
                  <a:txBody>
                    <a:bodyPr/>
                    <a:lstStyle/>
                    <a:p>
                      <a:pPr algn="ctr"/>
                      <a:r>
                        <a:rPr lang="es-HN" dirty="0">
                          <a:latin typeface="TI-Nspire Sans" panose="020B0604020202020204" pitchFamily="34" charset="-120"/>
                          <a:ea typeface="TI-Nspire Sans" panose="020B0604020202020204" pitchFamily="34" charset="-120"/>
                        </a:rPr>
                        <a:t>252</a:t>
                      </a:r>
                    </a:p>
                  </a:txBody>
                  <a:tcPr/>
                </a:tc>
                <a:tc>
                  <a:txBody>
                    <a:bodyPr/>
                    <a:lstStyle/>
                    <a:p>
                      <a:pPr algn="ctr"/>
                      <a:r>
                        <a:rPr lang="es-HN" u="none" dirty="0">
                          <a:latin typeface="TI-Nspire Sans" panose="020B0604020202020204" pitchFamily="34" charset="-120"/>
                          <a:ea typeface="TI-Nspire Sans" panose="020B0604020202020204" pitchFamily="34" charset="-120"/>
                        </a:rPr>
                        <a:t>283</a:t>
                      </a:r>
                    </a:p>
                  </a:txBody>
                  <a:tcPr/>
                </a:tc>
                <a:tc>
                  <a:txBody>
                    <a:bodyPr/>
                    <a:lstStyle/>
                    <a:p>
                      <a:pPr algn="ctr"/>
                      <a:r>
                        <a:rPr lang="es-HN" dirty="0">
                          <a:latin typeface="TI-Nspire Sans" panose="020B0604020202020204" pitchFamily="34" charset="-120"/>
                          <a:ea typeface="TI-Nspire Sans" panose="020B0604020202020204" pitchFamily="34" charset="-120"/>
                        </a:rPr>
                        <a:t>9.45 km</a:t>
                      </a:r>
                    </a:p>
                  </a:txBody>
                  <a:tcPr/>
                </a:tc>
                <a:extLst>
                  <a:ext uri="{0D108BD9-81ED-4DB2-BD59-A6C34878D82A}">
                    <a16:rowId xmlns:a16="http://schemas.microsoft.com/office/drawing/2014/main" val="152770449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dirty="0">
                          <a:latin typeface="TI-Nspire Sans" panose="020B0604020202020204" pitchFamily="34" charset="-120"/>
                          <a:ea typeface="TI-Nspire Sans" panose="020B0604020202020204" pitchFamily="34" charset="-120"/>
                        </a:rPr>
                        <a:t>Tu/16</a:t>
                      </a:r>
                    </a:p>
                  </a:txBody>
                  <a:tcPr/>
                </a:tc>
                <a:tc>
                  <a:txBody>
                    <a:bodyPr/>
                    <a:lstStyle/>
                    <a:p>
                      <a:pPr algn="ctr"/>
                      <a:r>
                        <a:rPr lang="es-HN" dirty="0">
                          <a:latin typeface="TI-Nspire Sans" panose="020B0604020202020204" pitchFamily="34" charset="-120"/>
                          <a:ea typeface="TI-Nspire Sans" panose="020B0604020202020204" pitchFamily="34" charset="-120"/>
                        </a:rPr>
                        <a:t>15.75</a:t>
                      </a:r>
                    </a:p>
                  </a:txBody>
                  <a:tcPr/>
                </a:tc>
                <a:tc>
                  <a:txBody>
                    <a:bodyPr/>
                    <a:lstStyle/>
                    <a:p>
                      <a:pPr algn="ctr"/>
                      <a:r>
                        <a:rPr lang="es-HN" dirty="0">
                          <a:latin typeface="TI-Nspire Sans" panose="020B0604020202020204" pitchFamily="34" charset="-120"/>
                          <a:ea typeface="TI-Nspire Sans" panose="020B0604020202020204" pitchFamily="34" charset="-120"/>
                        </a:rPr>
                        <a:t>252</a:t>
                      </a:r>
                    </a:p>
                  </a:txBody>
                  <a:tcPr/>
                </a:tc>
                <a:tc>
                  <a:txBody>
                    <a:bodyPr/>
                    <a:lstStyle/>
                    <a:p>
                      <a:pPr algn="ctr"/>
                      <a:r>
                        <a:rPr lang="es-HN" u="none" dirty="0">
                          <a:latin typeface="TI-Nspire Sans" panose="020B0604020202020204" pitchFamily="34" charset="-120"/>
                          <a:ea typeface="TI-Nspire Sans" panose="020B0604020202020204" pitchFamily="34" charset="-120"/>
                        </a:rPr>
                        <a:t>267.75</a:t>
                      </a:r>
                    </a:p>
                  </a:txBody>
                  <a:tcPr/>
                </a:tc>
                <a:tc>
                  <a:txBody>
                    <a:bodyPr/>
                    <a:lstStyle/>
                    <a:p>
                      <a:pPr algn="ctr"/>
                      <a:r>
                        <a:rPr lang="es-HN" dirty="0">
                          <a:latin typeface="TI-Nspire Sans" panose="020B0604020202020204" pitchFamily="34" charset="-120"/>
                          <a:ea typeface="TI-Nspire Sans" panose="020B0604020202020204" pitchFamily="34" charset="-120"/>
                        </a:rPr>
                        <a:t>4.72 km</a:t>
                      </a:r>
                    </a:p>
                  </a:txBody>
                  <a:tcPr/>
                </a:tc>
                <a:extLst>
                  <a:ext uri="{0D108BD9-81ED-4DB2-BD59-A6C34878D82A}">
                    <a16:rowId xmlns:a16="http://schemas.microsoft.com/office/drawing/2014/main" val="9470085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dirty="0">
                          <a:latin typeface="TI-Nspire Sans" panose="020B0604020202020204" pitchFamily="34" charset="-120"/>
                          <a:ea typeface="TI-Nspire Sans" panose="020B0604020202020204" pitchFamily="34" charset="-120"/>
                        </a:rPr>
                        <a:t>Tu/32</a:t>
                      </a:r>
                    </a:p>
                  </a:txBody>
                  <a:tcPr/>
                </a:tc>
                <a:tc>
                  <a:txBody>
                    <a:bodyPr/>
                    <a:lstStyle/>
                    <a:p>
                      <a:pPr algn="ctr"/>
                      <a:r>
                        <a:rPr lang="es-HN" dirty="0">
                          <a:latin typeface="TI-Nspire Sans" panose="020B0604020202020204" pitchFamily="34" charset="-120"/>
                          <a:ea typeface="TI-Nspire Sans" panose="020B0604020202020204" pitchFamily="34" charset="-120"/>
                        </a:rPr>
                        <a:t>7.875</a:t>
                      </a:r>
                    </a:p>
                  </a:txBody>
                  <a:tcPr/>
                </a:tc>
                <a:tc>
                  <a:txBody>
                    <a:bodyPr/>
                    <a:lstStyle/>
                    <a:p>
                      <a:pPr algn="ctr"/>
                      <a:r>
                        <a:rPr lang="es-HN" dirty="0">
                          <a:latin typeface="TI-Nspire Sans" panose="020B0604020202020204" pitchFamily="34" charset="-120"/>
                          <a:ea typeface="TI-Nspire Sans" panose="020B0604020202020204" pitchFamily="34" charset="-120"/>
                        </a:rPr>
                        <a:t>252</a:t>
                      </a:r>
                    </a:p>
                  </a:txBody>
                  <a:tcPr/>
                </a:tc>
                <a:tc>
                  <a:txBody>
                    <a:bodyPr/>
                    <a:lstStyle/>
                    <a:p>
                      <a:pPr algn="ctr"/>
                      <a:r>
                        <a:rPr lang="es-HN" u="none" dirty="0">
                          <a:latin typeface="TI-Nspire Sans" panose="020B0604020202020204" pitchFamily="34" charset="-120"/>
                          <a:ea typeface="TI-Nspire Sans" panose="020B0604020202020204" pitchFamily="34" charset="-120"/>
                        </a:rPr>
                        <a:t>259.875</a:t>
                      </a:r>
                    </a:p>
                  </a:txBody>
                  <a:tcPr/>
                </a:tc>
                <a:tc>
                  <a:txBody>
                    <a:bodyPr/>
                    <a:lstStyle/>
                    <a:p>
                      <a:pPr algn="ctr"/>
                      <a:r>
                        <a:rPr lang="es-HN" dirty="0">
                          <a:latin typeface="TI-Nspire Sans" panose="020B0604020202020204" pitchFamily="34" charset="-120"/>
                          <a:ea typeface="TI-Nspire Sans" panose="020B0604020202020204" pitchFamily="34" charset="-120"/>
                        </a:rPr>
                        <a:t>2.36 km</a:t>
                      </a:r>
                    </a:p>
                  </a:txBody>
                  <a:tcPr/>
                </a:tc>
                <a:extLst>
                  <a:ext uri="{0D108BD9-81ED-4DB2-BD59-A6C34878D82A}">
                    <a16:rowId xmlns:a16="http://schemas.microsoft.com/office/drawing/2014/main" val="1586151560"/>
                  </a:ext>
                </a:extLst>
              </a:tr>
            </a:tbl>
          </a:graphicData>
        </a:graphic>
      </p:graphicFrame>
    </p:spTree>
    <p:extLst>
      <p:ext uri="{BB962C8B-B14F-4D97-AF65-F5344CB8AC3E}">
        <p14:creationId xmlns:p14="http://schemas.microsoft.com/office/powerpoint/2010/main" val="156197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9FE4ED-0EC4-431C-8D56-FEE855784E12}"/>
              </a:ext>
            </a:extLst>
          </p:cNvPr>
          <p:cNvSpPr>
            <a:spLocks noGrp="1"/>
          </p:cNvSpPr>
          <p:nvPr>
            <p:ph type="title"/>
          </p:nvPr>
        </p:nvSpPr>
        <p:spPr/>
        <p:txBody>
          <a:bodyPr/>
          <a:lstStyle/>
          <a:p>
            <a:r>
              <a:rPr lang="en-US" dirty="0"/>
              <a:t>¿</a:t>
            </a:r>
            <a:r>
              <a:rPr lang="es-HN" dirty="0"/>
              <a:t>Qué es un modo?</a:t>
            </a:r>
          </a:p>
        </p:txBody>
      </p:sp>
      <p:sp>
        <p:nvSpPr>
          <p:cNvPr id="3" name="Marcador de contenido 2">
            <a:extLst>
              <a:ext uri="{FF2B5EF4-FFF2-40B4-BE49-F238E27FC236}">
                <a16:creationId xmlns:a16="http://schemas.microsoft.com/office/drawing/2014/main" id="{44686DD2-EFAB-4711-91A6-501BC683F1C4}"/>
              </a:ext>
            </a:extLst>
          </p:cNvPr>
          <p:cNvSpPr txBox="1">
            <a:spLocks/>
          </p:cNvSpPr>
          <p:nvPr/>
        </p:nvSpPr>
        <p:spPr>
          <a:xfrm>
            <a:off x="542265" y="2211572"/>
            <a:ext cx="10554574" cy="1531347"/>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Vemos que la distancia máxima que podemos transmitir para el máximo intervalo de guarda (1/4), la máxima distancia a la cual podemos transmitir sin que nuestro intervalo de guarda pierda su utilidad es de 19 km aproximadamente, para transmitir mas lejos implementamos otros modos los cuales nos permiten transmitir mas lejos sin perder la protección de la guarda</a:t>
            </a:r>
          </a:p>
        </p:txBody>
      </p:sp>
      <p:sp>
        <p:nvSpPr>
          <p:cNvPr id="4" name="Rectángulo 3">
            <a:extLst>
              <a:ext uri="{FF2B5EF4-FFF2-40B4-BE49-F238E27FC236}">
                <a16:creationId xmlns:a16="http://schemas.microsoft.com/office/drawing/2014/main" id="{114F836A-7FEF-43A7-A10D-5B03045BE68F}"/>
              </a:ext>
            </a:extLst>
          </p:cNvPr>
          <p:cNvSpPr/>
          <p:nvPr/>
        </p:nvSpPr>
        <p:spPr>
          <a:xfrm>
            <a:off x="809999" y="4061637"/>
            <a:ext cx="4623237" cy="1839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CuadroTexto 4">
            <a:extLst>
              <a:ext uri="{FF2B5EF4-FFF2-40B4-BE49-F238E27FC236}">
                <a16:creationId xmlns:a16="http://schemas.microsoft.com/office/drawing/2014/main" id="{E382A495-42BC-4704-A835-FF5500D4E0EA}"/>
              </a:ext>
            </a:extLst>
          </p:cNvPr>
          <p:cNvSpPr txBox="1"/>
          <p:nvPr/>
        </p:nvSpPr>
        <p:spPr>
          <a:xfrm>
            <a:off x="809999" y="4319633"/>
            <a:ext cx="4623237" cy="1323439"/>
          </a:xfrm>
          <a:prstGeom prst="rect">
            <a:avLst/>
          </a:prstGeom>
          <a:noFill/>
        </p:spPr>
        <p:txBody>
          <a:bodyPr wrap="square" rtlCol="0">
            <a:spAutoFit/>
          </a:bodyPr>
          <a:lstStyle/>
          <a:p>
            <a:pPr algn="ctr"/>
            <a:r>
              <a:rPr lang="en-US" sz="4000" dirty="0">
                <a:latin typeface="TI-Nspire Sans" panose="020B0604020202020204" pitchFamily="34" charset="-120"/>
                <a:ea typeface="TI-Nspire Sans" panose="020B0604020202020204" pitchFamily="34" charset="-120"/>
              </a:rPr>
              <a:t>¿</a:t>
            </a:r>
            <a:r>
              <a:rPr lang="es-HN" sz="4000" dirty="0">
                <a:latin typeface="TI-Nspire Sans" panose="020B0604020202020204" pitchFamily="34" charset="-120"/>
                <a:ea typeface="TI-Nspire Sans" panose="020B0604020202020204" pitchFamily="34" charset="-120"/>
              </a:rPr>
              <a:t>En qué consisten los modos?</a:t>
            </a:r>
          </a:p>
        </p:txBody>
      </p:sp>
      <p:sp>
        <p:nvSpPr>
          <p:cNvPr id="6" name="Flecha: a la derecha 5">
            <a:extLst>
              <a:ext uri="{FF2B5EF4-FFF2-40B4-BE49-F238E27FC236}">
                <a16:creationId xmlns:a16="http://schemas.microsoft.com/office/drawing/2014/main" id="{C717649F-56C1-46C6-A14C-78E31A01D47B}"/>
              </a:ext>
            </a:extLst>
          </p:cNvPr>
          <p:cNvSpPr/>
          <p:nvPr/>
        </p:nvSpPr>
        <p:spPr>
          <a:xfrm>
            <a:off x="5819552" y="4444409"/>
            <a:ext cx="1382232" cy="956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 name="Marcador de contenido 2">
            <a:extLst>
              <a:ext uri="{FF2B5EF4-FFF2-40B4-BE49-F238E27FC236}">
                <a16:creationId xmlns:a16="http://schemas.microsoft.com/office/drawing/2014/main" id="{D9BC728B-CFC1-4C63-B699-3DB1503D8630}"/>
              </a:ext>
            </a:extLst>
          </p:cNvPr>
          <p:cNvSpPr txBox="1">
            <a:spLocks/>
          </p:cNvSpPr>
          <p:nvPr/>
        </p:nvSpPr>
        <p:spPr>
          <a:xfrm>
            <a:off x="7290395" y="4215678"/>
            <a:ext cx="4623237" cy="1531347"/>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Aumentamos el tiempo útil de los símbolos por lo que podemos transmitir mas lejos, por lo que se agregan mas portadoras a un menor espaciado</a:t>
            </a:r>
          </a:p>
        </p:txBody>
      </p:sp>
    </p:spTree>
    <p:extLst>
      <p:ext uri="{BB962C8B-B14F-4D97-AF65-F5344CB8AC3E}">
        <p14:creationId xmlns:p14="http://schemas.microsoft.com/office/powerpoint/2010/main" val="3053321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80FEC-7C2E-4E39-8972-8F3099BFC377}"/>
              </a:ext>
            </a:extLst>
          </p:cNvPr>
          <p:cNvSpPr>
            <a:spLocks noGrp="1"/>
          </p:cNvSpPr>
          <p:nvPr>
            <p:ph type="title"/>
          </p:nvPr>
        </p:nvSpPr>
        <p:spPr>
          <a:xfrm>
            <a:off x="810000" y="627941"/>
            <a:ext cx="10571998" cy="970450"/>
          </a:xfrm>
        </p:spPr>
        <p:txBody>
          <a:bodyPr/>
          <a:lstStyle/>
          <a:p>
            <a:pPr algn="ctr"/>
            <a:r>
              <a:rPr lang="es-HN" dirty="0"/>
              <a:t>Los valores de tiempo de guarda según el modo </a:t>
            </a:r>
          </a:p>
        </p:txBody>
      </p:sp>
      <p:graphicFrame>
        <p:nvGraphicFramePr>
          <p:cNvPr id="3" name="Tabla 3">
            <a:extLst>
              <a:ext uri="{FF2B5EF4-FFF2-40B4-BE49-F238E27FC236}">
                <a16:creationId xmlns:a16="http://schemas.microsoft.com/office/drawing/2014/main" id="{C940380A-00E8-40F2-9F5A-A902335F68CB}"/>
              </a:ext>
            </a:extLst>
          </p:cNvPr>
          <p:cNvGraphicFramePr>
            <a:graphicFrameLocks noGrp="1"/>
          </p:cNvGraphicFramePr>
          <p:nvPr>
            <p:extLst>
              <p:ext uri="{D42A27DB-BD31-4B8C-83A1-F6EECF244321}">
                <p14:modId xmlns:p14="http://schemas.microsoft.com/office/powerpoint/2010/main" val="3316863376"/>
              </p:ext>
            </p:extLst>
          </p:nvPr>
        </p:nvGraphicFramePr>
        <p:xfrm>
          <a:off x="1423951" y="2707953"/>
          <a:ext cx="9344100" cy="3666384"/>
        </p:xfrm>
        <a:graphic>
          <a:graphicData uri="http://schemas.openxmlformats.org/drawingml/2006/table">
            <a:tbl>
              <a:tblPr firstRow="1" bandRow="1">
                <a:tableStyleId>{5C22544A-7EE6-4342-B048-85BDC9FD1C3A}</a:tableStyleId>
              </a:tblPr>
              <a:tblGrid>
                <a:gridCol w="934410">
                  <a:extLst>
                    <a:ext uri="{9D8B030D-6E8A-4147-A177-3AD203B41FA5}">
                      <a16:colId xmlns:a16="http://schemas.microsoft.com/office/drawing/2014/main" val="3652360867"/>
                    </a:ext>
                  </a:extLst>
                </a:gridCol>
                <a:gridCol w="934410">
                  <a:extLst>
                    <a:ext uri="{9D8B030D-6E8A-4147-A177-3AD203B41FA5}">
                      <a16:colId xmlns:a16="http://schemas.microsoft.com/office/drawing/2014/main" val="3438119993"/>
                    </a:ext>
                  </a:extLst>
                </a:gridCol>
                <a:gridCol w="934410">
                  <a:extLst>
                    <a:ext uri="{9D8B030D-6E8A-4147-A177-3AD203B41FA5}">
                      <a16:colId xmlns:a16="http://schemas.microsoft.com/office/drawing/2014/main" val="3992505104"/>
                    </a:ext>
                  </a:extLst>
                </a:gridCol>
                <a:gridCol w="934410">
                  <a:extLst>
                    <a:ext uri="{9D8B030D-6E8A-4147-A177-3AD203B41FA5}">
                      <a16:colId xmlns:a16="http://schemas.microsoft.com/office/drawing/2014/main" val="4043646818"/>
                    </a:ext>
                  </a:extLst>
                </a:gridCol>
                <a:gridCol w="934410">
                  <a:extLst>
                    <a:ext uri="{9D8B030D-6E8A-4147-A177-3AD203B41FA5}">
                      <a16:colId xmlns:a16="http://schemas.microsoft.com/office/drawing/2014/main" val="978081534"/>
                    </a:ext>
                  </a:extLst>
                </a:gridCol>
                <a:gridCol w="934410">
                  <a:extLst>
                    <a:ext uri="{9D8B030D-6E8A-4147-A177-3AD203B41FA5}">
                      <a16:colId xmlns:a16="http://schemas.microsoft.com/office/drawing/2014/main" val="2395843650"/>
                    </a:ext>
                  </a:extLst>
                </a:gridCol>
                <a:gridCol w="934410">
                  <a:extLst>
                    <a:ext uri="{9D8B030D-6E8A-4147-A177-3AD203B41FA5}">
                      <a16:colId xmlns:a16="http://schemas.microsoft.com/office/drawing/2014/main" val="2938947319"/>
                    </a:ext>
                  </a:extLst>
                </a:gridCol>
                <a:gridCol w="934410">
                  <a:extLst>
                    <a:ext uri="{9D8B030D-6E8A-4147-A177-3AD203B41FA5}">
                      <a16:colId xmlns:a16="http://schemas.microsoft.com/office/drawing/2014/main" val="385912538"/>
                    </a:ext>
                  </a:extLst>
                </a:gridCol>
                <a:gridCol w="934410">
                  <a:extLst>
                    <a:ext uri="{9D8B030D-6E8A-4147-A177-3AD203B41FA5}">
                      <a16:colId xmlns:a16="http://schemas.microsoft.com/office/drawing/2014/main" val="81022616"/>
                    </a:ext>
                  </a:extLst>
                </a:gridCol>
                <a:gridCol w="934410">
                  <a:extLst>
                    <a:ext uri="{9D8B030D-6E8A-4147-A177-3AD203B41FA5}">
                      <a16:colId xmlns:a16="http://schemas.microsoft.com/office/drawing/2014/main" val="3314341651"/>
                    </a:ext>
                  </a:extLst>
                </a:gridCol>
              </a:tblGrid>
              <a:tr h="526944">
                <a:tc gridSpan="5">
                  <a:txBody>
                    <a:bodyPr/>
                    <a:lstStyle/>
                    <a:p>
                      <a:pPr algn="ctr"/>
                      <a:r>
                        <a:rPr lang="es-HN" b="0" dirty="0">
                          <a:latin typeface="TI-Nspire Sans" panose="020B0604020202020204" pitchFamily="34" charset="-120"/>
                          <a:ea typeface="TI-Nspire Sans" panose="020B0604020202020204" pitchFamily="34" charset="-120"/>
                        </a:rPr>
                        <a:t>Modo  2</a:t>
                      </a:r>
                    </a:p>
                  </a:txBody>
                  <a:tcPr anchor="ctr"/>
                </a:tc>
                <a:tc hMerge="1">
                  <a:txBody>
                    <a:bodyPr/>
                    <a:lstStyle/>
                    <a:p>
                      <a:endParaRPr lang="es-HN" dirty="0"/>
                    </a:p>
                  </a:txBody>
                  <a:tcPr/>
                </a:tc>
                <a:tc hMerge="1">
                  <a:txBody>
                    <a:bodyPr/>
                    <a:lstStyle/>
                    <a:p>
                      <a:endParaRPr lang="es-HN" dirty="0"/>
                    </a:p>
                  </a:txBody>
                  <a:tcPr/>
                </a:tc>
                <a:tc hMerge="1">
                  <a:txBody>
                    <a:bodyPr/>
                    <a:lstStyle/>
                    <a:p>
                      <a:endParaRPr lang="es-HN"/>
                    </a:p>
                  </a:txBody>
                  <a:tcPr/>
                </a:tc>
                <a:tc hMerge="1">
                  <a:txBody>
                    <a:bodyPr/>
                    <a:lstStyle/>
                    <a:p>
                      <a:endParaRPr lang="es-HN" dirty="0"/>
                    </a:p>
                  </a:txBody>
                  <a:tcPr/>
                </a:tc>
                <a:tc gridSpan="5">
                  <a:txBody>
                    <a:bodyPr/>
                    <a:lstStyle/>
                    <a:p>
                      <a:pPr algn="ctr"/>
                      <a:r>
                        <a:rPr lang="es-HN" b="0" dirty="0">
                          <a:latin typeface="TI-Nspire Sans" panose="020B0604020202020204" pitchFamily="34" charset="-120"/>
                          <a:ea typeface="TI-Nspire Sans" panose="020B0604020202020204" pitchFamily="34" charset="-120"/>
                        </a:rPr>
                        <a:t>Modo 3</a:t>
                      </a:r>
                    </a:p>
                  </a:txBody>
                  <a:tcPr anchor="ctr"/>
                </a:tc>
                <a:tc hMerge="1">
                  <a:txBody>
                    <a:bodyPr/>
                    <a:lstStyle/>
                    <a:p>
                      <a:endParaRPr lang="es-HN" dirty="0"/>
                    </a:p>
                  </a:txBody>
                  <a:tcPr/>
                </a:tc>
                <a:tc hMerge="1">
                  <a:txBody>
                    <a:bodyPr/>
                    <a:lstStyle/>
                    <a:p>
                      <a:endParaRPr lang="es-HN" dirty="0"/>
                    </a:p>
                  </a:txBody>
                  <a:tcPr/>
                </a:tc>
                <a:tc hMerge="1">
                  <a:txBody>
                    <a:bodyPr/>
                    <a:lstStyle/>
                    <a:p>
                      <a:endParaRPr lang="es-HN"/>
                    </a:p>
                  </a:txBody>
                  <a:tcPr/>
                </a:tc>
                <a:tc hMerge="1">
                  <a:txBody>
                    <a:bodyPr/>
                    <a:lstStyle/>
                    <a:p>
                      <a:endParaRPr lang="es-HN" dirty="0"/>
                    </a:p>
                  </a:txBody>
                  <a:tcPr/>
                </a:tc>
                <a:extLst>
                  <a:ext uri="{0D108BD9-81ED-4DB2-BD59-A6C34878D82A}">
                    <a16:rowId xmlns:a16="http://schemas.microsoft.com/office/drawing/2014/main" val="2048984398"/>
                  </a:ext>
                </a:extLst>
              </a:tr>
              <a:tr h="526944">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600" dirty="0">
                          <a:latin typeface="TI-Nspire Sans" panose="020B0604020202020204" pitchFamily="34" charset="-120"/>
                          <a:ea typeface="TI-Nspire Sans" panose="020B0604020202020204" pitchFamily="34" charset="-120"/>
                        </a:rPr>
                        <a:t>Tu</a:t>
                      </a:r>
                      <a:r>
                        <a:rPr lang="es-HN" sz="1600" baseline="-25000" dirty="0">
                          <a:latin typeface="TI-Nspire Sans" panose="020B0604020202020204" pitchFamily="34" charset="-120"/>
                          <a:ea typeface="TI-Nspire Sans" panose="020B0604020202020204" pitchFamily="34" charset="-120"/>
                        </a:rPr>
                        <a:t>2</a:t>
                      </a:r>
                      <a:r>
                        <a:rPr lang="es-HN" sz="1600" dirty="0">
                          <a:latin typeface="TI-Nspire Sans" panose="020B0604020202020204" pitchFamily="34" charset="-120"/>
                          <a:ea typeface="TI-Nspire Sans" panose="020B0604020202020204" pitchFamily="34" charset="-120"/>
                        </a:rPr>
                        <a:t>=2*Tu</a:t>
                      </a:r>
                      <a:r>
                        <a:rPr lang="es-HN" sz="1600" baseline="-25000" dirty="0">
                          <a:latin typeface="TI-Nspire Sans" panose="020B0604020202020204" pitchFamily="34" charset="-120"/>
                          <a:ea typeface="TI-Nspire Sans" panose="020B0604020202020204" pitchFamily="34" charset="-120"/>
                        </a:rPr>
                        <a:t>1</a:t>
                      </a:r>
                      <a:endParaRPr lang="es-HN" sz="1600" dirty="0">
                        <a:latin typeface="TI-Nspire Sans" panose="020B0604020202020204" pitchFamily="34" charset="-120"/>
                        <a:ea typeface="TI-Nspire Sans" panose="020B0604020202020204" pitchFamily="34" charset="-120"/>
                      </a:endParaRPr>
                    </a:p>
                  </a:txBody>
                  <a:tcPr anchor="ctr"/>
                </a:tc>
                <a:tc gridSpan="2">
                  <a:txBody>
                    <a:bodyPr/>
                    <a:lstStyle/>
                    <a:p>
                      <a:pPr algn="ctr"/>
                      <a:r>
                        <a:rPr lang="es-HN" dirty="0" err="1">
                          <a:latin typeface="TI-Nspire Sans" panose="020B0604020202020204" pitchFamily="34" charset="-120"/>
                          <a:ea typeface="TI-Nspire Sans" panose="020B0604020202020204" pitchFamily="34" charset="-120"/>
                        </a:rPr>
                        <a:t>Tg</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us</a:t>
                      </a:r>
                      <a:r>
                        <a:rPr lang="es-HN" dirty="0">
                          <a:latin typeface="TI-Nspire Sans" panose="020B0604020202020204" pitchFamily="34" charset="-120"/>
                          <a:ea typeface="TI-Nspire Sans" panose="020B0604020202020204" pitchFamily="34" charset="-120"/>
                        </a:rPr>
                        <a:t>)</a:t>
                      </a:r>
                    </a:p>
                  </a:txBody>
                  <a:tcPr anchor="ctr"/>
                </a:tc>
                <a:tc hMerge="1">
                  <a:txBody>
                    <a:bodyPr/>
                    <a:lstStyle/>
                    <a:p>
                      <a:endParaRPr lang="es-HN" dirty="0"/>
                    </a:p>
                  </a:txBody>
                  <a:tcPr/>
                </a:tc>
                <a:tc>
                  <a:txBody>
                    <a:bodyPr/>
                    <a:lstStyle/>
                    <a:p>
                      <a:pPr algn="ctr"/>
                      <a:r>
                        <a:rPr lang="es-HN" dirty="0" err="1">
                          <a:latin typeface="TI-Nspire Sans" panose="020B0604020202020204" pitchFamily="34" charset="-120"/>
                          <a:ea typeface="TI-Nspire Sans" panose="020B0604020202020204" pitchFamily="34" charset="-120"/>
                        </a:rPr>
                        <a:t>Ts</a:t>
                      </a:r>
                      <a:r>
                        <a:rPr lang="es-HN" dirty="0">
                          <a:latin typeface="TI-Nspire Sans" panose="020B0604020202020204" pitchFamily="34" charset="-120"/>
                          <a:ea typeface="TI-Nspire Sans" panose="020B0604020202020204" pitchFamily="34" charset="-120"/>
                        </a:rPr>
                        <a:t>(</a:t>
                      </a:r>
                      <a:r>
                        <a:rPr lang="es-HN" dirty="0" err="1">
                          <a:latin typeface="TI-Nspire Sans" panose="020B0604020202020204" pitchFamily="34" charset="-120"/>
                          <a:ea typeface="TI-Nspire Sans" panose="020B0604020202020204" pitchFamily="34" charset="-120"/>
                        </a:rPr>
                        <a:t>us</a:t>
                      </a:r>
                      <a:r>
                        <a:rPr lang="es-HN" dirty="0">
                          <a:latin typeface="TI-Nspire Sans" panose="020B0604020202020204" pitchFamily="34" charset="-120"/>
                          <a:ea typeface="TI-Nspire Sans" panose="020B0604020202020204" pitchFamily="34" charset="-120"/>
                        </a:rPr>
                        <a:t>)</a:t>
                      </a:r>
                    </a:p>
                  </a:txBody>
                  <a:tcPr anchor="ctr"/>
                </a:tc>
                <a:tc>
                  <a:txBody>
                    <a:bodyPr/>
                    <a:lstStyle/>
                    <a:p>
                      <a:pPr algn="ctr"/>
                      <a:r>
                        <a:rPr lang="es-HN" dirty="0">
                          <a:latin typeface="TI-Nspire Sans" panose="020B0604020202020204" pitchFamily="34" charset="-120"/>
                          <a:ea typeface="TI-Nspire Sans" panose="020B0604020202020204" pitchFamily="34" charset="-120"/>
                        </a:rPr>
                        <a:t>d</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600" dirty="0">
                          <a:latin typeface="TI-Nspire Sans" panose="020B0604020202020204" pitchFamily="34" charset="-120"/>
                          <a:ea typeface="TI-Nspire Sans" panose="020B0604020202020204" pitchFamily="34" charset="-120"/>
                        </a:rPr>
                        <a:t>Tu</a:t>
                      </a:r>
                      <a:r>
                        <a:rPr lang="es-HN" sz="1600" baseline="-25000" dirty="0">
                          <a:latin typeface="TI-Nspire Sans" panose="020B0604020202020204" pitchFamily="34" charset="-120"/>
                          <a:ea typeface="TI-Nspire Sans" panose="020B0604020202020204" pitchFamily="34" charset="-120"/>
                        </a:rPr>
                        <a:t>3</a:t>
                      </a:r>
                      <a:r>
                        <a:rPr lang="es-HN" sz="1600" dirty="0">
                          <a:latin typeface="TI-Nspire Sans" panose="020B0604020202020204" pitchFamily="34" charset="-120"/>
                          <a:ea typeface="TI-Nspire Sans" panose="020B0604020202020204" pitchFamily="34" charset="-120"/>
                        </a:rPr>
                        <a:t>=2*Tu</a:t>
                      </a:r>
                      <a:r>
                        <a:rPr lang="es-HN" sz="1600" baseline="-25000" dirty="0">
                          <a:latin typeface="TI-Nspire Sans" panose="020B0604020202020204" pitchFamily="34" charset="-120"/>
                          <a:ea typeface="TI-Nspire Sans" panose="020B0604020202020204" pitchFamily="34" charset="-120"/>
                        </a:rPr>
                        <a:t>2</a:t>
                      </a:r>
                      <a:endParaRPr lang="es-HN" sz="1600" dirty="0">
                        <a:latin typeface="TI-Nspire Sans" panose="020B0604020202020204" pitchFamily="34" charset="-120"/>
                        <a:ea typeface="TI-Nspire Sans" panose="020B0604020202020204" pitchFamily="34" charset="-120"/>
                      </a:endParaRPr>
                    </a:p>
                  </a:txBody>
                  <a:tcPr anchor="ctr"/>
                </a:tc>
                <a:tc gridSpan="2">
                  <a:txBody>
                    <a:bodyPr/>
                    <a:lstStyle/>
                    <a:p>
                      <a:pPr algn="ctr"/>
                      <a:r>
                        <a:rPr lang="es-HN" dirty="0" err="1">
                          <a:latin typeface="TI-Nspire Sans" panose="020B0604020202020204" pitchFamily="34" charset="-120"/>
                          <a:ea typeface="TI-Nspire Sans" panose="020B0604020202020204" pitchFamily="34" charset="-120"/>
                        </a:rPr>
                        <a:t>Tg</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us</a:t>
                      </a:r>
                      <a:r>
                        <a:rPr lang="es-HN" dirty="0">
                          <a:latin typeface="TI-Nspire Sans" panose="020B0604020202020204" pitchFamily="34" charset="-120"/>
                          <a:ea typeface="TI-Nspire Sans" panose="020B0604020202020204" pitchFamily="34" charset="-120"/>
                        </a:rPr>
                        <a:t>)</a:t>
                      </a:r>
                    </a:p>
                  </a:txBody>
                  <a:tcPr anchor="ctr"/>
                </a:tc>
                <a:tc hMerge="1">
                  <a:txBody>
                    <a:bodyPr/>
                    <a:lstStyle/>
                    <a:p>
                      <a:endParaRPr lang="es-HN" dirty="0"/>
                    </a:p>
                  </a:txBody>
                  <a:tcPr/>
                </a:tc>
                <a:tc>
                  <a:txBody>
                    <a:bodyPr/>
                    <a:lstStyle/>
                    <a:p>
                      <a:pPr algn="ctr"/>
                      <a:r>
                        <a:rPr lang="es-HN" dirty="0" err="1">
                          <a:latin typeface="TI-Nspire Sans" panose="020B0604020202020204" pitchFamily="34" charset="-120"/>
                          <a:ea typeface="TI-Nspire Sans" panose="020B0604020202020204" pitchFamily="34" charset="-120"/>
                        </a:rPr>
                        <a:t>Ts</a:t>
                      </a:r>
                      <a:r>
                        <a:rPr lang="es-HN" dirty="0">
                          <a:latin typeface="TI-Nspire Sans" panose="020B0604020202020204" pitchFamily="34" charset="-120"/>
                          <a:ea typeface="TI-Nspire Sans" panose="020B0604020202020204" pitchFamily="34" charset="-120"/>
                        </a:rPr>
                        <a:t>(</a:t>
                      </a:r>
                      <a:r>
                        <a:rPr lang="es-HN" dirty="0" err="1">
                          <a:latin typeface="TI-Nspire Sans" panose="020B0604020202020204" pitchFamily="34" charset="-120"/>
                          <a:ea typeface="TI-Nspire Sans" panose="020B0604020202020204" pitchFamily="34" charset="-120"/>
                        </a:rPr>
                        <a:t>us</a:t>
                      </a:r>
                      <a:r>
                        <a:rPr lang="es-HN" dirty="0">
                          <a:latin typeface="TI-Nspire Sans" panose="020B0604020202020204" pitchFamily="34" charset="-120"/>
                          <a:ea typeface="TI-Nspire Sans" panose="020B0604020202020204" pitchFamily="34" charset="-120"/>
                        </a:rPr>
                        <a:t>)</a:t>
                      </a:r>
                    </a:p>
                  </a:txBody>
                  <a:tcPr anchor="ctr"/>
                </a:tc>
                <a:tc>
                  <a:txBody>
                    <a:bodyPr/>
                    <a:lstStyle/>
                    <a:p>
                      <a:pPr algn="ctr"/>
                      <a:r>
                        <a:rPr lang="es-HN" dirty="0">
                          <a:latin typeface="TI-Nspire Sans" panose="020B0604020202020204" pitchFamily="34" charset="-120"/>
                          <a:ea typeface="TI-Nspire Sans" panose="020B0604020202020204" pitchFamily="34" charset="-120"/>
                        </a:rPr>
                        <a:t>d</a:t>
                      </a:r>
                    </a:p>
                  </a:txBody>
                  <a:tcPr anchor="ctr"/>
                </a:tc>
                <a:extLst>
                  <a:ext uri="{0D108BD9-81ED-4DB2-BD59-A6C34878D82A}">
                    <a16:rowId xmlns:a16="http://schemas.microsoft.com/office/drawing/2014/main" val="562734438"/>
                  </a:ext>
                </a:extLst>
              </a:tr>
              <a:tr h="526944">
                <a:tc rowSpan="4">
                  <a:txBody>
                    <a:bodyPr/>
                    <a:lstStyle/>
                    <a:p>
                      <a:pPr algn="ctr"/>
                      <a:r>
                        <a:rPr lang="es-HN" dirty="0">
                          <a:latin typeface="TI-Nspire Sans" panose="020B0604020202020204" pitchFamily="34" charset="-120"/>
                          <a:ea typeface="TI-Nspire Sans" panose="020B0604020202020204" pitchFamily="34" charset="-120"/>
                        </a:rPr>
                        <a:t>504us</a:t>
                      </a:r>
                    </a:p>
                  </a:txBody>
                  <a:tcPr anchor="ctr"/>
                </a:tc>
                <a:tc>
                  <a:txBody>
                    <a:bodyPr/>
                    <a:lstStyle/>
                    <a:p>
                      <a:pPr algn="ctr"/>
                      <a:r>
                        <a:rPr lang="es-HN" dirty="0">
                          <a:latin typeface="TI-Nspire Sans" panose="020B0604020202020204" pitchFamily="34" charset="-120"/>
                          <a:ea typeface="TI-Nspire Sans" panose="020B0604020202020204" pitchFamily="34" charset="-120"/>
                        </a:rPr>
                        <a:t>Tu/4</a:t>
                      </a:r>
                    </a:p>
                  </a:txBody>
                  <a:tcPr anchor="ctr"/>
                </a:tc>
                <a:tc>
                  <a:txBody>
                    <a:bodyPr/>
                    <a:lstStyle/>
                    <a:p>
                      <a:pPr algn="ctr"/>
                      <a:r>
                        <a:rPr lang="es-HN" dirty="0">
                          <a:latin typeface="TI-Nspire Sans" panose="020B0604020202020204" pitchFamily="34" charset="-120"/>
                          <a:ea typeface="TI-Nspire Sans" panose="020B0604020202020204" pitchFamily="34" charset="-120"/>
                        </a:rPr>
                        <a:t>126</a:t>
                      </a:r>
                    </a:p>
                  </a:txBody>
                  <a:tcPr anchor="ctr"/>
                </a:tc>
                <a:tc>
                  <a:txBody>
                    <a:bodyPr/>
                    <a:lstStyle/>
                    <a:p>
                      <a:pPr algn="ctr"/>
                      <a:r>
                        <a:rPr lang="es-HN" u="none" dirty="0">
                          <a:latin typeface="TI-Nspire Sans" panose="020B0604020202020204" pitchFamily="34" charset="-120"/>
                          <a:ea typeface="TI-Nspire Sans" panose="020B0604020202020204" pitchFamily="34" charset="-120"/>
                        </a:rPr>
                        <a:t>630</a:t>
                      </a:r>
                    </a:p>
                  </a:txBody>
                  <a:tcPr anchor="ctr"/>
                </a:tc>
                <a:tc>
                  <a:txBody>
                    <a:bodyPr/>
                    <a:lstStyle/>
                    <a:p>
                      <a:pPr algn="ctr"/>
                      <a:r>
                        <a:rPr lang="es-HN" dirty="0">
                          <a:latin typeface="TI-Nspire Sans" panose="020B0604020202020204" pitchFamily="34" charset="-120"/>
                          <a:ea typeface="TI-Nspire Sans" panose="020B0604020202020204" pitchFamily="34" charset="-120"/>
                        </a:rPr>
                        <a:t>37.8 km</a:t>
                      </a:r>
                    </a:p>
                  </a:txBody>
                  <a:tcPr anchor="ctr"/>
                </a:tc>
                <a:tc rowSpan="4">
                  <a:txBody>
                    <a:bodyPr/>
                    <a:lstStyle/>
                    <a:p>
                      <a:pPr algn="ctr"/>
                      <a:r>
                        <a:rPr lang="es-HN" dirty="0">
                          <a:latin typeface="TI-Nspire Sans" panose="020B0604020202020204" pitchFamily="34" charset="-120"/>
                          <a:ea typeface="TI-Nspire Sans" panose="020B0604020202020204" pitchFamily="34" charset="-120"/>
                        </a:rPr>
                        <a:t>1008us</a:t>
                      </a:r>
                    </a:p>
                  </a:txBody>
                  <a:tcPr anchor="ctr"/>
                </a:tc>
                <a:tc>
                  <a:txBody>
                    <a:bodyPr/>
                    <a:lstStyle/>
                    <a:p>
                      <a:pPr algn="ctr"/>
                      <a:r>
                        <a:rPr lang="es-HN" dirty="0">
                          <a:latin typeface="TI-Nspire Sans" panose="020B0604020202020204" pitchFamily="34" charset="-120"/>
                          <a:ea typeface="TI-Nspire Sans" panose="020B0604020202020204" pitchFamily="34" charset="-120"/>
                        </a:rPr>
                        <a:t>Tu/4</a:t>
                      </a:r>
                    </a:p>
                  </a:txBody>
                  <a:tcPr anchor="ctr"/>
                </a:tc>
                <a:tc>
                  <a:txBody>
                    <a:bodyPr/>
                    <a:lstStyle/>
                    <a:p>
                      <a:pPr algn="ctr"/>
                      <a:r>
                        <a:rPr lang="es-HN" dirty="0">
                          <a:latin typeface="TI-Nspire Sans" panose="020B0604020202020204" pitchFamily="34" charset="-120"/>
                          <a:ea typeface="TI-Nspire Sans" panose="020B0604020202020204" pitchFamily="34" charset="-120"/>
                        </a:rPr>
                        <a:t>252</a:t>
                      </a:r>
                    </a:p>
                  </a:txBody>
                  <a:tcPr anchor="ctr"/>
                </a:tc>
                <a:tc>
                  <a:txBody>
                    <a:bodyPr/>
                    <a:lstStyle/>
                    <a:p>
                      <a:pPr algn="ctr"/>
                      <a:r>
                        <a:rPr lang="es-HN" dirty="0">
                          <a:latin typeface="TI-Nspire Sans" panose="020B0604020202020204" pitchFamily="34" charset="-120"/>
                          <a:ea typeface="TI-Nspire Sans" panose="020B0604020202020204" pitchFamily="34" charset="-120"/>
                        </a:rPr>
                        <a:t>1260</a:t>
                      </a:r>
                    </a:p>
                  </a:txBody>
                  <a:tcPr anchor="ctr"/>
                </a:tc>
                <a:tc>
                  <a:txBody>
                    <a:bodyPr/>
                    <a:lstStyle/>
                    <a:p>
                      <a:pPr algn="ctr"/>
                      <a:r>
                        <a:rPr lang="es-HN" dirty="0">
                          <a:latin typeface="TI-Nspire Sans" panose="020B0604020202020204" pitchFamily="34" charset="-120"/>
                          <a:ea typeface="TI-Nspire Sans" panose="020B0604020202020204" pitchFamily="34" charset="-120"/>
                        </a:rPr>
                        <a:t>75,6 km</a:t>
                      </a:r>
                    </a:p>
                  </a:txBody>
                  <a:tcPr anchor="ctr"/>
                </a:tc>
                <a:extLst>
                  <a:ext uri="{0D108BD9-81ED-4DB2-BD59-A6C34878D82A}">
                    <a16:rowId xmlns:a16="http://schemas.microsoft.com/office/drawing/2014/main" val="565659481"/>
                  </a:ext>
                </a:extLst>
              </a:tr>
              <a:tr h="526944">
                <a:tc vMerge="1">
                  <a:txBody>
                    <a:bodyPr/>
                    <a:lstStyle/>
                    <a:p>
                      <a:endParaRPr lang="es-H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dirty="0">
                          <a:latin typeface="TI-Nspire Sans" panose="020B0604020202020204" pitchFamily="34" charset="-120"/>
                          <a:ea typeface="TI-Nspire Sans" panose="020B0604020202020204" pitchFamily="34" charset="-120"/>
                        </a:rPr>
                        <a:t>Tu/8</a:t>
                      </a:r>
                    </a:p>
                  </a:txBody>
                  <a:tcPr anchor="ctr"/>
                </a:tc>
                <a:tc>
                  <a:txBody>
                    <a:bodyPr/>
                    <a:lstStyle/>
                    <a:p>
                      <a:pPr algn="ctr"/>
                      <a:r>
                        <a:rPr lang="es-HN" dirty="0">
                          <a:latin typeface="TI-Nspire Sans" panose="020B0604020202020204" pitchFamily="34" charset="-120"/>
                          <a:ea typeface="TI-Nspire Sans" panose="020B0604020202020204" pitchFamily="34" charset="-120"/>
                        </a:rPr>
                        <a:t>63</a:t>
                      </a:r>
                    </a:p>
                  </a:txBody>
                  <a:tcPr anchor="ctr"/>
                </a:tc>
                <a:tc>
                  <a:txBody>
                    <a:bodyPr/>
                    <a:lstStyle/>
                    <a:p>
                      <a:pPr algn="ctr"/>
                      <a:r>
                        <a:rPr lang="es-HN" u="none" dirty="0">
                          <a:latin typeface="TI-Nspire Sans" panose="020B0604020202020204" pitchFamily="34" charset="-120"/>
                          <a:ea typeface="TI-Nspire Sans" panose="020B0604020202020204" pitchFamily="34" charset="-120"/>
                        </a:rPr>
                        <a:t>567</a:t>
                      </a:r>
                    </a:p>
                  </a:txBody>
                  <a:tcPr anchor="ctr"/>
                </a:tc>
                <a:tc>
                  <a:txBody>
                    <a:bodyPr/>
                    <a:lstStyle/>
                    <a:p>
                      <a:pPr algn="ctr"/>
                      <a:r>
                        <a:rPr lang="es-HN" dirty="0">
                          <a:latin typeface="TI-Nspire Sans" panose="020B0604020202020204" pitchFamily="34" charset="-120"/>
                          <a:ea typeface="TI-Nspire Sans" panose="020B0604020202020204" pitchFamily="34" charset="-120"/>
                        </a:rPr>
                        <a:t>18.9 km</a:t>
                      </a:r>
                    </a:p>
                  </a:txBody>
                  <a:tcPr anchor="ctr"/>
                </a:tc>
                <a:tc vMerge="1">
                  <a:txBody>
                    <a:bodyPr/>
                    <a:lstStyle/>
                    <a:p>
                      <a:endParaRPr lang="es-H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dirty="0">
                          <a:latin typeface="TI-Nspire Sans" panose="020B0604020202020204" pitchFamily="34" charset="-120"/>
                          <a:ea typeface="TI-Nspire Sans" panose="020B0604020202020204" pitchFamily="34" charset="-120"/>
                        </a:rPr>
                        <a:t>Tu/8</a:t>
                      </a:r>
                    </a:p>
                  </a:txBody>
                  <a:tcPr anchor="ctr"/>
                </a:tc>
                <a:tc>
                  <a:txBody>
                    <a:bodyPr/>
                    <a:lstStyle/>
                    <a:p>
                      <a:pPr algn="ctr"/>
                      <a:r>
                        <a:rPr lang="es-HN" dirty="0">
                          <a:latin typeface="TI-Nspire Sans" panose="020B0604020202020204" pitchFamily="34" charset="-120"/>
                          <a:ea typeface="TI-Nspire Sans" panose="020B0604020202020204" pitchFamily="34" charset="-120"/>
                        </a:rPr>
                        <a:t>126</a:t>
                      </a:r>
                    </a:p>
                  </a:txBody>
                  <a:tcPr anchor="ctr"/>
                </a:tc>
                <a:tc>
                  <a:txBody>
                    <a:bodyPr/>
                    <a:lstStyle/>
                    <a:p>
                      <a:pPr algn="ctr"/>
                      <a:r>
                        <a:rPr lang="es-HN" dirty="0">
                          <a:latin typeface="TI-Nspire Sans" panose="020B0604020202020204" pitchFamily="34" charset="-120"/>
                          <a:ea typeface="TI-Nspire Sans" panose="020B0604020202020204" pitchFamily="34" charset="-120"/>
                        </a:rPr>
                        <a:t>1134</a:t>
                      </a:r>
                    </a:p>
                  </a:txBody>
                  <a:tcPr anchor="ctr"/>
                </a:tc>
                <a:tc>
                  <a:txBody>
                    <a:bodyPr/>
                    <a:lstStyle/>
                    <a:p>
                      <a:pPr algn="ctr"/>
                      <a:r>
                        <a:rPr lang="es-HN" dirty="0">
                          <a:latin typeface="TI-Nspire Sans" panose="020B0604020202020204" pitchFamily="34" charset="-120"/>
                          <a:ea typeface="TI-Nspire Sans" panose="020B0604020202020204" pitchFamily="34" charset="-120"/>
                        </a:rPr>
                        <a:t>37.8 km</a:t>
                      </a:r>
                    </a:p>
                  </a:txBody>
                  <a:tcPr anchor="ctr"/>
                </a:tc>
                <a:extLst>
                  <a:ext uri="{0D108BD9-81ED-4DB2-BD59-A6C34878D82A}">
                    <a16:rowId xmlns:a16="http://schemas.microsoft.com/office/drawing/2014/main" val="965551136"/>
                  </a:ext>
                </a:extLst>
              </a:tr>
              <a:tr h="526944">
                <a:tc vMerge="1">
                  <a:txBody>
                    <a:bodyPr/>
                    <a:lstStyle/>
                    <a:p>
                      <a:endParaRPr lang="es-H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dirty="0">
                          <a:latin typeface="TI-Nspire Sans" panose="020B0604020202020204" pitchFamily="34" charset="-120"/>
                          <a:ea typeface="TI-Nspire Sans" panose="020B0604020202020204" pitchFamily="34" charset="-120"/>
                        </a:rPr>
                        <a:t>Tu/16</a:t>
                      </a:r>
                    </a:p>
                  </a:txBody>
                  <a:tcPr anchor="ctr"/>
                </a:tc>
                <a:tc>
                  <a:txBody>
                    <a:bodyPr/>
                    <a:lstStyle/>
                    <a:p>
                      <a:pPr algn="ctr"/>
                      <a:r>
                        <a:rPr lang="es-HN" dirty="0">
                          <a:latin typeface="TI-Nspire Sans" panose="020B0604020202020204" pitchFamily="34" charset="-120"/>
                          <a:ea typeface="TI-Nspire Sans" panose="020B0604020202020204" pitchFamily="34" charset="-120"/>
                        </a:rPr>
                        <a:t>31.5</a:t>
                      </a:r>
                    </a:p>
                  </a:txBody>
                  <a:tcPr anchor="ctr"/>
                </a:tc>
                <a:tc>
                  <a:txBody>
                    <a:bodyPr/>
                    <a:lstStyle/>
                    <a:p>
                      <a:pPr algn="ctr"/>
                      <a:r>
                        <a:rPr lang="es-HN" u="none" dirty="0">
                          <a:latin typeface="TI-Nspire Sans" panose="020B0604020202020204" pitchFamily="34" charset="-120"/>
                          <a:ea typeface="TI-Nspire Sans" panose="020B0604020202020204" pitchFamily="34" charset="-120"/>
                        </a:rPr>
                        <a:t>535.5</a:t>
                      </a:r>
                    </a:p>
                  </a:txBody>
                  <a:tcPr anchor="ctr"/>
                </a:tc>
                <a:tc>
                  <a:txBody>
                    <a:bodyPr/>
                    <a:lstStyle/>
                    <a:p>
                      <a:pPr algn="ctr"/>
                      <a:r>
                        <a:rPr lang="es-HN" dirty="0">
                          <a:latin typeface="TI-Nspire Sans" panose="020B0604020202020204" pitchFamily="34" charset="-120"/>
                          <a:ea typeface="TI-Nspire Sans" panose="020B0604020202020204" pitchFamily="34" charset="-120"/>
                        </a:rPr>
                        <a:t>9.45 km</a:t>
                      </a:r>
                    </a:p>
                  </a:txBody>
                  <a:tcPr anchor="ctr"/>
                </a:tc>
                <a:tc vMerge="1">
                  <a:txBody>
                    <a:bodyPr/>
                    <a:lstStyle/>
                    <a:p>
                      <a:endParaRPr lang="es-H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dirty="0">
                          <a:latin typeface="TI-Nspire Sans" panose="020B0604020202020204" pitchFamily="34" charset="-120"/>
                          <a:ea typeface="TI-Nspire Sans" panose="020B0604020202020204" pitchFamily="34" charset="-120"/>
                        </a:rPr>
                        <a:t>Tu/16</a:t>
                      </a:r>
                    </a:p>
                  </a:txBody>
                  <a:tcPr anchor="ctr"/>
                </a:tc>
                <a:tc>
                  <a:txBody>
                    <a:bodyPr/>
                    <a:lstStyle/>
                    <a:p>
                      <a:pPr algn="ctr"/>
                      <a:r>
                        <a:rPr lang="es-HN" dirty="0">
                          <a:latin typeface="TI-Nspire Sans" panose="020B0604020202020204" pitchFamily="34" charset="-120"/>
                          <a:ea typeface="TI-Nspire Sans" panose="020B0604020202020204" pitchFamily="34" charset="-120"/>
                        </a:rPr>
                        <a:t>63</a:t>
                      </a:r>
                    </a:p>
                  </a:txBody>
                  <a:tcPr anchor="ctr"/>
                </a:tc>
                <a:tc>
                  <a:txBody>
                    <a:bodyPr/>
                    <a:lstStyle/>
                    <a:p>
                      <a:pPr algn="ctr"/>
                      <a:r>
                        <a:rPr lang="es-HN" dirty="0">
                          <a:latin typeface="TI-Nspire Sans" panose="020B0604020202020204" pitchFamily="34" charset="-120"/>
                          <a:ea typeface="TI-Nspire Sans" panose="020B0604020202020204" pitchFamily="34" charset="-120"/>
                        </a:rPr>
                        <a:t>1071</a:t>
                      </a:r>
                    </a:p>
                  </a:txBody>
                  <a:tcPr anchor="ctr"/>
                </a:tc>
                <a:tc>
                  <a:txBody>
                    <a:bodyPr/>
                    <a:lstStyle/>
                    <a:p>
                      <a:pPr algn="ctr"/>
                      <a:r>
                        <a:rPr lang="es-HN" dirty="0">
                          <a:latin typeface="TI-Nspire Sans" panose="020B0604020202020204" pitchFamily="34" charset="-120"/>
                          <a:ea typeface="TI-Nspire Sans" panose="020B0604020202020204" pitchFamily="34" charset="-120"/>
                        </a:rPr>
                        <a:t>18.9 km</a:t>
                      </a:r>
                    </a:p>
                  </a:txBody>
                  <a:tcPr anchor="ctr"/>
                </a:tc>
                <a:extLst>
                  <a:ext uri="{0D108BD9-81ED-4DB2-BD59-A6C34878D82A}">
                    <a16:rowId xmlns:a16="http://schemas.microsoft.com/office/drawing/2014/main" val="842192986"/>
                  </a:ext>
                </a:extLst>
              </a:tr>
              <a:tr h="526944">
                <a:tc vMerge="1">
                  <a:txBody>
                    <a:bodyPr/>
                    <a:lstStyle/>
                    <a:p>
                      <a:endParaRPr lang="es-H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dirty="0">
                          <a:latin typeface="TI-Nspire Sans" panose="020B0604020202020204" pitchFamily="34" charset="-120"/>
                          <a:ea typeface="TI-Nspire Sans" panose="020B0604020202020204" pitchFamily="34" charset="-120"/>
                        </a:rPr>
                        <a:t>Tu/32</a:t>
                      </a:r>
                    </a:p>
                  </a:txBody>
                  <a:tcPr anchor="ctr"/>
                </a:tc>
                <a:tc>
                  <a:txBody>
                    <a:bodyPr/>
                    <a:lstStyle/>
                    <a:p>
                      <a:pPr algn="ctr"/>
                      <a:r>
                        <a:rPr lang="es-HN" dirty="0">
                          <a:latin typeface="TI-Nspire Sans" panose="020B0604020202020204" pitchFamily="34" charset="-120"/>
                          <a:ea typeface="TI-Nspire Sans" panose="020B0604020202020204" pitchFamily="34" charset="-120"/>
                        </a:rPr>
                        <a:t>15.75</a:t>
                      </a:r>
                    </a:p>
                  </a:txBody>
                  <a:tcPr anchor="ctr"/>
                </a:tc>
                <a:tc>
                  <a:txBody>
                    <a:bodyPr/>
                    <a:lstStyle/>
                    <a:p>
                      <a:pPr algn="ctr"/>
                      <a:r>
                        <a:rPr lang="es-HN" u="none" dirty="0">
                          <a:latin typeface="TI-Nspire Sans" panose="020B0604020202020204" pitchFamily="34" charset="-120"/>
                          <a:ea typeface="TI-Nspire Sans" panose="020B0604020202020204" pitchFamily="34" charset="-120"/>
                        </a:rPr>
                        <a:t>15.75</a:t>
                      </a:r>
                    </a:p>
                  </a:txBody>
                  <a:tcPr anchor="ctr"/>
                </a:tc>
                <a:tc>
                  <a:txBody>
                    <a:bodyPr/>
                    <a:lstStyle/>
                    <a:p>
                      <a:pPr algn="ctr"/>
                      <a:r>
                        <a:rPr lang="es-HN" dirty="0">
                          <a:latin typeface="TI-Nspire Sans" panose="020B0604020202020204" pitchFamily="34" charset="-120"/>
                          <a:ea typeface="TI-Nspire Sans" panose="020B0604020202020204" pitchFamily="34" charset="-120"/>
                        </a:rPr>
                        <a:t>4.72 km</a:t>
                      </a:r>
                    </a:p>
                  </a:txBody>
                  <a:tcPr anchor="ctr"/>
                </a:tc>
                <a:tc vMerge="1">
                  <a:txBody>
                    <a:bodyPr/>
                    <a:lstStyle/>
                    <a:p>
                      <a:endParaRPr lang="es-H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dirty="0">
                          <a:latin typeface="TI-Nspire Sans" panose="020B0604020202020204" pitchFamily="34" charset="-120"/>
                          <a:ea typeface="TI-Nspire Sans" panose="020B0604020202020204" pitchFamily="34" charset="-120"/>
                        </a:rPr>
                        <a:t>Tu/32</a:t>
                      </a:r>
                    </a:p>
                  </a:txBody>
                  <a:tcPr anchor="ctr"/>
                </a:tc>
                <a:tc>
                  <a:txBody>
                    <a:bodyPr/>
                    <a:lstStyle/>
                    <a:p>
                      <a:pPr algn="ctr"/>
                      <a:r>
                        <a:rPr lang="es-HN" dirty="0">
                          <a:latin typeface="TI-Nspire Sans" panose="020B0604020202020204" pitchFamily="34" charset="-120"/>
                          <a:ea typeface="TI-Nspire Sans" panose="020B0604020202020204" pitchFamily="34" charset="-120"/>
                        </a:rPr>
                        <a:t>31.5</a:t>
                      </a:r>
                    </a:p>
                  </a:txBody>
                  <a:tcPr anchor="ctr"/>
                </a:tc>
                <a:tc>
                  <a:txBody>
                    <a:bodyPr/>
                    <a:lstStyle/>
                    <a:p>
                      <a:pPr algn="ctr"/>
                      <a:r>
                        <a:rPr lang="es-HN" dirty="0">
                          <a:latin typeface="TI-Nspire Sans" panose="020B0604020202020204" pitchFamily="34" charset="-120"/>
                          <a:ea typeface="TI-Nspire Sans" panose="020B0604020202020204" pitchFamily="34" charset="-120"/>
                        </a:rPr>
                        <a:t>1039.5</a:t>
                      </a:r>
                    </a:p>
                  </a:txBody>
                  <a:tcPr anchor="ctr"/>
                </a:tc>
                <a:tc>
                  <a:txBody>
                    <a:bodyPr/>
                    <a:lstStyle/>
                    <a:p>
                      <a:pPr algn="ctr"/>
                      <a:r>
                        <a:rPr lang="es-HN" dirty="0">
                          <a:latin typeface="TI-Nspire Sans" panose="020B0604020202020204" pitchFamily="34" charset="-120"/>
                          <a:ea typeface="TI-Nspire Sans" panose="020B0604020202020204" pitchFamily="34" charset="-120"/>
                        </a:rPr>
                        <a:t>9.45 km</a:t>
                      </a:r>
                    </a:p>
                  </a:txBody>
                  <a:tcPr anchor="ctr"/>
                </a:tc>
                <a:extLst>
                  <a:ext uri="{0D108BD9-81ED-4DB2-BD59-A6C34878D82A}">
                    <a16:rowId xmlns:a16="http://schemas.microsoft.com/office/drawing/2014/main" val="2854795351"/>
                  </a:ext>
                </a:extLst>
              </a:tr>
            </a:tbl>
          </a:graphicData>
        </a:graphic>
      </p:graphicFrame>
    </p:spTree>
    <p:extLst>
      <p:ext uri="{BB962C8B-B14F-4D97-AF65-F5344CB8AC3E}">
        <p14:creationId xmlns:p14="http://schemas.microsoft.com/office/powerpoint/2010/main" val="2364932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6A330147-1301-4D1D-81A9-E2B94800CCCD}"/>
              </a:ext>
            </a:extLst>
          </p:cNvPr>
          <p:cNvSpPr/>
          <p:nvPr/>
        </p:nvSpPr>
        <p:spPr>
          <a:xfrm>
            <a:off x="489098" y="2328530"/>
            <a:ext cx="11196083" cy="4348717"/>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 name="Título 1">
            <a:extLst>
              <a:ext uri="{FF2B5EF4-FFF2-40B4-BE49-F238E27FC236}">
                <a16:creationId xmlns:a16="http://schemas.microsoft.com/office/drawing/2014/main" id="{288F4159-9CED-4840-8842-E1299AB74530}"/>
              </a:ext>
            </a:extLst>
          </p:cNvPr>
          <p:cNvSpPr>
            <a:spLocks noGrp="1"/>
          </p:cNvSpPr>
          <p:nvPr>
            <p:ph type="title"/>
          </p:nvPr>
        </p:nvSpPr>
        <p:spPr/>
        <p:txBody>
          <a:bodyPr/>
          <a:lstStyle/>
          <a:p>
            <a:r>
              <a:rPr lang="es-HN" dirty="0"/>
              <a:t>Calculo de valores de IFFT y portadoras</a:t>
            </a:r>
          </a:p>
        </p:txBody>
      </p:sp>
      <p:sp>
        <p:nvSpPr>
          <p:cNvPr id="3" name="Marcador de texto 2">
            <a:extLst>
              <a:ext uri="{FF2B5EF4-FFF2-40B4-BE49-F238E27FC236}">
                <a16:creationId xmlns:a16="http://schemas.microsoft.com/office/drawing/2014/main" id="{2A23C44D-A6BE-4E6F-A2BD-9A03D636861A}"/>
              </a:ext>
            </a:extLst>
          </p:cNvPr>
          <p:cNvSpPr>
            <a:spLocks noGrp="1"/>
          </p:cNvSpPr>
          <p:nvPr>
            <p:ph type="body" idx="1"/>
          </p:nvPr>
        </p:nvSpPr>
        <p:spPr>
          <a:xfrm>
            <a:off x="1202863" y="2266951"/>
            <a:ext cx="2062183" cy="576262"/>
          </a:xfrm>
        </p:spPr>
        <p:txBody>
          <a:bodyPr/>
          <a:lstStyle/>
          <a:p>
            <a:r>
              <a:rPr lang="es-HN" dirty="0">
                <a:latin typeface="TI-Nspire Sans" panose="020B0604020202020204" pitchFamily="34" charset="-120"/>
                <a:ea typeface="TI-Nspire Sans" panose="020B0604020202020204" pitchFamily="34" charset="-120"/>
              </a:rPr>
              <a:t>Modo 2 </a:t>
            </a:r>
          </a:p>
        </p:txBody>
      </p:sp>
      <p:sp>
        <p:nvSpPr>
          <p:cNvPr id="5" name="Marcador de texto 4">
            <a:extLst>
              <a:ext uri="{FF2B5EF4-FFF2-40B4-BE49-F238E27FC236}">
                <a16:creationId xmlns:a16="http://schemas.microsoft.com/office/drawing/2014/main" id="{B55EF22A-0CA9-420F-9628-7371090CAF4B}"/>
              </a:ext>
            </a:extLst>
          </p:cNvPr>
          <p:cNvSpPr>
            <a:spLocks noGrp="1"/>
          </p:cNvSpPr>
          <p:nvPr>
            <p:ph type="body" sz="quarter" idx="3"/>
          </p:nvPr>
        </p:nvSpPr>
        <p:spPr>
          <a:xfrm>
            <a:off x="4420430" y="2268759"/>
            <a:ext cx="1964674" cy="576262"/>
          </a:xfrm>
        </p:spPr>
        <p:txBody>
          <a:bodyPr/>
          <a:lstStyle/>
          <a:p>
            <a:r>
              <a:rPr lang="es-HN" dirty="0">
                <a:latin typeface="TI-Nspire Sans" panose="020B0604020202020204" pitchFamily="34" charset="-120"/>
                <a:ea typeface="TI-Nspire Sans" panose="020B0604020202020204" pitchFamily="34" charset="-120"/>
              </a:rPr>
              <a:t>Modo 3</a:t>
            </a:r>
          </a:p>
        </p:txBody>
      </p:sp>
      <p:sp>
        <p:nvSpPr>
          <p:cNvPr id="7" name="Rectángulo 6">
            <a:extLst>
              <a:ext uri="{FF2B5EF4-FFF2-40B4-BE49-F238E27FC236}">
                <a16:creationId xmlns:a16="http://schemas.microsoft.com/office/drawing/2014/main" id="{15B41713-0074-480A-ABD8-913AFA53D776}"/>
              </a:ext>
            </a:extLst>
          </p:cNvPr>
          <p:cNvSpPr/>
          <p:nvPr/>
        </p:nvSpPr>
        <p:spPr>
          <a:xfrm>
            <a:off x="810000" y="2873486"/>
            <a:ext cx="2847911" cy="353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DCD36D3B-A70C-4218-B843-C386824030D0}"/>
                  </a:ext>
                </a:extLst>
              </p:cNvPr>
              <p:cNvSpPr txBox="1"/>
              <p:nvPr/>
            </p:nvSpPr>
            <p:spPr>
              <a:xfrm>
                <a:off x="810000" y="3099811"/>
                <a:ext cx="2847911" cy="3659720"/>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sz="1400" i="1" smtClean="0">
                          <a:solidFill>
                            <a:schemeClr val="bg1"/>
                          </a:solidFill>
                          <a:latin typeface="Cambria Math" panose="02040503050406030204" pitchFamily="18" charset="0"/>
                        </a:rPr>
                        <m:t>𝑇𝑢</m:t>
                      </m:r>
                      <m:r>
                        <a:rPr lang="en-US" sz="1400" i="1">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504</m:t>
                      </m:r>
                      <m:r>
                        <a:rPr lang="en-US" sz="1400" i="1">
                          <a:solidFill>
                            <a:schemeClr val="bg1"/>
                          </a:solidFill>
                          <a:latin typeface="Cambria Math" panose="02040503050406030204" pitchFamily="18" charset="0"/>
                          <a:ea typeface="Cambria Math" panose="02040503050406030204" pitchFamily="18" charset="0"/>
                        </a:rPr>
                        <m:t>𝜇</m:t>
                      </m:r>
                      <m:r>
                        <a:rPr lang="en-US" sz="1400" i="1">
                          <a:solidFill>
                            <a:schemeClr val="bg1"/>
                          </a:solidFill>
                          <a:latin typeface="Cambria Math" panose="02040503050406030204" pitchFamily="18" charset="0"/>
                          <a:ea typeface="Cambria Math" panose="02040503050406030204" pitchFamily="18" charset="0"/>
                        </a:rPr>
                        <m:t>𝑠</m:t>
                      </m:r>
                    </m:oMath>
                  </m:oMathPara>
                </a14:m>
                <a:endParaRPr lang="en-US" sz="1400" dirty="0">
                  <a:solidFill>
                    <a:schemeClr val="bg1"/>
                  </a:solidFill>
                </a:endParaRPr>
              </a:p>
              <a:p>
                <a:pPr algn="ctr"/>
                <a:endParaRPr lang="en-US" sz="1400"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m:t>
                      </m:r>
                      <m:r>
                        <a:rPr lang="en-US" sz="1400" i="1" smtClean="0">
                          <a:solidFill>
                            <a:schemeClr val="bg1"/>
                          </a:solidFill>
                          <a:latin typeface="Cambria Math" panose="02040503050406030204" pitchFamily="18" charset="0"/>
                          <a:ea typeface="Cambria Math" panose="02040503050406030204" pitchFamily="18" charset="0"/>
                        </a:rPr>
                        <m:t>𝑓</m:t>
                      </m:r>
                      <m:r>
                        <a:rPr lang="en-US" sz="1400" i="1">
                          <a:solidFill>
                            <a:schemeClr val="bg1"/>
                          </a:solidFill>
                          <a:latin typeface="Cambria Math" panose="02040503050406030204" pitchFamily="18" charset="0"/>
                        </a:rPr>
                        <m:t>=</m:t>
                      </m:r>
                      <m:f>
                        <m:fPr>
                          <m:ctrlPr>
                            <a:rPr lang="en-US" sz="1400" i="1">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1</m:t>
                          </m:r>
                        </m:num>
                        <m:den>
                          <m:sSub>
                            <m:sSubPr>
                              <m:ctrlPr>
                                <a:rPr lang="en-US" sz="1400" i="1">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𝑇</m:t>
                              </m:r>
                            </m:e>
                            <m:sub>
                              <m:r>
                                <a:rPr lang="en-US" sz="1400" b="0" i="1" smtClean="0">
                                  <a:solidFill>
                                    <a:schemeClr val="bg1"/>
                                  </a:solidFill>
                                  <a:latin typeface="Cambria Math" panose="02040503050406030204" pitchFamily="18" charset="0"/>
                                </a:rPr>
                                <m:t>𝑢</m:t>
                              </m:r>
                            </m:sub>
                          </m:sSub>
                        </m:den>
                      </m:f>
                      <m:r>
                        <a:rPr lang="en-US" sz="1400" i="1">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1.9841</m:t>
                      </m:r>
                      <m:r>
                        <a:rPr lang="en-US" sz="1400" i="1">
                          <a:solidFill>
                            <a:schemeClr val="bg1"/>
                          </a:solidFill>
                          <a:latin typeface="Cambria Math" panose="02040503050406030204" pitchFamily="18" charset="0"/>
                        </a:rPr>
                        <m:t>𝐾𝐻𝑧</m:t>
                      </m:r>
                    </m:oMath>
                  </m:oMathPara>
                </a14:m>
                <a:endParaRPr lang="en-US" sz="1400" b="0" dirty="0"/>
              </a:p>
              <a:p>
                <a:pPr algn="ctr"/>
                <a:endParaRPr lang="en-US" sz="1400" dirty="0"/>
              </a:p>
              <a:p>
                <a:pPr/>
                <a14:m>
                  <m:oMathPara xmlns:m="http://schemas.openxmlformats.org/officeDocument/2006/math">
                    <m:oMathParaPr>
                      <m:jc m:val="center"/>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𝐿</m:t>
                          </m:r>
                        </m:e>
                        <m:sub>
                          <m:r>
                            <a:rPr lang="en-US" sz="1400" b="0" i="1" smtClean="0">
                              <a:solidFill>
                                <a:schemeClr val="bg1"/>
                              </a:solidFill>
                              <a:latin typeface="Cambria Math" panose="02040503050406030204" pitchFamily="18" charset="0"/>
                            </a:rPr>
                            <m:t>𝑠</m:t>
                          </m:r>
                        </m:sub>
                      </m:sSub>
                      <m:r>
                        <a:rPr lang="en-US" sz="1400" i="1">
                          <a:solidFill>
                            <a:schemeClr val="bg1"/>
                          </a:solidFill>
                          <a:latin typeface="Cambria Math" panose="02040503050406030204" pitchFamily="18" charset="0"/>
                        </a:rPr>
                        <m:t>=</m:t>
                      </m:r>
                      <m:f>
                        <m:fPr>
                          <m:ctrlPr>
                            <a:rPr lang="en-US" sz="1400" i="1">
                              <a:solidFill>
                                <a:schemeClr val="bg1"/>
                              </a:solidFill>
                              <a:latin typeface="Cambria Math" panose="02040503050406030204" pitchFamily="18" charset="0"/>
                            </a:rPr>
                          </m:ctrlPr>
                        </m:fPr>
                        <m:num>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𝐵𝑊</m:t>
                              </m:r>
                            </m:e>
                            <m:sub>
                              <m:r>
                                <a:rPr lang="en-US" sz="1400" i="1">
                                  <a:solidFill>
                                    <a:schemeClr val="bg1"/>
                                  </a:solidFill>
                                  <a:latin typeface="Cambria Math" panose="02040503050406030204" pitchFamily="18" charset="0"/>
                                </a:rPr>
                                <m:t>𝑠</m:t>
                              </m:r>
                            </m:sub>
                          </m:sSub>
                        </m:num>
                        <m:den>
                          <m:r>
                            <a:rPr lang="en-US" sz="1400" i="1" smtClean="0">
                              <a:solidFill>
                                <a:schemeClr val="bg1"/>
                              </a:solidFill>
                              <a:latin typeface="Cambria Math" panose="02040503050406030204" pitchFamily="18" charset="0"/>
                              <a:ea typeface="Cambria Math" panose="02040503050406030204" pitchFamily="18" charset="0"/>
                            </a:rPr>
                            <m:t>∆</m:t>
                          </m:r>
                          <m:r>
                            <a:rPr lang="en-US" sz="1400" b="0" i="1" smtClean="0">
                              <a:solidFill>
                                <a:schemeClr val="bg1"/>
                              </a:solidFill>
                              <a:latin typeface="Cambria Math" panose="02040503050406030204" pitchFamily="18" charset="0"/>
                              <a:ea typeface="Cambria Math" panose="02040503050406030204" pitchFamily="18" charset="0"/>
                            </a:rPr>
                            <m:t>𝑓</m:t>
                          </m:r>
                        </m:den>
                      </m:f>
                      <m:r>
                        <a:rPr lang="en-US" sz="1400" i="1">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216</m:t>
                      </m:r>
                    </m:oMath>
                  </m:oMathPara>
                </a14:m>
                <a:endParaRPr lang="en-US" sz="1400" b="0" dirty="0"/>
              </a:p>
              <a:p>
                <a:pPr algn="ctr"/>
                <a:endParaRPr lang="en-US" sz="1400" b="0" dirty="0"/>
              </a:p>
              <a:p>
                <a:pPr/>
                <a14:m>
                  <m:oMathPara xmlns:m="http://schemas.openxmlformats.org/officeDocument/2006/math">
                    <m:oMathParaPr>
                      <m:jc m:val="center"/>
                    </m:oMathParaPr>
                    <m:oMath xmlns:m="http://schemas.openxmlformats.org/officeDocument/2006/math">
                      <m:r>
                        <a:rPr lang="en-US" sz="1400" b="0" i="1" smtClean="0">
                          <a:solidFill>
                            <a:schemeClr val="bg1"/>
                          </a:solidFill>
                          <a:latin typeface="Cambria Math" panose="02040503050406030204" pitchFamily="18" charset="0"/>
                        </a:rPr>
                        <m:t>𝐿</m:t>
                      </m:r>
                      <m:r>
                        <a:rPr lang="en-US" sz="1400" i="1">
                          <a:solidFill>
                            <a:schemeClr val="bg1"/>
                          </a:solidFill>
                          <a:latin typeface="Cambria Math" panose="02040503050406030204" pitchFamily="18" charset="0"/>
                        </a:rPr>
                        <m:t>=</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𝐿</m:t>
                          </m:r>
                        </m:e>
                        <m:sub>
                          <m:r>
                            <a:rPr lang="en-US" sz="1400" b="0" i="1" smtClean="0">
                              <a:solidFill>
                                <a:schemeClr val="bg1"/>
                              </a:solidFill>
                              <a:latin typeface="Cambria Math" panose="02040503050406030204" pitchFamily="18" charset="0"/>
                            </a:rPr>
                            <m:t>𝑆</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𝑁</m:t>
                          </m:r>
                        </m:e>
                        <m:sub>
                          <m:r>
                            <a:rPr lang="en-US" sz="1400" b="0" i="1" smtClean="0">
                              <a:solidFill>
                                <a:schemeClr val="bg1"/>
                              </a:solidFill>
                              <a:latin typeface="Cambria Math" panose="02040503050406030204" pitchFamily="18" charset="0"/>
                            </a:rPr>
                            <m:t>𝑆</m:t>
                          </m:r>
                        </m:sub>
                      </m:sSub>
                      <m:r>
                        <a:rPr lang="en-US" sz="1400" b="0" i="1" smtClean="0">
                          <a:solidFill>
                            <a:schemeClr val="bg1"/>
                          </a:solidFill>
                          <a:latin typeface="Cambria Math" panose="02040503050406030204" pitchFamily="18" charset="0"/>
                        </a:rPr>
                        <m:t>+1</m:t>
                      </m:r>
                      <m:r>
                        <a:rPr lang="en-US" sz="1400" i="1">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2809</m:t>
                      </m:r>
                    </m:oMath>
                  </m:oMathPara>
                </a14:m>
                <a:endParaRPr lang="en-US" sz="1400" b="0" dirty="0">
                  <a:solidFill>
                    <a:schemeClr val="bg1"/>
                  </a:solidFill>
                </a:endParaRPr>
              </a:p>
              <a:p>
                <a:endParaRPr lang="en-US" sz="1400" b="0" dirty="0"/>
              </a:p>
              <a:p>
                <a:pPr/>
                <a14:m>
                  <m:oMathPara xmlns:m="http://schemas.openxmlformats.org/officeDocument/2006/math">
                    <m:oMathParaPr>
                      <m:jc m:val="center"/>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𝑁</m:t>
                          </m:r>
                        </m:e>
                        <m:sub>
                          <m:r>
                            <a:rPr lang="en-US" sz="1400" i="1">
                              <a:solidFill>
                                <a:schemeClr val="bg1"/>
                              </a:solidFill>
                              <a:latin typeface="Cambria Math" panose="02040503050406030204" pitchFamily="18" charset="0"/>
                            </a:rPr>
                            <m:t>𝑆</m:t>
                          </m:r>
                        </m:sub>
                      </m:sSub>
                      <m:r>
                        <a:rPr lang="en-US" sz="1400" i="1">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𝐵𝑊</m:t>
                          </m:r>
                        </m:e>
                        <m:sub>
                          <m:r>
                            <a:rPr lang="en-US" sz="1400" i="1">
                              <a:solidFill>
                                <a:schemeClr val="bg1"/>
                              </a:solidFill>
                              <a:latin typeface="Cambria Math" panose="02040503050406030204" pitchFamily="18" charset="0"/>
                            </a:rPr>
                            <m:t>𝑆</m:t>
                          </m:r>
                        </m:sub>
                      </m:sSub>
                      <m:r>
                        <a:rPr lang="en-US" sz="1400" i="1">
                          <a:solidFill>
                            <a:schemeClr val="bg1"/>
                          </a:solidFill>
                          <a:latin typeface="Cambria Math" panose="02040503050406030204" pitchFamily="18" charset="0"/>
                        </a:rPr>
                        <m:t>+</m:t>
                      </m:r>
                      <m:r>
                        <a:rPr lang="en-US" sz="1400" i="1">
                          <a:solidFill>
                            <a:schemeClr val="bg1"/>
                          </a:solidFill>
                          <a:latin typeface="Cambria Math" panose="02040503050406030204" pitchFamily="18" charset="0"/>
                          <a:ea typeface="Cambria Math" panose="02040503050406030204" pitchFamily="18" charset="0"/>
                        </a:rPr>
                        <m:t>∆</m:t>
                      </m:r>
                      <m:r>
                        <a:rPr lang="en-US" sz="1400" i="1">
                          <a:solidFill>
                            <a:schemeClr val="bg1"/>
                          </a:solidFill>
                          <a:latin typeface="Cambria Math" panose="02040503050406030204" pitchFamily="18" charset="0"/>
                          <a:ea typeface="Cambria Math" panose="02040503050406030204" pitchFamily="18" charset="0"/>
                        </a:rPr>
                        <m:t>𝑓</m:t>
                      </m:r>
                      <m:r>
                        <a:rPr lang="en-US" sz="1400" i="1">
                          <a:solidFill>
                            <a:schemeClr val="bg1"/>
                          </a:solidFill>
                          <a:latin typeface="Cambria Math" panose="02040503050406030204" pitchFamily="18" charset="0"/>
                          <a:ea typeface="Cambria Math" panose="02040503050406030204" pitchFamily="18" charset="0"/>
                        </a:rPr>
                        <m:t>=5.573</m:t>
                      </m:r>
                      <m:r>
                        <a:rPr lang="en-US" sz="1400" i="1">
                          <a:solidFill>
                            <a:schemeClr val="bg1"/>
                          </a:solidFill>
                          <a:latin typeface="Cambria Math" panose="02040503050406030204" pitchFamily="18" charset="0"/>
                          <a:ea typeface="Cambria Math" panose="02040503050406030204" pitchFamily="18" charset="0"/>
                        </a:rPr>
                        <m:t>𝑀𝐻𝑧</m:t>
                      </m:r>
                    </m:oMath>
                  </m:oMathPara>
                </a14:m>
                <a:endParaRPr lang="en-US" sz="1400" b="0" dirty="0">
                  <a:solidFill>
                    <a:schemeClr val="bg1"/>
                  </a:solidFill>
                </a:endParaRPr>
              </a:p>
              <a:p>
                <a:pPr algn="ctr"/>
                <a:endParaRPr lang="en-US" sz="1400" b="0" dirty="0"/>
              </a:p>
              <a:p>
                <a:pPr/>
                <a14:m>
                  <m:oMathPara xmlns:m="http://schemas.openxmlformats.org/officeDocument/2006/math">
                    <m:oMathParaPr>
                      <m:jc m:val="center"/>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𝑓</m:t>
                          </m:r>
                        </m:e>
                        <m:sub>
                          <m:r>
                            <a:rPr lang="en-US" sz="1400" i="1">
                              <a:solidFill>
                                <a:schemeClr val="bg1"/>
                              </a:solidFill>
                              <a:latin typeface="Cambria Math" panose="02040503050406030204" pitchFamily="18" charset="0"/>
                            </a:rPr>
                            <m:t>𝐼𝐹𝐹𝑇</m:t>
                          </m:r>
                        </m:sub>
                      </m:sSub>
                      <m:r>
                        <a:rPr lang="en-US" sz="1400" i="1">
                          <a:solidFill>
                            <a:schemeClr val="bg1"/>
                          </a:solidFill>
                          <a:latin typeface="Cambria Math" panose="02040503050406030204" pitchFamily="18" charset="0"/>
                        </a:rPr>
                        <m:t>=</m:t>
                      </m:r>
                      <m:f>
                        <m:fPr>
                          <m:ctrlPr>
                            <a:rPr lang="en-US" sz="1400" i="1">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4096</m:t>
                          </m:r>
                        </m:num>
                        <m:den>
                          <m:r>
                            <a:rPr lang="en-US" sz="1400" b="0" i="1" smtClean="0">
                              <a:solidFill>
                                <a:schemeClr val="bg1"/>
                              </a:solidFill>
                              <a:latin typeface="Cambria Math" panose="02040503050406030204" pitchFamily="18" charset="0"/>
                            </a:rPr>
                            <m:t>504</m:t>
                          </m:r>
                          <m:r>
                            <a:rPr lang="en-US" sz="1400" i="1">
                              <a:solidFill>
                                <a:schemeClr val="bg1"/>
                              </a:solidFill>
                              <a:latin typeface="Cambria Math" panose="02040503050406030204" pitchFamily="18" charset="0"/>
                              <a:ea typeface="Cambria Math" panose="02040503050406030204" pitchFamily="18" charset="0"/>
                            </a:rPr>
                            <m:t>𝜇</m:t>
                          </m:r>
                          <m:r>
                            <a:rPr lang="en-US" sz="1400" i="1">
                              <a:solidFill>
                                <a:schemeClr val="bg1"/>
                              </a:solidFill>
                              <a:latin typeface="Cambria Math" panose="02040503050406030204" pitchFamily="18" charset="0"/>
                              <a:ea typeface="Cambria Math" panose="02040503050406030204" pitchFamily="18" charset="0"/>
                            </a:rPr>
                            <m:t>𝑠</m:t>
                          </m:r>
                        </m:den>
                      </m:f>
                      <m:r>
                        <a:rPr lang="en-US" sz="1400" i="1">
                          <a:solidFill>
                            <a:schemeClr val="bg1"/>
                          </a:solidFill>
                          <a:latin typeface="Cambria Math" panose="02040503050406030204" pitchFamily="18" charset="0"/>
                        </a:rPr>
                        <m:t>=8.</m:t>
                      </m:r>
                      <m:r>
                        <a:rPr lang="en-US" sz="1400" b="0" i="1" smtClean="0">
                          <a:solidFill>
                            <a:schemeClr val="bg1"/>
                          </a:solidFill>
                          <a:latin typeface="Cambria Math" panose="02040503050406030204" pitchFamily="18" charset="0"/>
                        </a:rPr>
                        <m:t>126</m:t>
                      </m:r>
                      <m:r>
                        <a:rPr lang="en-US" sz="1400" i="1">
                          <a:solidFill>
                            <a:schemeClr val="bg1"/>
                          </a:solidFill>
                          <a:latin typeface="Cambria Math" panose="02040503050406030204" pitchFamily="18" charset="0"/>
                        </a:rPr>
                        <m:t>𝑀𝐻𝑧</m:t>
                      </m:r>
                    </m:oMath>
                  </m:oMathPara>
                </a14:m>
                <a:endParaRPr lang="es-HN" sz="1400" dirty="0">
                  <a:solidFill>
                    <a:schemeClr val="bg1"/>
                  </a:solidFill>
                </a:endParaRPr>
              </a:p>
              <a:p>
                <a:endParaRPr lang="en-US" b="0" dirty="0"/>
              </a:p>
              <a:p>
                <a:endParaRPr lang="en-US" dirty="0"/>
              </a:p>
            </p:txBody>
          </p:sp>
        </mc:Choice>
        <mc:Fallback xmlns="">
          <p:sp>
            <p:nvSpPr>
              <p:cNvPr id="9" name="CuadroTexto 8">
                <a:extLst>
                  <a:ext uri="{FF2B5EF4-FFF2-40B4-BE49-F238E27FC236}">
                    <a16:creationId xmlns:a16="http://schemas.microsoft.com/office/drawing/2014/main" id="{DCD36D3B-A70C-4218-B843-C386824030D0}"/>
                  </a:ext>
                </a:extLst>
              </p:cNvPr>
              <p:cNvSpPr txBox="1">
                <a:spLocks noRot="1" noChangeAspect="1" noMove="1" noResize="1" noEditPoints="1" noAdjustHandles="1" noChangeArrowheads="1" noChangeShapeType="1" noTextEdit="1"/>
              </p:cNvSpPr>
              <p:nvPr/>
            </p:nvSpPr>
            <p:spPr>
              <a:xfrm>
                <a:off x="810000" y="3099811"/>
                <a:ext cx="2847911" cy="3659720"/>
              </a:xfrm>
              <a:prstGeom prst="rect">
                <a:avLst/>
              </a:prstGeom>
              <a:blipFill>
                <a:blip r:embed="rId2"/>
                <a:stretch>
                  <a:fillRect/>
                </a:stretch>
              </a:blipFill>
            </p:spPr>
            <p:txBody>
              <a:bodyPr/>
              <a:lstStyle/>
              <a:p>
                <a:r>
                  <a:rPr lang="es-HN">
                    <a:noFill/>
                  </a:rPr>
                  <a:t> </a:t>
                </a:r>
              </a:p>
            </p:txBody>
          </p:sp>
        </mc:Fallback>
      </mc:AlternateContent>
      <p:sp>
        <p:nvSpPr>
          <p:cNvPr id="12" name="Rectángulo 11">
            <a:extLst>
              <a:ext uri="{FF2B5EF4-FFF2-40B4-BE49-F238E27FC236}">
                <a16:creationId xmlns:a16="http://schemas.microsoft.com/office/drawing/2014/main" id="{7DCB00F5-02A3-486F-A2E1-76778C57A11E}"/>
              </a:ext>
            </a:extLst>
          </p:cNvPr>
          <p:cNvSpPr/>
          <p:nvPr/>
        </p:nvSpPr>
        <p:spPr>
          <a:xfrm>
            <a:off x="3978813" y="2873486"/>
            <a:ext cx="2847911" cy="3537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F5452C88-2942-4683-985E-79DD6FAEBFC6}"/>
                  </a:ext>
                </a:extLst>
              </p:cNvPr>
              <p:cNvSpPr txBox="1"/>
              <p:nvPr/>
            </p:nvSpPr>
            <p:spPr>
              <a:xfrm>
                <a:off x="3978812" y="3167767"/>
                <a:ext cx="2847911" cy="3659720"/>
              </a:xfrm>
              <a:prstGeom prst="rect">
                <a:avLst/>
              </a:prstGeom>
              <a:noFill/>
            </p:spPr>
            <p:txBody>
              <a:bodyPr wrap="square" lIns="0" tIns="0" rIns="0" bIns="0" rtlCol="0">
                <a:spAutoFit/>
              </a:bodyPr>
              <a:lstStyle/>
              <a:p>
                <a:pPr algn="ctr"/>
                <a14:m>
                  <m:oMathPara xmlns:m="http://schemas.openxmlformats.org/officeDocument/2006/math">
                    <m:oMathParaPr>
                      <m:jc m:val="center"/>
                    </m:oMathParaPr>
                    <m:oMath xmlns:m="http://schemas.openxmlformats.org/officeDocument/2006/math">
                      <m:r>
                        <a:rPr lang="en-US" sz="1400" i="1" smtClean="0">
                          <a:solidFill>
                            <a:schemeClr val="bg1"/>
                          </a:solidFill>
                          <a:latin typeface="Cambria Math" panose="02040503050406030204" pitchFamily="18" charset="0"/>
                        </a:rPr>
                        <m:t>𝑇𝑢</m:t>
                      </m:r>
                      <m:r>
                        <a:rPr lang="en-US" sz="1400" i="1">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1008</m:t>
                      </m:r>
                      <m:r>
                        <a:rPr lang="en-US" sz="1400" i="1">
                          <a:solidFill>
                            <a:schemeClr val="bg1"/>
                          </a:solidFill>
                          <a:latin typeface="Cambria Math" panose="02040503050406030204" pitchFamily="18" charset="0"/>
                          <a:ea typeface="Cambria Math" panose="02040503050406030204" pitchFamily="18" charset="0"/>
                        </a:rPr>
                        <m:t>𝜇</m:t>
                      </m:r>
                      <m:r>
                        <a:rPr lang="en-US" sz="1400" i="1">
                          <a:solidFill>
                            <a:schemeClr val="bg1"/>
                          </a:solidFill>
                          <a:latin typeface="Cambria Math" panose="02040503050406030204" pitchFamily="18" charset="0"/>
                          <a:ea typeface="Cambria Math" panose="02040503050406030204" pitchFamily="18" charset="0"/>
                        </a:rPr>
                        <m:t>𝑠</m:t>
                      </m:r>
                    </m:oMath>
                  </m:oMathPara>
                </a14:m>
                <a:endParaRPr lang="en-US" sz="1400" dirty="0">
                  <a:solidFill>
                    <a:schemeClr val="bg1"/>
                  </a:solidFill>
                </a:endParaRPr>
              </a:p>
              <a:p>
                <a:pPr algn="ctr"/>
                <a:endParaRPr lang="en-US" sz="1400" i="1" dirty="0">
                  <a:solidFill>
                    <a:schemeClr val="bg1"/>
                  </a:solidFill>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m:t>
                      </m:r>
                      <m:r>
                        <a:rPr lang="en-US" sz="1400" i="1" smtClean="0">
                          <a:solidFill>
                            <a:schemeClr val="bg1"/>
                          </a:solidFill>
                          <a:latin typeface="Cambria Math" panose="02040503050406030204" pitchFamily="18" charset="0"/>
                          <a:ea typeface="Cambria Math" panose="02040503050406030204" pitchFamily="18" charset="0"/>
                        </a:rPr>
                        <m:t>𝑓</m:t>
                      </m:r>
                      <m:r>
                        <a:rPr lang="en-US" sz="1400" i="1">
                          <a:solidFill>
                            <a:schemeClr val="bg1"/>
                          </a:solidFill>
                          <a:latin typeface="Cambria Math" panose="02040503050406030204" pitchFamily="18" charset="0"/>
                        </a:rPr>
                        <m:t>=</m:t>
                      </m:r>
                      <m:f>
                        <m:fPr>
                          <m:ctrlPr>
                            <a:rPr lang="en-US" sz="1400" i="1">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1</m:t>
                          </m:r>
                        </m:num>
                        <m:den>
                          <m:sSub>
                            <m:sSubPr>
                              <m:ctrlPr>
                                <a:rPr lang="en-US" sz="1400" i="1">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𝑇</m:t>
                              </m:r>
                            </m:e>
                            <m:sub>
                              <m:r>
                                <a:rPr lang="en-US" sz="1400" b="0" i="1" smtClean="0">
                                  <a:solidFill>
                                    <a:schemeClr val="bg1"/>
                                  </a:solidFill>
                                  <a:latin typeface="Cambria Math" panose="02040503050406030204" pitchFamily="18" charset="0"/>
                                </a:rPr>
                                <m:t>𝑢</m:t>
                              </m:r>
                            </m:sub>
                          </m:sSub>
                        </m:den>
                      </m:f>
                      <m:r>
                        <a:rPr lang="en-US" sz="1400" i="1">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0.9920</m:t>
                      </m:r>
                      <m:r>
                        <a:rPr lang="en-US" sz="1400" i="1">
                          <a:solidFill>
                            <a:schemeClr val="bg1"/>
                          </a:solidFill>
                          <a:latin typeface="Cambria Math" panose="02040503050406030204" pitchFamily="18" charset="0"/>
                        </a:rPr>
                        <m:t>𝐾𝐻𝑧</m:t>
                      </m:r>
                    </m:oMath>
                  </m:oMathPara>
                </a14:m>
                <a:endParaRPr lang="en-US" sz="1400" dirty="0"/>
              </a:p>
              <a:p>
                <a:pPr algn="ctr"/>
                <a:endParaRPr lang="en-US" sz="1400" dirty="0"/>
              </a:p>
              <a:p>
                <a:pPr algn="ctr"/>
                <a14:m>
                  <m:oMathPara xmlns:m="http://schemas.openxmlformats.org/officeDocument/2006/math">
                    <m:oMathParaPr>
                      <m:jc m:val="center"/>
                    </m:oMathParaPr>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𝐿</m:t>
                          </m:r>
                        </m:e>
                        <m:sub>
                          <m:r>
                            <a:rPr lang="en-US" sz="1400" i="1">
                              <a:solidFill>
                                <a:schemeClr val="bg1"/>
                              </a:solidFill>
                              <a:latin typeface="Cambria Math" panose="02040503050406030204" pitchFamily="18" charset="0"/>
                            </a:rPr>
                            <m:t>𝑠</m:t>
                          </m:r>
                        </m:sub>
                      </m:sSub>
                      <m:r>
                        <a:rPr lang="en-US" sz="1400" i="1">
                          <a:solidFill>
                            <a:schemeClr val="bg1"/>
                          </a:solidFill>
                          <a:latin typeface="Cambria Math" panose="02040503050406030204" pitchFamily="18" charset="0"/>
                        </a:rPr>
                        <m:t>=</m:t>
                      </m:r>
                      <m:f>
                        <m:fPr>
                          <m:ctrlPr>
                            <a:rPr lang="en-US" sz="1400" i="1">
                              <a:solidFill>
                                <a:schemeClr val="bg1"/>
                              </a:solidFill>
                              <a:latin typeface="Cambria Math" panose="02040503050406030204" pitchFamily="18" charset="0"/>
                            </a:rPr>
                          </m:ctrlPr>
                        </m:fPr>
                        <m:num>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𝐵𝑊</m:t>
                              </m:r>
                            </m:e>
                            <m:sub>
                              <m:r>
                                <a:rPr lang="en-US" sz="1400" i="1">
                                  <a:solidFill>
                                    <a:schemeClr val="bg1"/>
                                  </a:solidFill>
                                  <a:latin typeface="Cambria Math" panose="02040503050406030204" pitchFamily="18" charset="0"/>
                                </a:rPr>
                                <m:t>𝑠</m:t>
                              </m:r>
                            </m:sub>
                          </m:sSub>
                        </m:num>
                        <m:den>
                          <m:r>
                            <a:rPr lang="en-US" sz="1400" i="1">
                              <a:solidFill>
                                <a:schemeClr val="bg1"/>
                              </a:solidFill>
                              <a:latin typeface="Cambria Math" panose="02040503050406030204" pitchFamily="18" charset="0"/>
                              <a:ea typeface="Cambria Math" panose="02040503050406030204" pitchFamily="18" charset="0"/>
                            </a:rPr>
                            <m:t>∆</m:t>
                          </m:r>
                          <m:r>
                            <a:rPr lang="en-US" sz="1400" i="1">
                              <a:solidFill>
                                <a:schemeClr val="bg1"/>
                              </a:solidFill>
                              <a:latin typeface="Cambria Math" panose="02040503050406030204" pitchFamily="18" charset="0"/>
                              <a:ea typeface="Cambria Math" panose="02040503050406030204" pitchFamily="18" charset="0"/>
                            </a:rPr>
                            <m:t>𝑓</m:t>
                          </m:r>
                        </m:den>
                      </m:f>
                      <m:r>
                        <a:rPr lang="en-US" sz="1400" i="1">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432</m:t>
                      </m:r>
                    </m:oMath>
                  </m:oMathPara>
                </a14:m>
                <a:endParaRPr lang="en-US" sz="1400" dirty="0"/>
              </a:p>
              <a:p>
                <a:pPr algn="ctr"/>
                <a:endParaRPr lang="en-US" sz="1400" dirty="0"/>
              </a:p>
              <a:p>
                <a:pPr algn="ctr"/>
                <a14:m>
                  <m:oMathPara xmlns:m="http://schemas.openxmlformats.org/officeDocument/2006/math">
                    <m:oMathParaPr>
                      <m:jc m:val="center"/>
                    </m:oMathParaPr>
                    <m:oMath xmlns:m="http://schemas.openxmlformats.org/officeDocument/2006/math">
                      <m:r>
                        <a:rPr lang="en-US" sz="1400" i="1">
                          <a:solidFill>
                            <a:schemeClr val="bg1"/>
                          </a:solidFill>
                          <a:latin typeface="Cambria Math" panose="02040503050406030204" pitchFamily="18" charset="0"/>
                        </a:rPr>
                        <m:t>𝐿</m:t>
                      </m:r>
                      <m:r>
                        <a:rPr lang="en-US" sz="1400" i="1">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𝐿</m:t>
                          </m:r>
                        </m:e>
                        <m:sub>
                          <m:r>
                            <a:rPr lang="en-US" sz="1400" i="1">
                              <a:solidFill>
                                <a:schemeClr val="bg1"/>
                              </a:solidFill>
                              <a:latin typeface="Cambria Math" panose="02040503050406030204" pitchFamily="18" charset="0"/>
                            </a:rPr>
                            <m:t>𝑆</m:t>
                          </m:r>
                        </m:sub>
                      </m:sSub>
                      <m:r>
                        <a:rPr lang="en-US" sz="1400" i="1">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𝑁</m:t>
                          </m:r>
                        </m:e>
                        <m:sub>
                          <m:r>
                            <a:rPr lang="en-US" sz="1400" i="1">
                              <a:solidFill>
                                <a:schemeClr val="bg1"/>
                              </a:solidFill>
                              <a:latin typeface="Cambria Math" panose="02040503050406030204" pitchFamily="18" charset="0"/>
                            </a:rPr>
                            <m:t>𝑆</m:t>
                          </m:r>
                        </m:sub>
                      </m:sSub>
                      <m:r>
                        <a:rPr lang="en-US" sz="1400" i="1">
                          <a:solidFill>
                            <a:schemeClr val="bg1"/>
                          </a:solidFill>
                          <a:latin typeface="Cambria Math" panose="02040503050406030204" pitchFamily="18" charset="0"/>
                        </a:rPr>
                        <m:t>+1=</m:t>
                      </m:r>
                      <m:r>
                        <a:rPr lang="en-US" sz="1400" b="0" i="1" smtClean="0">
                          <a:solidFill>
                            <a:schemeClr val="bg1"/>
                          </a:solidFill>
                          <a:latin typeface="Cambria Math" panose="02040503050406030204" pitchFamily="18" charset="0"/>
                        </a:rPr>
                        <m:t>5617</m:t>
                      </m:r>
                    </m:oMath>
                  </m:oMathPara>
                </a14:m>
                <a:endParaRPr lang="en-US" sz="1400" b="0" dirty="0">
                  <a:solidFill>
                    <a:schemeClr val="bg1"/>
                  </a:solidFill>
                </a:endParaRPr>
              </a:p>
              <a:p>
                <a:pPr algn="ctr"/>
                <a:endParaRPr lang="en-US" sz="1400" dirty="0"/>
              </a:p>
              <a:p>
                <a:pPr algn="ctr"/>
                <a14:m>
                  <m:oMathPara xmlns:m="http://schemas.openxmlformats.org/officeDocument/2006/math">
                    <m:oMathParaPr>
                      <m:jc m:val="center"/>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𝑁</m:t>
                          </m:r>
                        </m:e>
                        <m:sub>
                          <m:r>
                            <a:rPr lang="en-US" sz="1400" i="1">
                              <a:solidFill>
                                <a:schemeClr val="bg1"/>
                              </a:solidFill>
                              <a:latin typeface="Cambria Math" panose="02040503050406030204" pitchFamily="18" charset="0"/>
                            </a:rPr>
                            <m:t>𝑆</m:t>
                          </m:r>
                        </m:sub>
                      </m:sSub>
                      <m:r>
                        <a:rPr lang="en-US" sz="1400" i="1">
                          <a:solidFill>
                            <a:schemeClr val="bg1"/>
                          </a:solidFill>
                          <a:latin typeface="Cambria Math" panose="02040503050406030204" pitchFamily="18" charset="0"/>
                        </a:rPr>
                        <m:t>∗</m:t>
                      </m:r>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𝐵𝑊</m:t>
                          </m:r>
                        </m:e>
                        <m:sub>
                          <m:r>
                            <a:rPr lang="en-US" sz="1400" i="1">
                              <a:solidFill>
                                <a:schemeClr val="bg1"/>
                              </a:solidFill>
                              <a:latin typeface="Cambria Math" panose="02040503050406030204" pitchFamily="18" charset="0"/>
                            </a:rPr>
                            <m:t>𝑆</m:t>
                          </m:r>
                        </m:sub>
                      </m:sSub>
                      <m:r>
                        <a:rPr lang="en-US" sz="1400" i="1">
                          <a:solidFill>
                            <a:schemeClr val="bg1"/>
                          </a:solidFill>
                          <a:latin typeface="Cambria Math" panose="02040503050406030204" pitchFamily="18" charset="0"/>
                        </a:rPr>
                        <m:t>+</m:t>
                      </m:r>
                      <m:r>
                        <a:rPr lang="en-US" sz="1400" i="1">
                          <a:solidFill>
                            <a:schemeClr val="bg1"/>
                          </a:solidFill>
                          <a:latin typeface="Cambria Math" panose="02040503050406030204" pitchFamily="18" charset="0"/>
                          <a:ea typeface="Cambria Math" panose="02040503050406030204" pitchFamily="18" charset="0"/>
                        </a:rPr>
                        <m:t>∆</m:t>
                      </m:r>
                      <m:r>
                        <a:rPr lang="en-US" sz="1400" i="1">
                          <a:solidFill>
                            <a:schemeClr val="bg1"/>
                          </a:solidFill>
                          <a:latin typeface="Cambria Math" panose="02040503050406030204" pitchFamily="18" charset="0"/>
                          <a:ea typeface="Cambria Math" panose="02040503050406030204" pitchFamily="18" charset="0"/>
                        </a:rPr>
                        <m:t>𝑓</m:t>
                      </m:r>
                      <m:r>
                        <a:rPr lang="en-US" sz="1400" i="1">
                          <a:solidFill>
                            <a:schemeClr val="bg1"/>
                          </a:solidFill>
                          <a:latin typeface="Cambria Math" panose="02040503050406030204" pitchFamily="18" charset="0"/>
                          <a:ea typeface="Cambria Math" panose="02040503050406030204" pitchFamily="18" charset="0"/>
                        </a:rPr>
                        <m:t>=5.572</m:t>
                      </m:r>
                      <m:r>
                        <a:rPr lang="en-US" sz="1400" i="1">
                          <a:solidFill>
                            <a:schemeClr val="bg1"/>
                          </a:solidFill>
                          <a:latin typeface="Cambria Math" panose="02040503050406030204" pitchFamily="18" charset="0"/>
                          <a:ea typeface="Cambria Math" panose="02040503050406030204" pitchFamily="18" charset="0"/>
                        </a:rPr>
                        <m:t>𝑀𝐻𝑧</m:t>
                      </m:r>
                    </m:oMath>
                  </m:oMathPara>
                </a14:m>
                <a:endParaRPr lang="en-US" sz="1400" dirty="0">
                  <a:solidFill>
                    <a:schemeClr val="bg1"/>
                  </a:solidFill>
                </a:endParaRPr>
              </a:p>
              <a:p>
                <a:pPr algn="ctr"/>
                <a:endParaRPr lang="en-US" sz="1400" dirty="0"/>
              </a:p>
              <a:p>
                <a:pPr algn="ctr"/>
                <a14:m>
                  <m:oMathPara xmlns:m="http://schemas.openxmlformats.org/officeDocument/2006/math">
                    <m:oMathParaPr>
                      <m:jc m:val="center"/>
                    </m:oMathParaPr>
                    <m:oMath xmlns:m="http://schemas.openxmlformats.org/officeDocument/2006/math">
                      <m:sSub>
                        <m:sSubPr>
                          <m:ctrlPr>
                            <a:rPr lang="en-US" sz="1400" i="1">
                              <a:solidFill>
                                <a:schemeClr val="bg1"/>
                              </a:solidFill>
                              <a:latin typeface="Cambria Math" panose="02040503050406030204" pitchFamily="18" charset="0"/>
                            </a:rPr>
                          </m:ctrlPr>
                        </m:sSubPr>
                        <m:e>
                          <m:r>
                            <a:rPr lang="en-US" sz="1400" i="1">
                              <a:solidFill>
                                <a:schemeClr val="bg1"/>
                              </a:solidFill>
                              <a:latin typeface="Cambria Math" panose="02040503050406030204" pitchFamily="18" charset="0"/>
                            </a:rPr>
                            <m:t>𝑓</m:t>
                          </m:r>
                        </m:e>
                        <m:sub>
                          <m:r>
                            <a:rPr lang="en-US" sz="1400" i="1">
                              <a:solidFill>
                                <a:schemeClr val="bg1"/>
                              </a:solidFill>
                              <a:latin typeface="Cambria Math" panose="02040503050406030204" pitchFamily="18" charset="0"/>
                            </a:rPr>
                            <m:t>𝐼𝐹𝐹𝑇</m:t>
                          </m:r>
                        </m:sub>
                      </m:sSub>
                      <m:r>
                        <a:rPr lang="en-US" sz="1400" i="1">
                          <a:solidFill>
                            <a:schemeClr val="bg1"/>
                          </a:solidFill>
                          <a:latin typeface="Cambria Math" panose="02040503050406030204" pitchFamily="18" charset="0"/>
                        </a:rPr>
                        <m:t>=</m:t>
                      </m:r>
                      <m:f>
                        <m:fPr>
                          <m:ctrlPr>
                            <a:rPr lang="en-US" sz="1400" i="1">
                              <a:solidFill>
                                <a:schemeClr val="bg1"/>
                              </a:solidFill>
                              <a:latin typeface="Cambria Math" panose="02040503050406030204" pitchFamily="18" charset="0"/>
                            </a:rPr>
                          </m:ctrlPr>
                        </m:fPr>
                        <m:num>
                          <m:r>
                            <a:rPr lang="en-US" sz="1400" b="0" i="1" smtClean="0">
                              <a:solidFill>
                                <a:schemeClr val="bg1"/>
                              </a:solidFill>
                              <a:latin typeface="Cambria Math" panose="02040503050406030204" pitchFamily="18" charset="0"/>
                            </a:rPr>
                            <m:t>8192</m:t>
                          </m:r>
                        </m:num>
                        <m:den>
                          <m:r>
                            <a:rPr lang="en-US" sz="1400" b="0" i="1" smtClean="0">
                              <a:solidFill>
                                <a:schemeClr val="bg1"/>
                              </a:solidFill>
                              <a:latin typeface="Cambria Math" panose="02040503050406030204" pitchFamily="18" charset="0"/>
                            </a:rPr>
                            <m:t>1008</m:t>
                          </m:r>
                          <m:r>
                            <a:rPr lang="en-US" sz="1400" i="1">
                              <a:solidFill>
                                <a:schemeClr val="bg1"/>
                              </a:solidFill>
                              <a:latin typeface="Cambria Math" panose="02040503050406030204" pitchFamily="18" charset="0"/>
                              <a:ea typeface="Cambria Math" panose="02040503050406030204" pitchFamily="18" charset="0"/>
                            </a:rPr>
                            <m:t>𝜇</m:t>
                          </m:r>
                          <m:r>
                            <a:rPr lang="en-US" sz="1400" i="1">
                              <a:solidFill>
                                <a:schemeClr val="bg1"/>
                              </a:solidFill>
                              <a:latin typeface="Cambria Math" panose="02040503050406030204" pitchFamily="18" charset="0"/>
                              <a:ea typeface="Cambria Math" panose="02040503050406030204" pitchFamily="18" charset="0"/>
                            </a:rPr>
                            <m:t>𝑠</m:t>
                          </m:r>
                        </m:den>
                      </m:f>
                      <m:r>
                        <a:rPr lang="en-US" sz="1400" i="1">
                          <a:solidFill>
                            <a:schemeClr val="bg1"/>
                          </a:solidFill>
                          <a:latin typeface="Cambria Math" panose="02040503050406030204" pitchFamily="18" charset="0"/>
                        </a:rPr>
                        <m:t>=8.126</m:t>
                      </m:r>
                      <m:r>
                        <a:rPr lang="en-US" sz="1400" i="1">
                          <a:solidFill>
                            <a:schemeClr val="bg1"/>
                          </a:solidFill>
                          <a:latin typeface="Cambria Math" panose="02040503050406030204" pitchFamily="18" charset="0"/>
                        </a:rPr>
                        <m:t>𝑀𝐻𝑧</m:t>
                      </m:r>
                    </m:oMath>
                  </m:oMathPara>
                </a14:m>
                <a:endParaRPr lang="es-HN" sz="1400" dirty="0">
                  <a:solidFill>
                    <a:schemeClr val="bg1"/>
                  </a:solidFill>
                </a:endParaRPr>
              </a:p>
              <a:p>
                <a:endParaRPr lang="en-US" b="0" dirty="0"/>
              </a:p>
              <a:p>
                <a:endParaRPr lang="en-US" dirty="0"/>
              </a:p>
            </p:txBody>
          </p:sp>
        </mc:Choice>
        <mc:Fallback xmlns="">
          <p:sp>
            <p:nvSpPr>
              <p:cNvPr id="10" name="CuadroTexto 9">
                <a:extLst>
                  <a:ext uri="{FF2B5EF4-FFF2-40B4-BE49-F238E27FC236}">
                    <a16:creationId xmlns:a16="http://schemas.microsoft.com/office/drawing/2014/main" id="{F5452C88-2942-4683-985E-79DD6FAEBFC6}"/>
                  </a:ext>
                </a:extLst>
              </p:cNvPr>
              <p:cNvSpPr txBox="1">
                <a:spLocks noRot="1" noChangeAspect="1" noMove="1" noResize="1" noEditPoints="1" noAdjustHandles="1" noChangeArrowheads="1" noChangeShapeType="1" noTextEdit="1"/>
              </p:cNvSpPr>
              <p:nvPr/>
            </p:nvSpPr>
            <p:spPr>
              <a:xfrm>
                <a:off x="3978812" y="3167767"/>
                <a:ext cx="2847911" cy="3659720"/>
              </a:xfrm>
              <a:prstGeom prst="rect">
                <a:avLst/>
              </a:prstGeom>
              <a:blipFill>
                <a:blip r:embed="rId3"/>
                <a:stretch>
                  <a:fillRect/>
                </a:stretch>
              </a:blipFill>
            </p:spPr>
            <p:txBody>
              <a:bodyPr/>
              <a:lstStyle/>
              <a:p>
                <a:r>
                  <a:rPr lang="es-HN">
                    <a:noFill/>
                  </a:rPr>
                  <a:t> </a:t>
                </a:r>
              </a:p>
            </p:txBody>
          </p:sp>
        </mc:Fallback>
      </mc:AlternateContent>
      <p:sp>
        <p:nvSpPr>
          <p:cNvPr id="13" name="Marcador de contenido 2">
            <a:extLst>
              <a:ext uri="{FF2B5EF4-FFF2-40B4-BE49-F238E27FC236}">
                <a16:creationId xmlns:a16="http://schemas.microsoft.com/office/drawing/2014/main" id="{DCB36121-C7EE-426B-91D0-31434A037A3A}"/>
              </a:ext>
            </a:extLst>
          </p:cNvPr>
          <p:cNvSpPr txBox="1">
            <a:spLocks/>
          </p:cNvSpPr>
          <p:nvPr/>
        </p:nvSpPr>
        <p:spPr>
          <a:xfrm>
            <a:off x="6944333" y="2971541"/>
            <a:ext cx="4623237" cy="2940161"/>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Podemos observar que hay parámetros que permanecen igual, por ejemplo el número de segmentos, también podemos ver que las portadoras por segmento son un múltiplo de las portadoras por segmento en modo 1, y lo mas importante, la frecuencia de muestreo permanece </a:t>
            </a:r>
            <a:r>
              <a:rPr lang="es-HN" dirty="0" err="1">
                <a:latin typeface="TI-Nspire Sans" panose="020B0604020202020204" pitchFamily="34" charset="-120"/>
                <a:ea typeface="TI-Nspire Sans" panose="020B0604020202020204" pitchFamily="34" charset="-120"/>
              </a:rPr>
              <a:t>consatnte</a:t>
            </a:r>
            <a:endParaRPr lang="es-HN" dirty="0">
              <a:latin typeface="TI-Nspire Sans" panose="020B0604020202020204" pitchFamily="34" charset="-120"/>
              <a:ea typeface="TI-Nspire Sans" panose="020B0604020202020204" pitchFamily="34" charset="-120"/>
            </a:endParaRPr>
          </a:p>
        </p:txBody>
      </p:sp>
    </p:spTree>
    <p:extLst>
      <p:ext uri="{BB962C8B-B14F-4D97-AF65-F5344CB8AC3E}">
        <p14:creationId xmlns:p14="http://schemas.microsoft.com/office/powerpoint/2010/main" val="386230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2B429-F1DE-4621-ADCE-248E1BD2F28A}"/>
              </a:ext>
            </a:extLst>
          </p:cNvPr>
          <p:cNvSpPr>
            <a:spLocks noGrp="1"/>
          </p:cNvSpPr>
          <p:nvPr>
            <p:ph type="title"/>
          </p:nvPr>
        </p:nvSpPr>
        <p:spPr/>
        <p:txBody>
          <a:bodyPr/>
          <a:lstStyle/>
          <a:p>
            <a:r>
              <a:rPr lang="es-HN" b="0" dirty="0">
                <a:latin typeface="TI-Nspire" panose="02020603050405020304" pitchFamily="18" charset="-120"/>
                <a:ea typeface="TI-Nspire" panose="02020603050405020304" pitchFamily="18" charset="-120"/>
              </a:rPr>
              <a:t>PORQUÉ USAR UN ESQUEMA ODMF?</a:t>
            </a:r>
          </a:p>
        </p:txBody>
      </p:sp>
      <p:sp>
        <p:nvSpPr>
          <p:cNvPr id="3" name="Marcador de contenido 2">
            <a:extLst>
              <a:ext uri="{FF2B5EF4-FFF2-40B4-BE49-F238E27FC236}">
                <a16:creationId xmlns:a16="http://schemas.microsoft.com/office/drawing/2014/main" id="{B5619CE9-1AB7-40E5-A050-50C6FA5D175B}"/>
              </a:ext>
            </a:extLst>
          </p:cNvPr>
          <p:cNvSpPr>
            <a:spLocks noGrp="1"/>
          </p:cNvSpPr>
          <p:nvPr>
            <p:ph idx="1"/>
          </p:nvPr>
        </p:nvSpPr>
        <p:spPr>
          <a:xfrm>
            <a:off x="818712" y="2222287"/>
            <a:ext cx="5998777" cy="3636511"/>
          </a:xfrm>
        </p:spPr>
        <p:txBody>
          <a:bodyPr/>
          <a:lstStyle/>
          <a:p>
            <a:r>
              <a:rPr lang="es-HN" dirty="0">
                <a:latin typeface="TI-Nspire Sans" panose="020B0604020202020204" pitchFamily="34" charset="-120"/>
                <a:ea typeface="TI-Nspire Sans" panose="020B0604020202020204" pitchFamily="34" charset="-120"/>
              </a:rPr>
              <a:t>Los esquemas ODFM son los utilizados en la transmisión ISDB-Tb, esto debido a las bondades que nos ofrecen con respecto a la degradación de la señal en el canal de transmisión.</a:t>
            </a:r>
          </a:p>
        </p:txBody>
      </p:sp>
      <p:pic>
        <p:nvPicPr>
          <p:cNvPr id="5" name="Imagen 4">
            <a:extLst>
              <a:ext uri="{FF2B5EF4-FFF2-40B4-BE49-F238E27FC236}">
                <a16:creationId xmlns:a16="http://schemas.microsoft.com/office/drawing/2014/main" id="{ECA6E309-7F92-4310-850D-302C22BADB8E}"/>
              </a:ext>
            </a:extLst>
          </p:cNvPr>
          <p:cNvPicPr>
            <a:picLocks noChangeAspect="1"/>
          </p:cNvPicPr>
          <p:nvPr/>
        </p:nvPicPr>
        <p:blipFill>
          <a:blip r:embed="rId2"/>
          <a:stretch>
            <a:fillRect/>
          </a:stretch>
        </p:blipFill>
        <p:spPr>
          <a:xfrm>
            <a:off x="6942787" y="2222287"/>
            <a:ext cx="5037553" cy="3722666"/>
          </a:xfrm>
          <a:prstGeom prst="rect">
            <a:avLst/>
          </a:prstGeom>
        </p:spPr>
      </p:pic>
    </p:spTree>
    <p:extLst>
      <p:ext uri="{BB962C8B-B14F-4D97-AF65-F5344CB8AC3E}">
        <p14:creationId xmlns:p14="http://schemas.microsoft.com/office/powerpoint/2010/main" val="1591548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DC0BF-D999-43A7-95EF-AA144B95465C}"/>
              </a:ext>
            </a:extLst>
          </p:cNvPr>
          <p:cNvSpPr>
            <a:spLocks noGrp="1"/>
          </p:cNvSpPr>
          <p:nvPr>
            <p:ph type="title"/>
          </p:nvPr>
        </p:nvSpPr>
        <p:spPr/>
        <p:txBody>
          <a:bodyPr/>
          <a:lstStyle/>
          <a:p>
            <a:r>
              <a:rPr lang="es-HN" dirty="0"/>
              <a:t>Longitud de un cuadro ODFM</a:t>
            </a:r>
          </a:p>
        </p:txBody>
      </p:sp>
      <p:sp>
        <p:nvSpPr>
          <p:cNvPr id="3" name="Marcador de contenido 2">
            <a:extLst>
              <a:ext uri="{FF2B5EF4-FFF2-40B4-BE49-F238E27FC236}">
                <a16:creationId xmlns:a16="http://schemas.microsoft.com/office/drawing/2014/main" id="{B8787BA0-C3AA-44BE-A5B5-36E7E73E9CEE}"/>
              </a:ext>
            </a:extLst>
          </p:cNvPr>
          <p:cNvSpPr>
            <a:spLocks noGrp="1"/>
          </p:cNvSpPr>
          <p:nvPr>
            <p:ph idx="1"/>
          </p:nvPr>
        </p:nvSpPr>
        <p:spPr>
          <a:xfrm>
            <a:off x="818712" y="2222287"/>
            <a:ext cx="10554574" cy="1206713"/>
          </a:xfrm>
        </p:spPr>
        <p:txBody>
          <a:bodyPr/>
          <a:lstStyle/>
          <a:p>
            <a:r>
              <a:rPr lang="es-HN" dirty="0">
                <a:latin typeface="TI-Nspire Sans" panose="020B0604020202020204" pitchFamily="34" charset="-120"/>
                <a:ea typeface="TI-Nspire Sans" panose="020B0604020202020204" pitchFamily="34" charset="-120"/>
              </a:rPr>
              <a:t>Vemos que todo este sistema está planeado para transmitir televisión digital, por lo que transmitiremos </a:t>
            </a:r>
            <a:r>
              <a:rPr lang="es-HN" dirty="0" err="1">
                <a:latin typeface="TI-Nspire Sans" panose="020B0604020202020204" pitchFamily="34" charset="-120"/>
                <a:ea typeface="TI-Nspire Sans" panose="020B0604020202020204" pitchFamily="34" charset="-120"/>
              </a:rPr>
              <a:t>transport</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streams</a:t>
            </a:r>
            <a:r>
              <a:rPr lang="es-HN" dirty="0">
                <a:latin typeface="TI-Nspire Sans" panose="020B0604020202020204" pitchFamily="34" charset="-120"/>
                <a:ea typeface="TI-Nspire Sans" panose="020B0604020202020204" pitchFamily="34" charset="-120"/>
              </a:rPr>
              <a:t>, cada </a:t>
            </a:r>
            <a:r>
              <a:rPr lang="es-HN" dirty="0" err="1">
                <a:latin typeface="TI-Nspire Sans" panose="020B0604020202020204" pitchFamily="34" charset="-120"/>
                <a:ea typeface="TI-Nspire Sans" panose="020B0604020202020204" pitchFamily="34" charset="-120"/>
              </a:rPr>
              <a:t>transport</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stream</a:t>
            </a:r>
            <a:r>
              <a:rPr lang="es-HN" dirty="0">
                <a:latin typeface="TI-Nspire Sans" panose="020B0604020202020204" pitchFamily="34" charset="-120"/>
                <a:ea typeface="TI-Nspire Sans" panose="020B0604020202020204" pitchFamily="34" charset="-120"/>
              </a:rPr>
              <a:t> consta de 204 bytes por lo que definiremos como un cuadro ODFM como 204 </a:t>
            </a:r>
            <a:r>
              <a:rPr lang="es-HN" dirty="0" err="1">
                <a:latin typeface="TI-Nspire Sans" panose="020B0604020202020204" pitchFamily="34" charset="-120"/>
                <a:ea typeface="TI-Nspire Sans" panose="020B0604020202020204" pitchFamily="34" charset="-120"/>
              </a:rPr>
              <a:t>simbolos</a:t>
            </a:r>
            <a:r>
              <a:rPr lang="es-HN" dirty="0">
                <a:latin typeface="TI-Nspire Sans" panose="020B0604020202020204" pitchFamily="34" charset="-120"/>
                <a:ea typeface="TI-Nspire Sans" panose="020B0604020202020204" pitchFamily="34" charset="-120"/>
              </a:rPr>
              <a:t> ODFM, en el cual según el esquema de modulación y el código convolucional podremos transmitir entre 12 y 252 TSP por cuadro ODFM</a:t>
            </a:r>
          </a:p>
        </p:txBody>
      </p:sp>
      <p:grpSp>
        <p:nvGrpSpPr>
          <p:cNvPr id="15" name="Grupo 14">
            <a:extLst>
              <a:ext uri="{FF2B5EF4-FFF2-40B4-BE49-F238E27FC236}">
                <a16:creationId xmlns:a16="http://schemas.microsoft.com/office/drawing/2014/main" id="{40AE1066-EB18-4BE8-AE1D-DEC59705B171}"/>
              </a:ext>
            </a:extLst>
          </p:cNvPr>
          <p:cNvGrpSpPr/>
          <p:nvPr/>
        </p:nvGrpSpPr>
        <p:grpSpPr>
          <a:xfrm>
            <a:off x="818712" y="3545957"/>
            <a:ext cx="10680250" cy="3082585"/>
            <a:chOff x="861237" y="3428999"/>
            <a:chExt cx="10680250" cy="3082585"/>
          </a:xfrm>
        </p:grpSpPr>
        <p:sp>
          <p:nvSpPr>
            <p:cNvPr id="5" name="Rectángulo 4">
              <a:extLst>
                <a:ext uri="{FF2B5EF4-FFF2-40B4-BE49-F238E27FC236}">
                  <a16:creationId xmlns:a16="http://schemas.microsoft.com/office/drawing/2014/main" id="{0C1863CC-9A33-4AC2-A53F-58C4C4243E8C}"/>
                </a:ext>
              </a:extLst>
            </p:cNvPr>
            <p:cNvSpPr/>
            <p:nvPr/>
          </p:nvSpPr>
          <p:spPr>
            <a:xfrm>
              <a:off x="861237" y="3428999"/>
              <a:ext cx="10680250" cy="3082585"/>
            </a:xfrm>
            <a:prstGeom prst="rect">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Rectángulo 5">
              <a:extLst>
                <a:ext uri="{FF2B5EF4-FFF2-40B4-BE49-F238E27FC236}">
                  <a16:creationId xmlns:a16="http://schemas.microsoft.com/office/drawing/2014/main" id="{25684C99-6E15-4E37-8C50-8A85AC220647}"/>
                </a:ext>
              </a:extLst>
            </p:cNvPr>
            <p:cNvSpPr/>
            <p:nvPr/>
          </p:nvSpPr>
          <p:spPr>
            <a:xfrm>
              <a:off x="986913" y="3502633"/>
              <a:ext cx="3455581" cy="2930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Rectángulo 9">
              <a:extLst>
                <a:ext uri="{FF2B5EF4-FFF2-40B4-BE49-F238E27FC236}">
                  <a16:creationId xmlns:a16="http://schemas.microsoft.com/office/drawing/2014/main" id="{B934F3D8-A856-48A9-B318-5A52AF0A01A2}"/>
                </a:ext>
              </a:extLst>
            </p:cNvPr>
            <p:cNvSpPr/>
            <p:nvPr/>
          </p:nvSpPr>
          <p:spPr>
            <a:xfrm>
              <a:off x="7898075" y="3502633"/>
              <a:ext cx="3455581" cy="2930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grpSp>
      <p:graphicFrame>
        <p:nvGraphicFramePr>
          <p:cNvPr id="16" name="Tabla 16">
            <a:extLst>
              <a:ext uri="{FF2B5EF4-FFF2-40B4-BE49-F238E27FC236}">
                <a16:creationId xmlns:a16="http://schemas.microsoft.com/office/drawing/2014/main" id="{7390CF0E-BB4D-426C-88AF-1F9F3119DEAB}"/>
              </a:ext>
            </a:extLst>
          </p:cNvPr>
          <p:cNvGraphicFramePr>
            <a:graphicFrameLocks noGrp="1"/>
          </p:cNvGraphicFramePr>
          <p:nvPr>
            <p:extLst>
              <p:ext uri="{D42A27DB-BD31-4B8C-83A1-F6EECF244321}">
                <p14:modId xmlns:p14="http://schemas.microsoft.com/office/powerpoint/2010/main" val="3512193266"/>
              </p:ext>
            </p:extLst>
          </p:nvPr>
        </p:nvGraphicFramePr>
        <p:xfrm>
          <a:off x="1424763" y="3972327"/>
          <a:ext cx="2490834" cy="2397760"/>
        </p:xfrm>
        <a:graphic>
          <a:graphicData uri="http://schemas.openxmlformats.org/drawingml/2006/table">
            <a:tbl>
              <a:tblPr firstRow="1" bandRow="1">
                <a:tableStyleId>{073A0DAA-6AF3-43AB-8588-CEC1D06C72B9}</a:tableStyleId>
              </a:tblPr>
              <a:tblGrid>
                <a:gridCol w="627321">
                  <a:extLst>
                    <a:ext uri="{9D8B030D-6E8A-4147-A177-3AD203B41FA5}">
                      <a16:colId xmlns:a16="http://schemas.microsoft.com/office/drawing/2014/main" val="2472344641"/>
                    </a:ext>
                  </a:extLst>
                </a:gridCol>
                <a:gridCol w="627321">
                  <a:extLst>
                    <a:ext uri="{9D8B030D-6E8A-4147-A177-3AD203B41FA5}">
                      <a16:colId xmlns:a16="http://schemas.microsoft.com/office/drawing/2014/main" val="3282998271"/>
                    </a:ext>
                  </a:extLst>
                </a:gridCol>
                <a:gridCol w="1236192">
                  <a:extLst>
                    <a:ext uri="{9D8B030D-6E8A-4147-A177-3AD203B41FA5}">
                      <a16:colId xmlns:a16="http://schemas.microsoft.com/office/drawing/2014/main" val="2702754976"/>
                    </a:ext>
                  </a:extLst>
                </a:gridCol>
              </a:tblGrid>
              <a:tr h="370840">
                <a:tc gridSpan="3">
                  <a:txBody>
                    <a:bodyPr/>
                    <a:lstStyle/>
                    <a:p>
                      <a:pPr algn="ctr"/>
                      <a:r>
                        <a:rPr lang="es-HN" sz="1800" b="0" dirty="0">
                          <a:latin typeface="TI-Nspire Sans" panose="020B0604020202020204" pitchFamily="34" charset="-120"/>
                          <a:ea typeface="TI-Nspire Sans" panose="020B0604020202020204" pitchFamily="34" charset="-120"/>
                        </a:rPr>
                        <a:t>Modo 1</a:t>
                      </a:r>
                    </a:p>
                  </a:txBody>
                  <a:tcPr anchor="ctr"/>
                </a:tc>
                <a:tc hMerge="1">
                  <a:txBody>
                    <a:bodyPr/>
                    <a:lstStyle/>
                    <a:p>
                      <a:pPr algn="ctr"/>
                      <a:endParaRPr lang="es-HN" sz="1800" b="0" dirty="0">
                        <a:latin typeface="TI-Nspire Sans" panose="020B0604020202020204" pitchFamily="34" charset="-120"/>
                        <a:ea typeface="TI-Nspire Sans" panose="020B0604020202020204" pitchFamily="34" charset="-120"/>
                      </a:endParaRPr>
                    </a:p>
                  </a:txBody>
                  <a:tcPr anchor="ctr"/>
                </a:tc>
                <a:tc hMerge="1">
                  <a:txBody>
                    <a:bodyPr/>
                    <a:lstStyle/>
                    <a:p>
                      <a:endParaRPr lang="es-HN" dirty="0"/>
                    </a:p>
                  </a:txBody>
                  <a:tcPr/>
                </a:tc>
                <a:extLst>
                  <a:ext uri="{0D108BD9-81ED-4DB2-BD59-A6C34878D82A}">
                    <a16:rowId xmlns:a16="http://schemas.microsoft.com/office/drawing/2014/main" val="3052870732"/>
                  </a:ext>
                </a:extLst>
              </a:tr>
              <a:tr h="370840">
                <a:tc>
                  <a:txBody>
                    <a:bodyPr/>
                    <a:lstStyle/>
                    <a:p>
                      <a:pPr algn="ctr"/>
                      <a:r>
                        <a:rPr lang="es-HN" sz="1200" dirty="0" err="1">
                          <a:latin typeface="TI-Nspire Sans" panose="020B0604020202020204" pitchFamily="34" charset="-120"/>
                          <a:ea typeface="TI-Nspire Sans" panose="020B0604020202020204" pitchFamily="34" charset="-120"/>
                        </a:rPr>
                        <a:t>Tg</a:t>
                      </a:r>
                      <a:endParaRPr lang="es-HN" sz="1200" dirty="0">
                        <a:latin typeface="TI-Nspire Sans" panose="020B0604020202020204" pitchFamily="34" charset="-120"/>
                        <a:ea typeface="TI-Nspire Sans" panose="020B0604020202020204" pitchFamily="34" charset="-120"/>
                      </a:endParaRPr>
                    </a:p>
                  </a:txBody>
                  <a:tcPr anchor="ctr"/>
                </a:tc>
                <a:tc>
                  <a:txBody>
                    <a:bodyPr/>
                    <a:lstStyle/>
                    <a:p>
                      <a:pPr algn="ctr"/>
                      <a:r>
                        <a:rPr lang="es-HN" sz="1200" dirty="0" err="1">
                          <a:latin typeface="TI-Nspire Sans" panose="020B0604020202020204" pitchFamily="34" charset="-120"/>
                          <a:ea typeface="TI-Nspire Sans" panose="020B0604020202020204" pitchFamily="34" charset="-120"/>
                        </a:rPr>
                        <a:t>Ts</a:t>
                      </a:r>
                      <a:r>
                        <a:rPr lang="es-HN" sz="1200" dirty="0">
                          <a:latin typeface="TI-Nspire Sans" panose="020B0604020202020204" pitchFamily="34" charset="-120"/>
                          <a:ea typeface="TI-Nspire Sans" panose="020B0604020202020204" pitchFamily="34" charset="-120"/>
                        </a:rPr>
                        <a:t>(</a:t>
                      </a:r>
                      <a:r>
                        <a:rPr lang="es-HN" sz="1200" dirty="0" err="1">
                          <a:latin typeface="TI-Nspire Sans" panose="020B0604020202020204" pitchFamily="34" charset="-120"/>
                          <a:ea typeface="TI-Nspire Sans" panose="020B0604020202020204" pitchFamily="34" charset="-120"/>
                        </a:rPr>
                        <a:t>us</a:t>
                      </a:r>
                      <a:r>
                        <a:rPr lang="es-HN" sz="1200" dirty="0">
                          <a:latin typeface="TI-Nspire Sans" panose="020B0604020202020204" pitchFamily="34" charset="-120"/>
                          <a:ea typeface="TI-Nspire Sans" panose="020B0604020202020204" pitchFamily="34" charset="-120"/>
                        </a:rPr>
                        <a:t>)</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Tiempo cuadro (</a:t>
                      </a:r>
                      <a:r>
                        <a:rPr lang="es-HN" sz="1200" dirty="0" err="1">
                          <a:latin typeface="TI-Nspire Sans" panose="020B0604020202020204" pitchFamily="34" charset="-120"/>
                          <a:ea typeface="TI-Nspire Sans" panose="020B0604020202020204" pitchFamily="34" charset="-120"/>
                        </a:rPr>
                        <a:t>Ts</a:t>
                      </a:r>
                      <a:r>
                        <a:rPr lang="es-HN" sz="1200" dirty="0">
                          <a:latin typeface="TI-Nspire Sans" panose="020B0604020202020204" pitchFamily="34" charset="-120"/>
                          <a:ea typeface="TI-Nspire Sans" panose="020B0604020202020204" pitchFamily="34" charset="-120"/>
                        </a:rPr>
                        <a:t>*204)</a:t>
                      </a:r>
                    </a:p>
                  </a:txBody>
                  <a:tcPr anchor="ctr"/>
                </a:tc>
                <a:extLst>
                  <a:ext uri="{0D108BD9-81ED-4DB2-BD59-A6C34878D82A}">
                    <a16:rowId xmlns:a16="http://schemas.microsoft.com/office/drawing/2014/main" val="4236461800"/>
                  </a:ext>
                </a:extLst>
              </a:tr>
              <a:tr h="370840">
                <a:tc>
                  <a:txBody>
                    <a:bodyPr/>
                    <a:lstStyle/>
                    <a:p>
                      <a:pPr algn="ctr"/>
                      <a:r>
                        <a:rPr lang="es-HN" sz="1200" dirty="0">
                          <a:latin typeface="TI-Nspire Sans" panose="020B0604020202020204" pitchFamily="34" charset="-120"/>
                          <a:ea typeface="TI-Nspire Sans" panose="020B0604020202020204" pitchFamily="34" charset="-120"/>
                        </a:rPr>
                        <a:t>Tu/4</a:t>
                      </a:r>
                    </a:p>
                  </a:txBody>
                  <a:tcPr anchor="ctr"/>
                </a:tc>
                <a:tc>
                  <a:txBody>
                    <a:bodyPr/>
                    <a:lstStyle/>
                    <a:p>
                      <a:pPr algn="ctr"/>
                      <a:r>
                        <a:rPr lang="es-HN" sz="1200" u="none" dirty="0">
                          <a:latin typeface="TI-Nspire Sans" panose="020B0604020202020204" pitchFamily="34" charset="-120"/>
                          <a:ea typeface="TI-Nspire Sans" panose="020B0604020202020204" pitchFamily="34" charset="-120"/>
                        </a:rPr>
                        <a:t>315</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64.26 ms</a:t>
                      </a:r>
                    </a:p>
                  </a:txBody>
                  <a:tcPr anchor="ctr"/>
                </a:tc>
                <a:extLst>
                  <a:ext uri="{0D108BD9-81ED-4DB2-BD59-A6C34878D82A}">
                    <a16:rowId xmlns:a16="http://schemas.microsoft.com/office/drawing/2014/main" val="265035255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200" dirty="0">
                          <a:latin typeface="TI-Nspire Sans" panose="020B0604020202020204" pitchFamily="34" charset="-120"/>
                          <a:ea typeface="TI-Nspire Sans" panose="020B0604020202020204" pitchFamily="34" charset="-120"/>
                        </a:rPr>
                        <a:t>Tu/8</a:t>
                      </a:r>
                    </a:p>
                  </a:txBody>
                  <a:tcPr anchor="ctr"/>
                </a:tc>
                <a:tc>
                  <a:txBody>
                    <a:bodyPr/>
                    <a:lstStyle/>
                    <a:p>
                      <a:pPr algn="ctr"/>
                      <a:r>
                        <a:rPr lang="es-HN" sz="1200" u="none" dirty="0">
                          <a:latin typeface="TI-Nspire Sans" panose="020B0604020202020204" pitchFamily="34" charset="-120"/>
                          <a:ea typeface="TI-Nspire Sans" panose="020B0604020202020204" pitchFamily="34" charset="-120"/>
                        </a:rPr>
                        <a:t>283</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57.834 ms</a:t>
                      </a:r>
                    </a:p>
                  </a:txBody>
                  <a:tcPr anchor="ctr"/>
                </a:tc>
                <a:extLst>
                  <a:ext uri="{0D108BD9-81ED-4DB2-BD59-A6C34878D82A}">
                    <a16:rowId xmlns:a16="http://schemas.microsoft.com/office/drawing/2014/main" val="37747115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200" dirty="0">
                          <a:latin typeface="TI-Nspire Sans" panose="020B0604020202020204" pitchFamily="34" charset="-120"/>
                          <a:ea typeface="TI-Nspire Sans" panose="020B0604020202020204" pitchFamily="34" charset="-120"/>
                        </a:rPr>
                        <a:t>Tu/16</a:t>
                      </a:r>
                    </a:p>
                  </a:txBody>
                  <a:tcPr anchor="ctr"/>
                </a:tc>
                <a:tc>
                  <a:txBody>
                    <a:bodyPr/>
                    <a:lstStyle/>
                    <a:p>
                      <a:pPr algn="ctr"/>
                      <a:r>
                        <a:rPr lang="es-HN" sz="1200" u="none" dirty="0">
                          <a:latin typeface="TI-Nspire Sans" panose="020B0604020202020204" pitchFamily="34" charset="-120"/>
                          <a:ea typeface="TI-Nspire Sans" panose="020B0604020202020204" pitchFamily="34" charset="-120"/>
                        </a:rPr>
                        <a:t>267.75</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54.621 ms</a:t>
                      </a:r>
                    </a:p>
                  </a:txBody>
                  <a:tcPr anchor="ctr"/>
                </a:tc>
                <a:extLst>
                  <a:ext uri="{0D108BD9-81ED-4DB2-BD59-A6C34878D82A}">
                    <a16:rowId xmlns:a16="http://schemas.microsoft.com/office/drawing/2014/main" val="233061344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200" dirty="0">
                          <a:latin typeface="TI-Nspire Sans" panose="020B0604020202020204" pitchFamily="34" charset="-120"/>
                          <a:ea typeface="TI-Nspire Sans" panose="020B0604020202020204" pitchFamily="34" charset="-120"/>
                        </a:rPr>
                        <a:t>Tu/32</a:t>
                      </a:r>
                    </a:p>
                  </a:txBody>
                  <a:tcPr anchor="ctr"/>
                </a:tc>
                <a:tc>
                  <a:txBody>
                    <a:bodyPr/>
                    <a:lstStyle/>
                    <a:p>
                      <a:pPr algn="ctr"/>
                      <a:r>
                        <a:rPr lang="es-HN" sz="1200" u="none" dirty="0">
                          <a:latin typeface="TI-Nspire Sans" panose="020B0604020202020204" pitchFamily="34" charset="-120"/>
                          <a:ea typeface="TI-Nspire Sans" panose="020B0604020202020204" pitchFamily="34" charset="-120"/>
                        </a:rPr>
                        <a:t>259.8</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53.0145 ms</a:t>
                      </a:r>
                    </a:p>
                  </a:txBody>
                  <a:tcPr anchor="ctr"/>
                </a:tc>
                <a:extLst>
                  <a:ext uri="{0D108BD9-81ED-4DB2-BD59-A6C34878D82A}">
                    <a16:rowId xmlns:a16="http://schemas.microsoft.com/office/drawing/2014/main" val="2443923723"/>
                  </a:ext>
                </a:extLst>
              </a:tr>
            </a:tbl>
          </a:graphicData>
        </a:graphic>
      </p:graphicFrame>
      <p:graphicFrame>
        <p:nvGraphicFramePr>
          <p:cNvPr id="23" name="Tabla 16">
            <a:extLst>
              <a:ext uri="{FF2B5EF4-FFF2-40B4-BE49-F238E27FC236}">
                <a16:creationId xmlns:a16="http://schemas.microsoft.com/office/drawing/2014/main" id="{D76646D5-1398-4F83-BF28-6FE6C5C9FC49}"/>
              </a:ext>
            </a:extLst>
          </p:cNvPr>
          <p:cNvGraphicFramePr>
            <a:graphicFrameLocks noGrp="1"/>
          </p:cNvGraphicFramePr>
          <p:nvPr>
            <p:extLst>
              <p:ext uri="{D42A27DB-BD31-4B8C-83A1-F6EECF244321}">
                <p14:modId xmlns:p14="http://schemas.microsoft.com/office/powerpoint/2010/main" val="2448842784"/>
              </p:ext>
            </p:extLst>
          </p:nvPr>
        </p:nvGraphicFramePr>
        <p:xfrm>
          <a:off x="8337923" y="3972327"/>
          <a:ext cx="2490834" cy="2397760"/>
        </p:xfrm>
        <a:graphic>
          <a:graphicData uri="http://schemas.openxmlformats.org/drawingml/2006/table">
            <a:tbl>
              <a:tblPr firstRow="1" bandRow="1">
                <a:tableStyleId>{073A0DAA-6AF3-43AB-8588-CEC1D06C72B9}</a:tableStyleId>
              </a:tblPr>
              <a:tblGrid>
                <a:gridCol w="627321">
                  <a:extLst>
                    <a:ext uri="{9D8B030D-6E8A-4147-A177-3AD203B41FA5}">
                      <a16:colId xmlns:a16="http://schemas.microsoft.com/office/drawing/2014/main" val="2472344641"/>
                    </a:ext>
                  </a:extLst>
                </a:gridCol>
                <a:gridCol w="627321">
                  <a:extLst>
                    <a:ext uri="{9D8B030D-6E8A-4147-A177-3AD203B41FA5}">
                      <a16:colId xmlns:a16="http://schemas.microsoft.com/office/drawing/2014/main" val="3282998271"/>
                    </a:ext>
                  </a:extLst>
                </a:gridCol>
                <a:gridCol w="1236192">
                  <a:extLst>
                    <a:ext uri="{9D8B030D-6E8A-4147-A177-3AD203B41FA5}">
                      <a16:colId xmlns:a16="http://schemas.microsoft.com/office/drawing/2014/main" val="2702754976"/>
                    </a:ext>
                  </a:extLst>
                </a:gridCol>
              </a:tblGrid>
              <a:tr h="370840">
                <a:tc gridSpan="3">
                  <a:txBody>
                    <a:bodyPr/>
                    <a:lstStyle/>
                    <a:p>
                      <a:pPr algn="ctr"/>
                      <a:r>
                        <a:rPr lang="es-HN" b="0" dirty="0">
                          <a:latin typeface="TI-Nspire Sans" panose="020B0604020202020204" pitchFamily="34" charset="-120"/>
                          <a:ea typeface="TI-Nspire Sans" panose="020B0604020202020204" pitchFamily="34" charset="-120"/>
                        </a:rPr>
                        <a:t>Modo 3</a:t>
                      </a:r>
                    </a:p>
                  </a:txBody>
                  <a:tcPr anchor="ctr"/>
                </a:tc>
                <a:tc hMerge="1">
                  <a:txBody>
                    <a:bodyPr/>
                    <a:lstStyle/>
                    <a:p>
                      <a:pPr algn="ctr"/>
                      <a:endParaRPr lang="es-HN" b="0" dirty="0">
                        <a:latin typeface="TI-Nspire Sans" panose="020B0604020202020204" pitchFamily="34" charset="-120"/>
                        <a:ea typeface="TI-Nspire Sans" panose="020B0604020202020204" pitchFamily="34" charset="-120"/>
                      </a:endParaRPr>
                    </a:p>
                  </a:txBody>
                  <a:tcPr anchor="ctr"/>
                </a:tc>
                <a:tc hMerge="1">
                  <a:txBody>
                    <a:bodyPr/>
                    <a:lstStyle/>
                    <a:p>
                      <a:endParaRPr lang="es-HN" dirty="0"/>
                    </a:p>
                  </a:txBody>
                  <a:tcPr/>
                </a:tc>
                <a:extLst>
                  <a:ext uri="{0D108BD9-81ED-4DB2-BD59-A6C34878D82A}">
                    <a16:rowId xmlns:a16="http://schemas.microsoft.com/office/drawing/2014/main" val="3052870732"/>
                  </a:ext>
                </a:extLst>
              </a:tr>
              <a:tr h="370840">
                <a:tc>
                  <a:txBody>
                    <a:bodyPr/>
                    <a:lstStyle/>
                    <a:p>
                      <a:pPr algn="ctr"/>
                      <a:r>
                        <a:rPr lang="es-HN" sz="1200" dirty="0" err="1">
                          <a:latin typeface="TI-Nspire Sans" panose="020B0604020202020204" pitchFamily="34" charset="-120"/>
                          <a:ea typeface="TI-Nspire Sans" panose="020B0604020202020204" pitchFamily="34" charset="-120"/>
                        </a:rPr>
                        <a:t>Tg</a:t>
                      </a:r>
                      <a:endParaRPr lang="es-HN" sz="1200" dirty="0">
                        <a:latin typeface="TI-Nspire Sans" panose="020B0604020202020204" pitchFamily="34" charset="-120"/>
                        <a:ea typeface="TI-Nspire Sans" panose="020B0604020202020204" pitchFamily="34" charset="-120"/>
                      </a:endParaRPr>
                    </a:p>
                  </a:txBody>
                  <a:tcPr anchor="ctr"/>
                </a:tc>
                <a:tc>
                  <a:txBody>
                    <a:bodyPr/>
                    <a:lstStyle/>
                    <a:p>
                      <a:pPr algn="ctr"/>
                      <a:r>
                        <a:rPr lang="es-HN" sz="1200" dirty="0" err="1">
                          <a:latin typeface="TI-Nspire Sans" panose="020B0604020202020204" pitchFamily="34" charset="-120"/>
                          <a:ea typeface="TI-Nspire Sans" panose="020B0604020202020204" pitchFamily="34" charset="-120"/>
                        </a:rPr>
                        <a:t>Ts</a:t>
                      </a:r>
                      <a:r>
                        <a:rPr lang="es-HN" sz="1200" dirty="0">
                          <a:latin typeface="TI-Nspire Sans" panose="020B0604020202020204" pitchFamily="34" charset="-120"/>
                          <a:ea typeface="TI-Nspire Sans" panose="020B0604020202020204" pitchFamily="34" charset="-120"/>
                        </a:rPr>
                        <a:t>(</a:t>
                      </a:r>
                      <a:r>
                        <a:rPr lang="es-HN" sz="1200" dirty="0" err="1">
                          <a:latin typeface="TI-Nspire Sans" panose="020B0604020202020204" pitchFamily="34" charset="-120"/>
                          <a:ea typeface="TI-Nspire Sans" panose="020B0604020202020204" pitchFamily="34" charset="-120"/>
                        </a:rPr>
                        <a:t>us</a:t>
                      </a:r>
                      <a:r>
                        <a:rPr lang="es-HN" sz="1200" dirty="0">
                          <a:latin typeface="TI-Nspire Sans" panose="020B0604020202020204" pitchFamily="34" charset="-120"/>
                          <a:ea typeface="TI-Nspire Sans" panose="020B0604020202020204" pitchFamily="34" charset="-120"/>
                        </a:rPr>
                        <a:t>)</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Tiempo cuadro (</a:t>
                      </a:r>
                      <a:r>
                        <a:rPr lang="es-HN" sz="1200" dirty="0" err="1">
                          <a:latin typeface="TI-Nspire Sans" panose="020B0604020202020204" pitchFamily="34" charset="-120"/>
                          <a:ea typeface="TI-Nspire Sans" panose="020B0604020202020204" pitchFamily="34" charset="-120"/>
                        </a:rPr>
                        <a:t>Ts</a:t>
                      </a:r>
                      <a:r>
                        <a:rPr lang="es-HN" sz="1200" dirty="0">
                          <a:latin typeface="TI-Nspire Sans" panose="020B0604020202020204" pitchFamily="34" charset="-120"/>
                          <a:ea typeface="TI-Nspire Sans" panose="020B0604020202020204" pitchFamily="34" charset="-120"/>
                        </a:rPr>
                        <a:t>*204)</a:t>
                      </a:r>
                    </a:p>
                  </a:txBody>
                  <a:tcPr anchor="ctr"/>
                </a:tc>
                <a:extLst>
                  <a:ext uri="{0D108BD9-81ED-4DB2-BD59-A6C34878D82A}">
                    <a16:rowId xmlns:a16="http://schemas.microsoft.com/office/drawing/2014/main" val="4236461800"/>
                  </a:ext>
                </a:extLst>
              </a:tr>
              <a:tr h="370840">
                <a:tc>
                  <a:txBody>
                    <a:bodyPr/>
                    <a:lstStyle/>
                    <a:p>
                      <a:pPr algn="ctr"/>
                      <a:r>
                        <a:rPr lang="es-HN" sz="1200" dirty="0">
                          <a:latin typeface="TI-Nspire Sans" panose="020B0604020202020204" pitchFamily="34" charset="-120"/>
                          <a:ea typeface="TI-Nspire Sans" panose="020B0604020202020204" pitchFamily="34" charset="-120"/>
                        </a:rPr>
                        <a:t>Tu/4</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1260</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257.04ms</a:t>
                      </a:r>
                    </a:p>
                  </a:txBody>
                  <a:tcPr anchor="ctr"/>
                </a:tc>
                <a:extLst>
                  <a:ext uri="{0D108BD9-81ED-4DB2-BD59-A6C34878D82A}">
                    <a16:rowId xmlns:a16="http://schemas.microsoft.com/office/drawing/2014/main" val="265035255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200" dirty="0">
                          <a:latin typeface="TI-Nspire Sans" panose="020B0604020202020204" pitchFamily="34" charset="-120"/>
                          <a:ea typeface="TI-Nspire Sans" panose="020B0604020202020204" pitchFamily="34" charset="-120"/>
                        </a:rPr>
                        <a:t>Tu/8</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1134</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231.336ms</a:t>
                      </a:r>
                    </a:p>
                  </a:txBody>
                  <a:tcPr anchor="ctr"/>
                </a:tc>
                <a:extLst>
                  <a:ext uri="{0D108BD9-81ED-4DB2-BD59-A6C34878D82A}">
                    <a16:rowId xmlns:a16="http://schemas.microsoft.com/office/drawing/2014/main" val="37747115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200">
                          <a:latin typeface="TI-Nspire Sans" panose="020B0604020202020204" pitchFamily="34" charset="-120"/>
                          <a:ea typeface="TI-Nspire Sans" panose="020B0604020202020204" pitchFamily="34" charset="-120"/>
                        </a:rPr>
                        <a:t>Tu/16</a:t>
                      </a:r>
                      <a:endParaRPr lang="es-HN" sz="1200" dirty="0">
                        <a:latin typeface="TI-Nspire Sans" panose="020B0604020202020204" pitchFamily="34" charset="-120"/>
                        <a:ea typeface="TI-Nspire Sans" panose="020B0604020202020204" pitchFamily="34" charset="-120"/>
                      </a:endParaRPr>
                    </a:p>
                  </a:txBody>
                  <a:tcPr anchor="ctr"/>
                </a:tc>
                <a:tc>
                  <a:txBody>
                    <a:bodyPr/>
                    <a:lstStyle/>
                    <a:p>
                      <a:pPr algn="ctr"/>
                      <a:r>
                        <a:rPr lang="es-HN" sz="1200" dirty="0">
                          <a:latin typeface="TI-Nspire Sans" panose="020B0604020202020204" pitchFamily="34" charset="-120"/>
                          <a:ea typeface="TI-Nspire Sans" panose="020B0604020202020204" pitchFamily="34" charset="-120"/>
                        </a:rPr>
                        <a:t>1071</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218.484ms</a:t>
                      </a:r>
                    </a:p>
                  </a:txBody>
                  <a:tcPr anchor="ctr"/>
                </a:tc>
                <a:extLst>
                  <a:ext uri="{0D108BD9-81ED-4DB2-BD59-A6C34878D82A}">
                    <a16:rowId xmlns:a16="http://schemas.microsoft.com/office/drawing/2014/main" val="233061344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200" dirty="0">
                          <a:latin typeface="TI-Nspire Sans" panose="020B0604020202020204" pitchFamily="34" charset="-120"/>
                          <a:ea typeface="TI-Nspire Sans" panose="020B0604020202020204" pitchFamily="34" charset="-120"/>
                        </a:rPr>
                        <a:t>Tu/32</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1039.5</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212.058ms</a:t>
                      </a:r>
                    </a:p>
                  </a:txBody>
                  <a:tcPr anchor="ctr"/>
                </a:tc>
                <a:extLst>
                  <a:ext uri="{0D108BD9-81ED-4DB2-BD59-A6C34878D82A}">
                    <a16:rowId xmlns:a16="http://schemas.microsoft.com/office/drawing/2014/main" val="2443923723"/>
                  </a:ext>
                </a:extLst>
              </a:tr>
            </a:tbl>
          </a:graphicData>
        </a:graphic>
      </p:graphicFrame>
      <p:graphicFrame>
        <p:nvGraphicFramePr>
          <p:cNvPr id="24" name="Tabla 16">
            <a:extLst>
              <a:ext uri="{FF2B5EF4-FFF2-40B4-BE49-F238E27FC236}">
                <a16:creationId xmlns:a16="http://schemas.microsoft.com/office/drawing/2014/main" id="{2124CE1D-DBC7-4476-AE2C-FD7F1E6BF0D0}"/>
              </a:ext>
            </a:extLst>
          </p:cNvPr>
          <p:cNvGraphicFramePr>
            <a:graphicFrameLocks noGrp="1"/>
          </p:cNvGraphicFramePr>
          <p:nvPr>
            <p:extLst>
              <p:ext uri="{D42A27DB-BD31-4B8C-83A1-F6EECF244321}">
                <p14:modId xmlns:p14="http://schemas.microsoft.com/office/powerpoint/2010/main" val="474250315"/>
              </p:ext>
            </p:extLst>
          </p:nvPr>
        </p:nvGraphicFramePr>
        <p:xfrm>
          <a:off x="4880344" y="3972327"/>
          <a:ext cx="2490834" cy="2397760"/>
        </p:xfrm>
        <a:graphic>
          <a:graphicData uri="http://schemas.openxmlformats.org/drawingml/2006/table">
            <a:tbl>
              <a:tblPr firstRow="1" bandRow="1">
                <a:tableStyleId>{5C22544A-7EE6-4342-B048-85BDC9FD1C3A}</a:tableStyleId>
              </a:tblPr>
              <a:tblGrid>
                <a:gridCol w="627321">
                  <a:extLst>
                    <a:ext uri="{9D8B030D-6E8A-4147-A177-3AD203B41FA5}">
                      <a16:colId xmlns:a16="http://schemas.microsoft.com/office/drawing/2014/main" val="2472344641"/>
                    </a:ext>
                  </a:extLst>
                </a:gridCol>
                <a:gridCol w="627321">
                  <a:extLst>
                    <a:ext uri="{9D8B030D-6E8A-4147-A177-3AD203B41FA5}">
                      <a16:colId xmlns:a16="http://schemas.microsoft.com/office/drawing/2014/main" val="3282998271"/>
                    </a:ext>
                  </a:extLst>
                </a:gridCol>
                <a:gridCol w="1236192">
                  <a:extLst>
                    <a:ext uri="{9D8B030D-6E8A-4147-A177-3AD203B41FA5}">
                      <a16:colId xmlns:a16="http://schemas.microsoft.com/office/drawing/2014/main" val="2702754976"/>
                    </a:ext>
                  </a:extLst>
                </a:gridCol>
              </a:tblGrid>
              <a:tr h="370840">
                <a:tc gridSpan="3">
                  <a:txBody>
                    <a:bodyPr/>
                    <a:lstStyle/>
                    <a:p>
                      <a:pPr algn="ctr"/>
                      <a:r>
                        <a:rPr lang="es-HN" b="0" dirty="0">
                          <a:latin typeface="TI-Nspire Sans" panose="020B0604020202020204" pitchFamily="34" charset="-120"/>
                          <a:ea typeface="TI-Nspire Sans" panose="020B0604020202020204" pitchFamily="34" charset="-120"/>
                        </a:rPr>
                        <a:t>Modo 2</a:t>
                      </a:r>
                    </a:p>
                  </a:txBody>
                  <a:tcPr anchor="ctr"/>
                </a:tc>
                <a:tc hMerge="1">
                  <a:txBody>
                    <a:bodyPr/>
                    <a:lstStyle/>
                    <a:p>
                      <a:pPr algn="ctr"/>
                      <a:endParaRPr lang="es-HN" b="0" dirty="0">
                        <a:latin typeface="TI-Nspire Sans" panose="020B0604020202020204" pitchFamily="34" charset="-120"/>
                        <a:ea typeface="TI-Nspire Sans" panose="020B0604020202020204" pitchFamily="34" charset="-120"/>
                      </a:endParaRPr>
                    </a:p>
                  </a:txBody>
                  <a:tcPr anchor="ctr"/>
                </a:tc>
                <a:tc hMerge="1">
                  <a:txBody>
                    <a:bodyPr/>
                    <a:lstStyle/>
                    <a:p>
                      <a:endParaRPr lang="es-HN" dirty="0"/>
                    </a:p>
                  </a:txBody>
                  <a:tcPr/>
                </a:tc>
                <a:extLst>
                  <a:ext uri="{0D108BD9-81ED-4DB2-BD59-A6C34878D82A}">
                    <a16:rowId xmlns:a16="http://schemas.microsoft.com/office/drawing/2014/main" val="3052870732"/>
                  </a:ext>
                </a:extLst>
              </a:tr>
              <a:tr h="370840">
                <a:tc>
                  <a:txBody>
                    <a:bodyPr/>
                    <a:lstStyle/>
                    <a:p>
                      <a:pPr algn="ctr"/>
                      <a:r>
                        <a:rPr lang="es-HN" sz="1200" dirty="0" err="1">
                          <a:latin typeface="TI-Nspire Sans" panose="020B0604020202020204" pitchFamily="34" charset="-120"/>
                          <a:ea typeface="TI-Nspire Sans" panose="020B0604020202020204" pitchFamily="34" charset="-120"/>
                        </a:rPr>
                        <a:t>Tg</a:t>
                      </a:r>
                      <a:endParaRPr lang="es-HN" sz="1200" dirty="0">
                        <a:latin typeface="TI-Nspire Sans" panose="020B0604020202020204" pitchFamily="34" charset="-120"/>
                        <a:ea typeface="TI-Nspire Sans" panose="020B0604020202020204" pitchFamily="34" charset="-120"/>
                      </a:endParaRPr>
                    </a:p>
                  </a:txBody>
                  <a:tcPr anchor="ctr"/>
                </a:tc>
                <a:tc>
                  <a:txBody>
                    <a:bodyPr/>
                    <a:lstStyle/>
                    <a:p>
                      <a:pPr algn="ctr"/>
                      <a:r>
                        <a:rPr lang="es-HN" sz="1200" dirty="0" err="1">
                          <a:latin typeface="TI-Nspire Sans" panose="020B0604020202020204" pitchFamily="34" charset="-120"/>
                          <a:ea typeface="TI-Nspire Sans" panose="020B0604020202020204" pitchFamily="34" charset="-120"/>
                        </a:rPr>
                        <a:t>Ts</a:t>
                      </a:r>
                      <a:r>
                        <a:rPr lang="es-HN" sz="1200" dirty="0">
                          <a:latin typeface="TI-Nspire Sans" panose="020B0604020202020204" pitchFamily="34" charset="-120"/>
                          <a:ea typeface="TI-Nspire Sans" panose="020B0604020202020204" pitchFamily="34" charset="-120"/>
                        </a:rPr>
                        <a:t>(</a:t>
                      </a:r>
                      <a:r>
                        <a:rPr lang="es-HN" sz="1200" dirty="0" err="1">
                          <a:latin typeface="TI-Nspire Sans" panose="020B0604020202020204" pitchFamily="34" charset="-120"/>
                          <a:ea typeface="TI-Nspire Sans" panose="020B0604020202020204" pitchFamily="34" charset="-120"/>
                        </a:rPr>
                        <a:t>us</a:t>
                      </a:r>
                      <a:r>
                        <a:rPr lang="es-HN" sz="1200" dirty="0">
                          <a:latin typeface="TI-Nspire Sans" panose="020B0604020202020204" pitchFamily="34" charset="-120"/>
                          <a:ea typeface="TI-Nspire Sans" panose="020B0604020202020204" pitchFamily="34" charset="-120"/>
                        </a:rPr>
                        <a:t>)</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Tiempo cuadro (</a:t>
                      </a:r>
                      <a:r>
                        <a:rPr lang="es-HN" sz="1200" dirty="0" err="1">
                          <a:latin typeface="TI-Nspire Sans" panose="020B0604020202020204" pitchFamily="34" charset="-120"/>
                          <a:ea typeface="TI-Nspire Sans" panose="020B0604020202020204" pitchFamily="34" charset="-120"/>
                        </a:rPr>
                        <a:t>Ts</a:t>
                      </a:r>
                      <a:r>
                        <a:rPr lang="es-HN" sz="1200" dirty="0">
                          <a:latin typeface="TI-Nspire Sans" panose="020B0604020202020204" pitchFamily="34" charset="-120"/>
                          <a:ea typeface="TI-Nspire Sans" panose="020B0604020202020204" pitchFamily="34" charset="-120"/>
                        </a:rPr>
                        <a:t>*204)</a:t>
                      </a:r>
                    </a:p>
                  </a:txBody>
                  <a:tcPr anchor="ctr"/>
                </a:tc>
                <a:extLst>
                  <a:ext uri="{0D108BD9-81ED-4DB2-BD59-A6C34878D82A}">
                    <a16:rowId xmlns:a16="http://schemas.microsoft.com/office/drawing/2014/main" val="4236461800"/>
                  </a:ext>
                </a:extLst>
              </a:tr>
              <a:tr h="370840">
                <a:tc>
                  <a:txBody>
                    <a:bodyPr/>
                    <a:lstStyle/>
                    <a:p>
                      <a:pPr algn="ctr"/>
                      <a:r>
                        <a:rPr lang="es-HN" sz="1200" dirty="0">
                          <a:latin typeface="TI-Nspire Sans" panose="020B0604020202020204" pitchFamily="34" charset="-120"/>
                          <a:ea typeface="TI-Nspire Sans" panose="020B0604020202020204" pitchFamily="34" charset="-120"/>
                        </a:rPr>
                        <a:t>Tu/4</a:t>
                      </a:r>
                    </a:p>
                  </a:txBody>
                  <a:tcPr anchor="ctr"/>
                </a:tc>
                <a:tc>
                  <a:txBody>
                    <a:bodyPr/>
                    <a:lstStyle/>
                    <a:p>
                      <a:pPr algn="ctr"/>
                      <a:r>
                        <a:rPr lang="es-HN" sz="1200" u="none" dirty="0">
                          <a:latin typeface="TI-Nspire Sans" panose="020B0604020202020204" pitchFamily="34" charset="-120"/>
                          <a:ea typeface="TI-Nspire Sans" panose="020B0604020202020204" pitchFamily="34" charset="-120"/>
                        </a:rPr>
                        <a:t>630</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128.52ms</a:t>
                      </a:r>
                    </a:p>
                  </a:txBody>
                  <a:tcPr anchor="ctr"/>
                </a:tc>
                <a:extLst>
                  <a:ext uri="{0D108BD9-81ED-4DB2-BD59-A6C34878D82A}">
                    <a16:rowId xmlns:a16="http://schemas.microsoft.com/office/drawing/2014/main" val="265035255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200" dirty="0">
                          <a:latin typeface="TI-Nspire Sans" panose="020B0604020202020204" pitchFamily="34" charset="-120"/>
                          <a:ea typeface="TI-Nspire Sans" panose="020B0604020202020204" pitchFamily="34" charset="-120"/>
                        </a:rPr>
                        <a:t>Tu/8</a:t>
                      </a:r>
                    </a:p>
                  </a:txBody>
                  <a:tcPr anchor="ctr"/>
                </a:tc>
                <a:tc>
                  <a:txBody>
                    <a:bodyPr/>
                    <a:lstStyle/>
                    <a:p>
                      <a:pPr algn="ctr"/>
                      <a:r>
                        <a:rPr lang="es-HN" sz="1200" u="none" dirty="0">
                          <a:latin typeface="TI-Nspire Sans" panose="020B0604020202020204" pitchFamily="34" charset="-120"/>
                          <a:ea typeface="TI-Nspire Sans" panose="020B0604020202020204" pitchFamily="34" charset="-120"/>
                        </a:rPr>
                        <a:t>567</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115.668ms</a:t>
                      </a:r>
                    </a:p>
                  </a:txBody>
                  <a:tcPr anchor="ctr"/>
                </a:tc>
                <a:extLst>
                  <a:ext uri="{0D108BD9-81ED-4DB2-BD59-A6C34878D82A}">
                    <a16:rowId xmlns:a16="http://schemas.microsoft.com/office/drawing/2014/main" val="37747115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200" dirty="0">
                          <a:latin typeface="TI-Nspire Sans" panose="020B0604020202020204" pitchFamily="34" charset="-120"/>
                          <a:ea typeface="TI-Nspire Sans" panose="020B0604020202020204" pitchFamily="34" charset="-120"/>
                        </a:rPr>
                        <a:t>Tu/16</a:t>
                      </a:r>
                    </a:p>
                  </a:txBody>
                  <a:tcPr anchor="ctr"/>
                </a:tc>
                <a:tc>
                  <a:txBody>
                    <a:bodyPr/>
                    <a:lstStyle/>
                    <a:p>
                      <a:pPr algn="ctr"/>
                      <a:r>
                        <a:rPr lang="es-HN" sz="1200" u="none" dirty="0">
                          <a:latin typeface="TI-Nspire Sans" panose="020B0604020202020204" pitchFamily="34" charset="-120"/>
                          <a:ea typeface="TI-Nspire Sans" panose="020B0604020202020204" pitchFamily="34" charset="-120"/>
                        </a:rPr>
                        <a:t>535.5</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109.242ms</a:t>
                      </a:r>
                    </a:p>
                  </a:txBody>
                  <a:tcPr anchor="ctr"/>
                </a:tc>
                <a:extLst>
                  <a:ext uri="{0D108BD9-81ED-4DB2-BD59-A6C34878D82A}">
                    <a16:rowId xmlns:a16="http://schemas.microsoft.com/office/drawing/2014/main" val="2330613445"/>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HN" sz="1200" dirty="0">
                          <a:latin typeface="TI-Nspire Sans" panose="020B0604020202020204" pitchFamily="34" charset="-120"/>
                          <a:ea typeface="TI-Nspire Sans" panose="020B0604020202020204" pitchFamily="34" charset="-120"/>
                        </a:rPr>
                        <a:t>Tu/32</a:t>
                      </a:r>
                    </a:p>
                  </a:txBody>
                  <a:tcPr anchor="ctr"/>
                </a:tc>
                <a:tc>
                  <a:txBody>
                    <a:bodyPr/>
                    <a:lstStyle/>
                    <a:p>
                      <a:pPr algn="ctr"/>
                      <a:r>
                        <a:rPr lang="es-HN" sz="1200" u="none" dirty="0">
                          <a:latin typeface="TI-Nspire Sans" panose="020B0604020202020204" pitchFamily="34" charset="-120"/>
                          <a:ea typeface="TI-Nspire Sans" panose="020B0604020202020204" pitchFamily="34" charset="-120"/>
                        </a:rPr>
                        <a:t>515.75</a:t>
                      </a:r>
                    </a:p>
                  </a:txBody>
                  <a:tcPr anchor="ctr"/>
                </a:tc>
                <a:tc>
                  <a:txBody>
                    <a:bodyPr/>
                    <a:lstStyle/>
                    <a:p>
                      <a:pPr algn="ctr"/>
                      <a:r>
                        <a:rPr lang="es-HN" sz="1200" dirty="0">
                          <a:latin typeface="TI-Nspire Sans" panose="020B0604020202020204" pitchFamily="34" charset="-120"/>
                          <a:ea typeface="TI-Nspire Sans" panose="020B0604020202020204" pitchFamily="34" charset="-120"/>
                        </a:rPr>
                        <a:t>104.213ms</a:t>
                      </a:r>
                    </a:p>
                  </a:txBody>
                  <a:tcPr anchor="ctr"/>
                </a:tc>
                <a:extLst>
                  <a:ext uri="{0D108BD9-81ED-4DB2-BD59-A6C34878D82A}">
                    <a16:rowId xmlns:a16="http://schemas.microsoft.com/office/drawing/2014/main" val="2443923723"/>
                  </a:ext>
                </a:extLst>
              </a:tr>
            </a:tbl>
          </a:graphicData>
        </a:graphic>
      </p:graphicFrame>
    </p:spTree>
    <p:extLst>
      <p:ext uri="{BB962C8B-B14F-4D97-AF65-F5344CB8AC3E}">
        <p14:creationId xmlns:p14="http://schemas.microsoft.com/office/powerpoint/2010/main" val="2505571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C586D-5B6A-43B5-A60D-E123B2B4D93C}"/>
              </a:ext>
            </a:extLst>
          </p:cNvPr>
          <p:cNvSpPr>
            <a:spLocks noGrp="1"/>
          </p:cNvSpPr>
          <p:nvPr>
            <p:ph type="title"/>
          </p:nvPr>
        </p:nvSpPr>
        <p:spPr/>
        <p:txBody>
          <a:bodyPr/>
          <a:lstStyle/>
          <a:p>
            <a:r>
              <a:rPr lang="es-HN" sz="3600" dirty="0"/>
              <a:t>Porque tiene 204 símbolos ODFM cuadro ODFM</a:t>
            </a:r>
          </a:p>
        </p:txBody>
      </p:sp>
      <p:grpSp>
        <p:nvGrpSpPr>
          <p:cNvPr id="3" name="Grupo 2">
            <a:extLst>
              <a:ext uri="{FF2B5EF4-FFF2-40B4-BE49-F238E27FC236}">
                <a16:creationId xmlns:a16="http://schemas.microsoft.com/office/drawing/2014/main" id="{B730B71E-E158-4903-8395-C66D092B09D0}"/>
              </a:ext>
            </a:extLst>
          </p:cNvPr>
          <p:cNvGrpSpPr/>
          <p:nvPr/>
        </p:nvGrpSpPr>
        <p:grpSpPr>
          <a:xfrm>
            <a:off x="810000" y="2349795"/>
            <a:ext cx="10680250" cy="4485484"/>
            <a:chOff x="861237" y="1584251"/>
            <a:chExt cx="10680250" cy="4485484"/>
          </a:xfrm>
        </p:grpSpPr>
        <p:sp>
          <p:nvSpPr>
            <p:cNvPr id="4" name="Rectángulo 3">
              <a:extLst>
                <a:ext uri="{FF2B5EF4-FFF2-40B4-BE49-F238E27FC236}">
                  <a16:creationId xmlns:a16="http://schemas.microsoft.com/office/drawing/2014/main" id="{F83BE60B-3520-482C-94DD-A8B6F6B5C954}"/>
                </a:ext>
              </a:extLst>
            </p:cNvPr>
            <p:cNvSpPr/>
            <p:nvPr/>
          </p:nvSpPr>
          <p:spPr>
            <a:xfrm>
              <a:off x="861237" y="1584251"/>
              <a:ext cx="10680250" cy="4178596"/>
            </a:xfrm>
            <a:prstGeom prst="rect">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Rectángulo 4">
              <a:extLst>
                <a:ext uri="{FF2B5EF4-FFF2-40B4-BE49-F238E27FC236}">
                  <a16:creationId xmlns:a16="http://schemas.microsoft.com/office/drawing/2014/main" id="{B521B9F9-5A94-4AF6-ABDE-E0DE3B5630D5}"/>
                </a:ext>
              </a:extLst>
            </p:cNvPr>
            <p:cNvSpPr/>
            <p:nvPr/>
          </p:nvSpPr>
          <p:spPr>
            <a:xfrm>
              <a:off x="986913" y="1684065"/>
              <a:ext cx="3455581" cy="3972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05A017CF-C2AD-4DD9-B758-22AF6D5E5A51}"/>
                    </a:ext>
                  </a:extLst>
                </p:cNvPr>
                <p:cNvSpPr txBox="1"/>
                <p:nvPr/>
              </p:nvSpPr>
              <p:spPr>
                <a:xfrm>
                  <a:off x="1249229" y="3259930"/>
                  <a:ext cx="2930948" cy="13704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𝑅</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𝑏𝑝𝑠</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𝐾</m:t>
                            </m:r>
                          </m:e>
                          <m:sub>
                            <m:r>
                              <a:rPr lang="en-US" b="0" i="1" smtClean="0">
                                <a:solidFill>
                                  <a:schemeClr val="bg1"/>
                                </a:solidFill>
                                <a:latin typeface="Cambria Math" panose="02040503050406030204" pitchFamily="18" charset="0"/>
                              </a:rPr>
                              <m:t>𝑂</m:t>
                            </m:r>
                          </m:sub>
                        </m:s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𝐾</m:t>
                            </m:r>
                          </m:e>
                          <m:sub>
                            <m:r>
                              <a:rPr lang="en-US" b="0" i="1" smtClean="0">
                                <a:solidFill>
                                  <a:schemeClr val="bg1"/>
                                </a:solidFill>
                                <a:latin typeface="Cambria Math" panose="02040503050406030204" pitchFamily="18" charset="0"/>
                              </a:rPr>
                              <m:t>𝐼</m:t>
                            </m:r>
                          </m:sub>
                        </m:sSub>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𝑃</m:t>
                                </m:r>
                              </m:sub>
                            </m:sSub>
                            <m:r>
                              <a:rPr lang="en-US" b="0" i="1" smtClean="0">
                                <a:solidFill>
                                  <a:schemeClr val="bg1"/>
                                </a:solidFill>
                                <a:latin typeface="Cambria Math" panose="02040503050406030204" pitchFamily="18" charset="0"/>
                              </a:rPr>
                              <m:t>∗13∗</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𝐿</m:t>
                                </m:r>
                              </m:e>
                              <m:sub>
                                <m:r>
                                  <a:rPr lang="en-US" b="0" i="1" smtClean="0">
                                    <a:solidFill>
                                      <a:schemeClr val="bg1"/>
                                    </a:solidFill>
                                    <a:latin typeface="Cambria Math" panose="02040503050406030204" pitchFamily="18" charset="0"/>
                                  </a:rPr>
                                  <m:t>𝐷</m:t>
                                </m:r>
                              </m:sub>
                            </m:sSub>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𝑇</m:t>
                                </m:r>
                              </m:e>
                              <m:sub>
                                <m:r>
                                  <a:rPr lang="en-US" b="0" i="1" smtClean="0">
                                    <a:solidFill>
                                      <a:schemeClr val="bg1"/>
                                    </a:solidFill>
                                    <a:latin typeface="Cambria Math" panose="02040503050406030204" pitchFamily="18" charset="0"/>
                                  </a:rPr>
                                  <m:t>𝑆</m:t>
                                </m:r>
                              </m:sub>
                            </m:sSub>
                          </m:den>
                        </m:f>
                        <m:r>
                          <a:rPr lang="en-US" b="0" i="1" smtClean="0">
                            <a:solidFill>
                              <a:schemeClr val="bg1"/>
                            </a:solidFill>
                            <a:latin typeface="Cambria Math" panose="02040503050406030204" pitchFamily="18" charset="0"/>
                          </a:rPr>
                          <m:t>)</m:t>
                        </m:r>
                      </m:oMath>
                    </m:oMathPara>
                  </a14:m>
                  <a:endParaRPr lang="en-US" b="0" dirty="0">
                    <a:solidFill>
                      <a:schemeClr val="bg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𝑠</m:t>
                            </m:r>
                          </m:sub>
                        </m:sSub>
                        <m:r>
                          <a:rPr lang="en-US" i="1">
                            <a:solidFill>
                              <a:schemeClr val="bg1"/>
                            </a:solidFill>
                            <a:latin typeface="Cambria Math" panose="02040503050406030204" pitchFamily="18" charset="0"/>
                          </a:rPr>
                          <m:t>=</m:t>
                        </m:r>
                        <m:f>
                          <m:fPr>
                            <m:ctrlPr>
                              <a:rPr lang="en-US" i="1" smtClean="0">
                                <a:solidFill>
                                  <a:schemeClr val="bg1"/>
                                </a:solidFill>
                                <a:latin typeface="Cambria Math" panose="02040503050406030204" pitchFamily="18" charset="0"/>
                              </a:rPr>
                            </m:ctrlPr>
                          </m:fPr>
                          <m:num>
                            <m:r>
                              <a:rPr lang="en-US" b="0" i="1" smtClean="0">
                                <a:solidFill>
                                  <a:schemeClr val="bg1"/>
                                </a:solidFill>
                                <a:latin typeface="Cambria Math" panose="02040503050406030204" pitchFamily="18" charset="0"/>
                              </a:rPr>
                              <m:t>1</m:t>
                            </m:r>
                          </m:num>
                          <m:den>
                            <m:r>
                              <a:rPr lang="en-US" b="0" i="1" smtClean="0">
                                <a:solidFill>
                                  <a:schemeClr val="bg1"/>
                                </a:solidFill>
                                <a:latin typeface="Cambria Math" panose="02040503050406030204" pitchFamily="18" charset="0"/>
                              </a:rPr>
                              <m:t>13</m:t>
                            </m:r>
                          </m:den>
                        </m:f>
                        <m:r>
                          <a:rPr lang="en-US" b="0" i="1" smtClean="0">
                            <a:solidFill>
                              <a:schemeClr val="bg1"/>
                            </a:solidFill>
                            <a:latin typeface="Cambria Math" panose="02040503050406030204" pitchFamily="18" charset="0"/>
                          </a:rPr>
                          <m:t>∗</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𝑇</m:t>
                            </m:r>
                          </m:e>
                          <m:sub>
                            <m:r>
                              <a:rPr lang="en-US" b="0" i="1" smtClean="0">
                                <a:solidFill>
                                  <a:schemeClr val="bg1"/>
                                </a:solidFill>
                                <a:latin typeface="Cambria Math" panose="02040503050406030204" pitchFamily="18" charset="0"/>
                              </a:rPr>
                              <m:t>𝐶</m:t>
                            </m:r>
                          </m:sub>
                        </m:sSub>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𝑏𝑝𝑠</m:t>
                        </m:r>
                        <m:r>
                          <a:rPr lang="en-US" b="0" i="1" smtClean="0">
                            <a:solidFill>
                              <a:schemeClr val="bg1"/>
                            </a:solidFill>
                            <a:latin typeface="Cambria Math" panose="02040503050406030204" pitchFamily="18" charset="0"/>
                          </a:rPr>
                          <m:t>) </m:t>
                        </m:r>
                      </m:oMath>
                    </m:oMathPara>
                  </a14:m>
                  <a:endParaRPr lang="es-HN" dirty="0">
                    <a:solidFill>
                      <a:schemeClr val="bg1"/>
                    </a:solidFill>
                    <a:latin typeface="TI-Nspire Sans" panose="020B0604020202020204" pitchFamily="34" charset="-120"/>
                    <a:ea typeface="TI-Nspire Sans" panose="020B0604020202020204" pitchFamily="34" charset="-120"/>
                  </a:endParaRPr>
                </a:p>
                <a:p>
                  <a:endParaRPr lang="es-HN" dirty="0"/>
                </a:p>
              </p:txBody>
            </p:sp>
          </mc:Choice>
          <mc:Fallback xmlns="">
            <p:sp>
              <p:nvSpPr>
                <p:cNvPr id="6" name="CuadroTexto 5">
                  <a:extLst>
                    <a:ext uri="{FF2B5EF4-FFF2-40B4-BE49-F238E27FC236}">
                      <a16:creationId xmlns:a16="http://schemas.microsoft.com/office/drawing/2014/main" id="{05A017CF-C2AD-4DD9-B758-22AF6D5E5A51}"/>
                    </a:ext>
                  </a:extLst>
                </p:cNvPr>
                <p:cNvSpPr txBox="1">
                  <a:spLocks noRot="1" noChangeAspect="1" noMove="1" noResize="1" noEditPoints="1" noAdjustHandles="1" noChangeArrowheads="1" noChangeShapeType="1" noTextEdit="1"/>
                </p:cNvSpPr>
                <p:nvPr/>
              </p:nvSpPr>
              <p:spPr>
                <a:xfrm>
                  <a:off x="1249229" y="3259930"/>
                  <a:ext cx="2930948" cy="1370440"/>
                </a:xfrm>
                <a:prstGeom prst="rect">
                  <a:avLst/>
                </a:prstGeom>
                <a:blipFill>
                  <a:blip r:embed="rId2"/>
                  <a:stretch>
                    <a:fillRect/>
                  </a:stretch>
                </a:blipFill>
              </p:spPr>
              <p:txBody>
                <a:bodyPr/>
                <a:lstStyle/>
                <a:p>
                  <a:r>
                    <a:rPr lang="es-HN">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3586BE5-E0C4-47F1-AF9C-81D1FC3F6DE7}"/>
                    </a:ext>
                  </a:extLst>
                </p:cNvPr>
                <p:cNvSpPr txBox="1"/>
                <p:nvPr/>
              </p:nvSpPr>
              <p:spPr>
                <a:xfrm>
                  <a:off x="1826607" y="4484495"/>
                  <a:ext cx="1776192" cy="1535870"/>
                </a:xfrm>
                <a:prstGeom prst="rect">
                  <a:avLst/>
                </a:prstGeom>
                <a:noFill/>
              </p:spPr>
              <p:txBody>
                <a:bodyPr wrap="none" lIns="0" tIns="0" rIns="0" bIns="0" rtlCol="0">
                  <a:spAutoFit/>
                </a:bodyPr>
                <a:lstStyle/>
                <a:p>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𝑠</m:t>
                          </m:r>
                        </m:sub>
                      </m:sSub>
                      <m:r>
                        <a:rPr lang="en-US" b="0" i="1" smtClean="0">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𝐾</m:t>
                          </m:r>
                        </m:e>
                        <m:sub>
                          <m:r>
                            <a:rPr lang="en-US" i="1">
                              <a:solidFill>
                                <a:schemeClr val="bg1"/>
                              </a:solidFill>
                              <a:latin typeface="Cambria Math" panose="02040503050406030204" pitchFamily="18" charset="0"/>
                            </a:rPr>
                            <m:t>𝑂</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𝐾</m:t>
                          </m:r>
                        </m:e>
                        <m:sub>
                          <m:r>
                            <a:rPr lang="en-US" i="1">
                              <a:solidFill>
                                <a:schemeClr val="bg1"/>
                              </a:solidFill>
                              <a:latin typeface="Cambria Math" panose="02040503050406030204" pitchFamily="18" charset="0"/>
                            </a:rPr>
                            <m:t>𝐼</m:t>
                          </m:r>
                        </m:sub>
                      </m:s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𝑏</m:t>
                          </m:r>
                        </m:e>
                        <m:sub>
                          <m:r>
                            <a:rPr lang="en-US" i="1">
                              <a:solidFill>
                                <a:schemeClr val="bg1"/>
                              </a:solidFill>
                              <a:latin typeface="Cambria Math" panose="02040503050406030204" pitchFamily="18" charset="0"/>
                            </a:rPr>
                            <m:t>𝑃</m:t>
                          </m:r>
                        </m:sub>
                      </m:sSub>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𝐿</m:t>
                          </m:r>
                        </m:e>
                        <m:sub>
                          <m:r>
                            <a:rPr lang="en-US" b="0" i="1" smtClean="0">
                              <a:solidFill>
                                <a:schemeClr val="bg1"/>
                              </a:solidFill>
                              <a:latin typeface="Cambria Math" panose="02040503050406030204" pitchFamily="18" charset="0"/>
                            </a:rPr>
                            <m:t>𝐷</m:t>
                          </m:r>
                        </m:sub>
                      </m:sSub>
                    </m:oMath>
                  </a14:m>
                  <a:r>
                    <a:rPr lang="en-US" dirty="0">
                      <a:solidFill>
                        <a:schemeClr val="bg1"/>
                      </a:solidFill>
                    </a:rPr>
                    <a:t> </a:t>
                  </a:r>
                  <a14:m>
                    <m:oMath xmlns:m="http://schemas.openxmlformats.org/officeDocument/2006/math">
                      <m:f>
                        <m:fPr>
                          <m:ctrlPr>
                            <a:rPr lang="en-US" i="1">
                              <a:solidFill>
                                <a:schemeClr val="bg1"/>
                              </a:solidFill>
                              <a:latin typeface="Cambria Math" panose="02040503050406030204" pitchFamily="18" charset="0"/>
                            </a:rPr>
                          </m:ctrlPr>
                        </m:fPr>
                        <m:num>
                          <m:sSub>
                            <m:sSubPr>
                              <m:ctrlPr>
                                <a:rPr lang="en-US" i="1">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𝑇</m:t>
                              </m:r>
                            </m:e>
                            <m:sub>
                              <m:r>
                                <a:rPr lang="en-US" b="0" i="1" smtClean="0">
                                  <a:solidFill>
                                    <a:schemeClr val="bg1"/>
                                  </a:solidFill>
                                  <a:latin typeface="Cambria Math" panose="02040503050406030204" pitchFamily="18" charset="0"/>
                                </a:rPr>
                                <m:t>𝐶</m:t>
                              </m:r>
                            </m:sub>
                          </m:sSub>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𝑇</m:t>
                              </m:r>
                            </m:e>
                            <m:sub>
                              <m:r>
                                <a:rPr lang="en-US" i="1">
                                  <a:solidFill>
                                    <a:schemeClr val="bg1"/>
                                  </a:solidFill>
                                  <a:latin typeface="Cambria Math" panose="02040503050406030204" pitchFamily="18" charset="0"/>
                                </a:rPr>
                                <m:t>𝑆</m:t>
                              </m:r>
                            </m:sub>
                          </m:sSub>
                        </m:den>
                      </m:f>
                    </m:oMath>
                  </a14:m>
                  <a:endParaRPr lang="es-HN" dirty="0"/>
                </a:p>
                <a:p>
                  <a:endParaRPr lang="es-HN" dirty="0"/>
                </a:p>
                <a:p>
                  <a:pPr/>
                  <a14:m>
                    <m:oMathPara xmlns:m="http://schemas.openxmlformats.org/officeDocument/2006/math">
                      <m:oMathParaPr>
                        <m:jc m:val="centerGroup"/>
                      </m:oMathParaPr>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𝑇</m:t>
                            </m:r>
                          </m:sub>
                        </m:sSub>
                        <m:r>
                          <a:rPr lang="en-US"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𝑁</m:t>
                        </m:r>
                        <m:r>
                          <a:rPr lang="en-US" b="0" i="1" smtClean="0">
                            <a:solidFill>
                              <a:schemeClr val="bg1"/>
                            </a:solidFill>
                            <a:latin typeface="Cambria Math" panose="02040503050406030204" pitchFamily="18" charset="0"/>
                          </a:rPr>
                          <m:t>∗188∗8</m:t>
                        </m:r>
                      </m:oMath>
                    </m:oMathPara>
                  </a14:m>
                  <a:endParaRPr lang="es-HN" dirty="0"/>
                </a:p>
                <a:p>
                  <a:endParaRPr lang="es-HN" dirty="0"/>
                </a:p>
                <a:p>
                  <a:endParaRPr lang="es-HN" dirty="0"/>
                </a:p>
              </p:txBody>
            </p:sp>
          </mc:Choice>
          <mc:Fallback xmlns="">
            <p:sp>
              <p:nvSpPr>
                <p:cNvPr id="7" name="CuadroTexto 6">
                  <a:extLst>
                    <a:ext uri="{FF2B5EF4-FFF2-40B4-BE49-F238E27FC236}">
                      <a16:creationId xmlns:a16="http://schemas.microsoft.com/office/drawing/2014/main" id="{73586BE5-E0C4-47F1-AF9C-81D1FC3F6DE7}"/>
                    </a:ext>
                  </a:extLst>
                </p:cNvPr>
                <p:cNvSpPr txBox="1">
                  <a:spLocks noRot="1" noChangeAspect="1" noMove="1" noResize="1" noEditPoints="1" noAdjustHandles="1" noChangeArrowheads="1" noChangeShapeType="1" noTextEdit="1"/>
                </p:cNvSpPr>
                <p:nvPr/>
              </p:nvSpPr>
              <p:spPr>
                <a:xfrm>
                  <a:off x="1826607" y="4484495"/>
                  <a:ext cx="1776192" cy="1535870"/>
                </a:xfrm>
                <a:prstGeom prst="rect">
                  <a:avLst/>
                </a:prstGeom>
                <a:blipFill>
                  <a:blip r:embed="rId3"/>
                  <a:stretch>
                    <a:fillRect l="-4795" r="-1027"/>
                  </a:stretch>
                </a:blipFill>
              </p:spPr>
              <p:txBody>
                <a:bodyPr/>
                <a:lstStyle/>
                <a:p>
                  <a:r>
                    <a:rPr lang="es-HN">
                      <a:noFill/>
                    </a:rPr>
                    <a:t> </a:t>
                  </a:r>
                </a:p>
              </p:txBody>
            </p:sp>
          </mc:Fallback>
        </mc:AlternateContent>
        <p:sp>
          <p:nvSpPr>
            <p:cNvPr id="8" name="CuadroTexto 7">
              <a:extLst>
                <a:ext uri="{FF2B5EF4-FFF2-40B4-BE49-F238E27FC236}">
                  <a16:creationId xmlns:a16="http://schemas.microsoft.com/office/drawing/2014/main" id="{9DF7C4F0-A2D0-47BE-8F0D-B7A5AD0B5613}"/>
                </a:ext>
              </a:extLst>
            </p:cNvPr>
            <p:cNvSpPr txBox="1"/>
            <p:nvPr/>
          </p:nvSpPr>
          <p:spPr>
            <a:xfrm>
              <a:off x="1249229" y="1836142"/>
              <a:ext cx="2778585" cy="1477328"/>
            </a:xfrm>
            <a:prstGeom prst="rect">
              <a:avLst/>
            </a:prstGeom>
            <a:noFill/>
          </p:spPr>
          <p:txBody>
            <a:bodyPr wrap="square" rtlCol="0">
              <a:spAutoFit/>
            </a:bodyPr>
            <a:lstStyle/>
            <a:p>
              <a:r>
                <a:rPr lang="es-HN" dirty="0">
                  <a:solidFill>
                    <a:schemeClr val="bg1"/>
                  </a:solidFill>
                  <a:latin typeface="TI-Nspire Sans" panose="020B0604020202020204" pitchFamily="34" charset="-120"/>
                  <a:ea typeface="TI-Nspire Sans" panose="020B0604020202020204" pitchFamily="34" charset="-120"/>
                </a:rPr>
                <a:t>Donde Tc es el periodo de tiempo considerado, </a:t>
              </a:r>
              <a:r>
                <a:rPr lang="es-HN" dirty="0" err="1">
                  <a:solidFill>
                    <a:schemeClr val="bg1"/>
                  </a:solidFill>
                  <a:latin typeface="TI-Nspire Sans" panose="020B0604020202020204" pitchFamily="34" charset="-120"/>
                  <a:ea typeface="TI-Nspire Sans" panose="020B0604020202020204" pitchFamily="34" charset="-120"/>
                </a:rPr>
                <a:t>Ko</a:t>
              </a:r>
              <a:r>
                <a:rPr lang="es-HN" dirty="0">
                  <a:solidFill>
                    <a:schemeClr val="bg1"/>
                  </a:solidFill>
                  <a:latin typeface="TI-Nspire Sans" panose="020B0604020202020204" pitchFamily="34" charset="-120"/>
                  <a:ea typeface="TI-Nspire Sans" panose="020B0604020202020204" pitchFamily="34" charset="-120"/>
                </a:rPr>
                <a:t> es (188/204) y Ki es la razón del código convolucional</a:t>
              </a:r>
            </a:p>
          </p:txBody>
        </p:sp>
        <p:sp>
          <p:nvSpPr>
            <p:cNvPr id="9" name="Rectángulo 8">
              <a:extLst>
                <a:ext uri="{FF2B5EF4-FFF2-40B4-BE49-F238E27FC236}">
                  <a16:creationId xmlns:a16="http://schemas.microsoft.com/office/drawing/2014/main" id="{1C3CC514-B3F5-41AD-8491-1346D7466576}"/>
                </a:ext>
              </a:extLst>
            </p:cNvPr>
            <p:cNvSpPr/>
            <p:nvPr/>
          </p:nvSpPr>
          <p:spPr>
            <a:xfrm>
              <a:off x="7898075" y="1684066"/>
              <a:ext cx="3455581" cy="397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019740A-6E54-4688-9D3D-517975320631}"/>
                    </a:ext>
                  </a:extLst>
                </p:cNvPr>
                <p:cNvSpPr txBox="1"/>
                <p:nvPr/>
              </p:nvSpPr>
              <p:spPr>
                <a:xfrm>
                  <a:off x="4573693" y="2297869"/>
                  <a:ext cx="3201772" cy="37718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𝑆</m:t>
                            </m:r>
                          </m:sub>
                        </m:sSub>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𝑁</m:t>
                        </m:r>
                        <m:r>
                          <a:rPr lang="en-US" i="1" smtClean="0">
                            <a:solidFill>
                              <a:schemeClr val="tx1"/>
                            </a:solidFill>
                            <a:latin typeface="Cambria Math" panose="02040503050406030204" pitchFamily="18" charset="0"/>
                          </a:rPr>
                          <m:t>∗188∗8=</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𝐾</m:t>
                            </m:r>
                          </m:e>
                          <m:sub>
                            <m:r>
                              <a:rPr lang="en-US" i="1">
                                <a:solidFill>
                                  <a:schemeClr val="tx1"/>
                                </a:solidFill>
                                <a:latin typeface="Cambria Math" panose="02040503050406030204" pitchFamily="18" charset="0"/>
                              </a:rPr>
                              <m:t>𝑂</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𝐾</m:t>
                            </m:r>
                          </m:e>
                          <m:sub>
                            <m:r>
                              <a:rPr lang="en-US" i="1">
                                <a:solidFill>
                                  <a:schemeClr val="tx1"/>
                                </a:solidFill>
                                <a:latin typeface="Cambria Math" panose="02040503050406030204" pitchFamily="18" charset="0"/>
                              </a:rPr>
                              <m:t>𝐼</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𝑃</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𝐿</m:t>
                            </m:r>
                          </m:e>
                          <m:sub>
                            <m:r>
                              <a:rPr lang="en-US" i="1">
                                <a:solidFill>
                                  <a:schemeClr val="tx1"/>
                                </a:solidFill>
                                <a:latin typeface="Cambria Math" panose="02040503050406030204" pitchFamily="18" charset="0"/>
                              </a:rPr>
                              <m:t>𝐷</m:t>
                            </m:r>
                          </m:sub>
                        </m:sSub>
                        <m:r>
                          <m:rPr>
                            <m:nor/>
                          </m:rPr>
                          <a:rPr lang="en-US" dirty="0">
                            <a:solidFill>
                              <a:schemeClr val="tx1"/>
                            </a:solidFill>
                          </a:rPr>
                          <m:t> </m:t>
                        </m:r>
                        <m:f>
                          <m:fPr>
                            <m:ctrlPr>
                              <a:rPr lang="en-US" i="1">
                                <a:solidFill>
                                  <a:schemeClr val="tx1"/>
                                </a:solidFill>
                                <a:latin typeface="Cambria Math" panose="02040503050406030204" pitchFamily="18" charset="0"/>
                              </a:rPr>
                            </m:ctrlPr>
                          </m:fPr>
                          <m:num>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𝐶</m:t>
                                </m:r>
                              </m:sub>
                            </m:sSub>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r>
                                  <a:rPr lang="en-US" i="1">
                                    <a:solidFill>
                                      <a:schemeClr val="tx1"/>
                                    </a:solidFill>
                                    <a:latin typeface="Cambria Math" panose="02040503050406030204" pitchFamily="18" charset="0"/>
                                  </a:rPr>
                                  <m:t>𝑆</m:t>
                                </m:r>
                              </m:sub>
                            </m:sSub>
                          </m:den>
                        </m:f>
                      </m:oMath>
                    </m:oMathPara>
                  </a14:m>
                  <a:endParaRPr lang="en-US" dirty="0">
                    <a:solidFill>
                      <a:schemeClr val="tx1"/>
                    </a:solidFill>
                  </a:endParaRPr>
                </a:p>
                <a:p>
                  <a:r>
                    <a:rPr lang="es-HN" dirty="0">
                      <a:latin typeface="TI-Nspire Sans" panose="020B0604020202020204" pitchFamily="34" charset="-120"/>
                      <a:ea typeface="TI-Nspire Sans" panose="020B0604020202020204" pitchFamily="34" charset="-120"/>
                    </a:rPr>
                    <a:t>N es el numero de TSP, </a:t>
                  </a:r>
                  <a:r>
                    <a:rPr lang="es-HN" dirty="0" err="1">
                      <a:latin typeface="TI-Nspire Sans" panose="020B0604020202020204" pitchFamily="34" charset="-120"/>
                      <a:ea typeface="TI-Nspire Sans" panose="020B0604020202020204" pitchFamily="34" charset="-120"/>
                    </a:rPr>
                    <a:t>Ts</a:t>
                  </a:r>
                  <a:r>
                    <a:rPr lang="es-HN" dirty="0">
                      <a:latin typeface="TI-Nspire Sans" panose="020B0604020202020204" pitchFamily="34" charset="-120"/>
                      <a:ea typeface="TI-Nspire Sans" panose="020B0604020202020204" pitchFamily="34" charset="-120"/>
                    </a:rPr>
                    <a:t> es la duración de un símbolo ODFM</a:t>
                  </a:r>
                  <a:endParaRPr lang="es-HN" dirty="0"/>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i="1">
                            <a:latin typeface="Cambria Math" panose="02040503050406030204" pitchFamily="18" charset="0"/>
                          </a:rPr>
                          <m:t>=</m:t>
                        </m:r>
                        <m:f>
                          <m:fPr>
                            <m:ctrlPr>
                              <a:rPr lang="en-US" i="1" smtClean="0">
                                <a:latin typeface="Cambria Math" panose="02040503050406030204" pitchFamily="18" charset="0"/>
                              </a:rPr>
                            </m:ctrlPr>
                          </m:fPr>
                          <m:num>
                            <m:f>
                              <m:fPr>
                                <m:type m:val="skw"/>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m:t>
                                    </m:r>
                                  </m:sub>
                                </m:sSub>
                              </m:den>
                            </m:f>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𝑃</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𝐷</m:t>
                                </m:r>
                              </m:sub>
                            </m:sSub>
                          </m:num>
                          <m:den>
                            <m:r>
                              <a:rPr lang="en-US" b="0" i="1" smtClean="0">
                                <a:latin typeface="Cambria Math" panose="02040503050406030204" pitchFamily="18" charset="0"/>
                              </a:rPr>
                              <m:t>204∗8</m:t>
                            </m:r>
                          </m:den>
                        </m:f>
                      </m:oMath>
                    </m:oMathPara>
                  </a14:m>
                  <a:endParaRPr lang="en-US" b="0" dirty="0"/>
                </a:p>
                <a:p>
                  <a:endParaRPr lang="en-US" b="0" dirty="0"/>
                </a:p>
                <a:p>
                  <a:endParaRPr lang="es-HN" dirty="0"/>
                </a:p>
                <a:p>
                  <a:endParaRPr lang="es-HN" dirty="0"/>
                </a:p>
                <a:p>
                  <a:endParaRPr lang="es-HN" dirty="0"/>
                </a:p>
              </p:txBody>
            </p:sp>
          </mc:Choice>
          <mc:Fallback xmlns="">
            <p:sp>
              <p:nvSpPr>
                <p:cNvPr id="11" name="CuadroTexto 10">
                  <a:extLst>
                    <a:ext uri="{FF2B5EF4-FFF2-40B4-BE49-F238E27FC236}">
                      <a16:creationId xmlns:a16="http://schemas.microsoft.com/office/drawing/2014/main" id="{3019740A-6E54-4688-9D3D-517975320631}"/>
                    </a:ext>
                  </a:extLst>
                </p:cNvPr>
                <p:cNvSpPr txBox="1">
                  <a:spLocks noRot="1" noChangeAspect="1" noMove="1" noResize="1" noEditPoints="1" noAdjustHandles="1" noChangeArrowheads="1" noChangeShapeType="1" noTextEdit="1"/>
                </p:cNvSpPr>
                <p:nvPr/>
              </p:nvSpPr>
              <p:spPr>
                <a:xfrm>
                  <a:off x="4573693" y="2297869"/>
                  <a:ext cx="3201772" cy="3771866"/>
                </a:xfrm>
                <a:prstGeom prst="rect">
                  <a:avLst/>
                </a:prstGeom>
                <a:blipFill>
                  <a:blip r:embed="rId4"/>
                  <a:stretch>
                    <a:fillRect l="-4571"/>
                  </a:stretch>
                </a:blipFill>
              </p:spPr>
              <p:txBody>
                <a:bodyPr/>
                <a:lstStyle/>
                <a:p>
                  <a:r>
                    <a:rPr lang="es-HN">
                      <a:noFill/>
                    </a:rPr>
                    <a:t> </a:t>
                  </a:r>
                </a:p>
              </p:txBody>
            </p:sp>
          </mc:Fallback>
        </mc:AlternateContent>
        <p:sp>
          <p:nvSpPr>
            <p:cNvPr id="12" name="CuadroTexto 11">
              <a:extLst>
                <a:ext uri="{FF2B5EF4-FFF2-40B4-BE49-F238E27FC236}">
                  <a16:creationId xmlns:a16="http://schemas.microsoft.com/office/drawing/2014/main" id="{12F264DF-C164-4C69-A94E-6C841D656DAC}"/>
                </a:ext>
              </a:extLst>
            </p:cNvPr>
            <p:cNvSpPr txBox="1"/>
            <p:nvPr/>
          </p:nvSpPr>
          <p:spPr>
            <a:xfrm>
              <a:off x="8089450" y="1928475"/>
              <a:ext cx="3141595" cy="3416320"/>
            </a:xfrm>
            <a:prstGeom prst="rect">
              <a:avLst/>
            </a:prstGeom>
            <a:noFill/>
          </p:spPr>
          <p:txBody>
            <a:bodyPr wrap="square" rtlCol="0">
              <a:spAutoFit/>
            </a:bodyPr>
            <a:lstStyle/>
            <a:p>
              <a:r>
                <a:rPr lang="es-HN" dirty="0">
                  <a:solidFill>
                    <a:schemeClr val="bg1"/>
                  </a:solidFill>
                  <a:latin typeface="TI-Nspire Sans" panose="020B0604020202020204" pitchFamily="34" charset="-120"/>
                  <a:ea typeface="TI-Nspire Sans" panose="020B0604020202020204" pitchFamily="34" charset="-120"/>
                </a:rPr>
                <a:t>De los cálculos anteriores se puede deducir, al saber que N tiene que ser un número entero, que Tc/</a:t>
              </a:r>
              <a:r>
                <a:rPr lang="es-HN" dirty="0" err="1">
                  <a:solidFill>
                    <a:schemeClr val="bg1"/>
                  </a:solidFill>
                  <a:latin typeface="TI-Nspire Sans" panose="020B0604020202020204" pitchFamily="34" charset="-120"/>
                  <a:ea typeface="TI-Nspire Sans" panose="020B0604020202020204" pitchFamily="34" charset="-120"/>
                </a:rPr>
                <a:t>Ts</a:t>
              </a:r>
              <a:r>
                <a:rPr lang="es-HN" dirty="0">
                  <a:solidFill>
                    <a:schemeClr val="bg1"/>
                  </a:solidFill>
                  <a:latin typeface="TI-Nspire Sans" panose="020B0604020202020204" pitchFamily="34" charset="-120"/>
                  <a:ea typeface="TI-Nspire Sans" panose="020B0604020202020204" pitchFamily="34" charset="-120"/>
                </a:rPr>
                <a:t> tiene que ser 204 o un múltiplo del mismo, si es un múltiplo, el símbolo seria demasiado largo y habría problemas de sincronismo.</a:t>
              </a:r>
            </a:p>
            <a:p>
              <a:r>
                <a:rPr lang="es-HN" dirty="0">
                  <a:solidFill>
                    <a:schemeClr val="bg1"/>
                  </a:solidFill>
                  <a:latin typeface="TI-Nspire Sans" panose="020B0604020202020204" pitchFamily="34" charset="-120"/>
                  <a:ea typeface="TI-Nspire Sans" panose="020B0604020202020204" pitchFamily="34" charset="-120"/>
                </a:rPr>
                <a:t>También se obtiene que </a:t>
              </a:r>
              <a:r>
                <a:rPr lang="es-HN" dirty="0" err="1">
                  <a:solidFill>
                    <a:schemeClr val="bg1"/>
                  </a:solidFill>
                  <a:latin typeface="TI-Nspire Sans" panose="020B0604020202020204" pitchFamily="34" charset="-120"/>
                  <a:ea typeface="TI-Nspire Sans" panose="020B0604020202020204" pitchFamily="34" charset="-120"/>
                </a:rPr>
                <a:t>Ld</a:t>
              </a:r>
              <a:r>
                <a:rPr lang="es-HN" dirty="0">
                  <a:solidFill>
                    <a:schemeClr val="bg1"/>
                  </a:solidFill>
                  <a:latin typeface="TI-Nspire Sans" panose="020B0604020202020204" pitchFamily="34" charset="-120"/>
                  <a:ea typeface="TI-Nspire Sans" panose="020B0604020202020204" pitchFamily="34" charset="-120"/>
                </a:rPr>
                <a:t> tiene que ser divisible entre 8</a:t>
              </a:r>
            </a:p>
          </p:txBody>
        </p:sp>
        <p:sp>
          <p:nvSpPr>
            <p:cNvPr id="13" name="CuadroTexto 12">
              <a:extLst>
                <a:ext uri="{FF2B5EF4-FFF2-40B4-BE49-F238E27FC236}">
                  <a16:creationId xmlns:a16="http://schemas.microsoft.com/office/drawing/2014/main" id="{AB46F7E2-235D-47BC-9B4B-F1481838CBC5}"/>
                </a:ext>
              </a:extLst>
            </p:cNvPr>
            <p:cNvSpPr txBox="1"/>
            <p:nvPr/>
          </p:nvSpPr>
          <p:spPr>
            <a:xfrm>
              <a:off x="8455198" y="2674621"/>
              <a:ext cx="65" cy="553998"/>
            </a:xfrm>
            <a:prstGeom prst="rect">
              <a:avLst/>
            </a:prstGeom>
            <a:noFill/>
          </p:spPr>
          <p:txBody>
            <a:bodyPr wrap="none" lIns="0" tIns="0" rIns="0" bIns="0" rtlCol="0">
              <a:spAutoFit/>
            </a:bodyPr>
            <a:lstStyle/>
            <a:p>
              <a:endParaRPr lang="es-HN" dirty="0"/>
            </a:p>
            <a:p>
              <a:endParaRPr lang="es-HN" dirty="0"/>
            </a:p>
          </p:txBody>
        </p:sp>
      </p:grpSp>
    </p:spTree>
    <p:extLst>
      <p:ext uri="{BB962C8B-B14F-4D97-AF65-F5344CB8AC3E}">
        <p14:creationId xmlns:p14="http://schemas.microsoft.com/office/powerpoint/2010/main" val="1064468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03BF56D-2189-497D-9596-2FAB80663BEE}"/>
              </a:ext>
            </a:extLst>
          </p:cNvPr>
          <p:cNvSpPr>
            <a:spLocks noGrp="1"/>
          </p:cNvSpPr>
          <p:nvPr>
            <p:ph idx="1"/>
          </p:nvPr>
        </p:nvSpPr>
        <p:spPr>
          <a:xfrm>
            <a:off x="818712" y="2222288"/>
            <a:ext cx="10554574" cy="1764922"/>
          </a:xfrm>
        </p:spPr>
        <p:txBody>
          <a:bodyPr/>
          <a:lstStyle/>
          <a:p>
            <a:r>
              <a:rPr lang="es-HN" dirty="0">
                <a:latin typeface="TI-Nspire Sans" panose="020B0604020202020204" pitchFamily="34" charset="-120"/>
                <a:ea typeface="TI-Nspire Sans" panose="020B0604020202020204" pitchFamily="34" charset="-120"/>
              </a:rPr>
              <a:t>No, usamos algunas portadoras para transmitir información de control, o para poder hacer aproximaciones del canal</a:t>
            </a:r>
          </a:p>
        </p:txBody>
      </p:sp>
      <p:sp>
        <p:nvSpPr>
          <p:cNvPr id="4" name="Título 1">
            <a:extLst>
              <a:ext uri="{FF2B5EF4-FFF2-40B4-BE49-F238E27FC236}">
                <a16:creationId xmlns:a16="http://schemas.microsoft.com/office/drawing/2014/main" id="{3686B9D1-2454-474B-84A1-81EDF7AC3125}"/>
              </a:ext>
            </a:extLst>
          </p:cNvPr>
          <p:cNvSpPr>
            <a:spLocks noGrp="1"/>
          </p:cNvSpPr>
          <p:nvPr>
            <p:ph type="title"/>
          </p:nvPr>
        </p:nvSpPr>
        <p:spPr>
          <a:xfrm>
            <a:off x="658409" y="489718"/>
            <a:ext cx="10875182" cy="970450"/>
          </a:xfrm>
        </p:spPr>
        <p:txBody>
          <a:bodyPr/>
          <a:lstStyle/>
          <a:p>
            <a:r>
              <a:rPr lang="en-US"/>
              <a:t>¿ </a:t>
            </a:r>
            <a:r>
              <a:rPr lang="es-HN"/>
              <a:t>Usamos todas las portadoras para datos?</a:t>
            </a:r>
            <a:endParaRPr lang="es-HN" dirty="0"/>
          </a:p>
        </p:txBody>
      </p:sp>
      <p:pic>
        <p:nvPicPr>
          <p:cNvPr id="5" name="Imagen 4">
            <a:extLst>
              <a:ext uri="{FF2B5EF4-FFF2-40B4-BE49-F238E27FC236}">
                <a16:creationId xmlns:a16="http://schemas.microsoft.com/office/drawing/2014/main" id="{4FE94FFF-6EFF-4FDB-867B-058D83088CDD}"/>
              </a:ext>
            </a:extLst>
          </p:cNvPr>
          <p:cNvPicPr>
            <a:picLocks noChangeAspect="1"/>
          </p:cNvPicPr>
          <p:nvPr/>
        </p:nvPicPr>
        <p:blipFill>
          <a:blip r:embed="rId2"/>
          <a:stretch>
            <a:fillRect/>
          </a:stretch>
        </p:blipFill>
        <p:spPr>
          <a:xfrm>
            <a:off x="2114549" y="4258893"/>
            <a:ext cx="7962900" cy="1381125"/>
          </a:xfrm>
          <a:prstGeom prst="rect">
            <a:avLst/>
          </a:prstGeom>
        </p:spPr>
      </p:pic>
    </p:spTree>
    <p:extLst>
      <p:ext uri="{BB962C8B-B14F-4D97-AF65-F5344CB8AC3E}">
        <p14:creationId xmlns:p14="http://schemas.microsoft.com/office/powerpoint/2010/main" val="1680781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506D4AD-55A7-4AEE-B195-B3FCFEF8549C}"/>
              </a:ext>
            </a:extLst>
          </p:cNvPr>
          <p:cNvSpPr txBox="1">
            <a:spLocks/>
          </p:cNvSpPr>
          <p:nvPr/>
        </p:nvSpPr>
        <p:spPr>
          <a:xfrm>
            <a:off x="4328932" y="1664483"/>
            <a:ext cx="3736510" cy="264170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Portadoras AC1, tienen información acerca del canal, modulación, modo, segmento estas portadoras se usan para los esquemas QPSK, DPQSK,  16QAM, 64 QAM </a:t>
            </a:r>
          </a:p>
        </p:txBody>
      </p:sp>
      <p:sp>
        <p:nvSpPr>
          <p:cNvPr id="4" name="Marcador de contenido 2">
            <a:extLst>
              <a:ext uri="{FF2B5EF4-FFF2-40B4-BE49-F238E27FC236}">
                <a16:creationId xmlns:a16="http://schemas.microsoft.com/office/drawing/2014/main" id="{7BBB3672-4722-4000-B2BC-39513E9B6A25}"/>
              </a:ext>
            </a:extLst>
          </p:cNvPr>
          <p:cNvSpPr txBox="1">
            <a:spLocks/>
          </p:cNvSpPr>
          <p:nvPr/>
        </p:nvSpPr>
        <p:spPr>
          <a:xfrm>
            <a:off x="592422" y="1664483"/>
            <a:ext cx="3736510" cy="264170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Las portadoras de datos, son la mayoría, las mismas son para la transmisión de información sobre los TSP, según el modo en el que trabajemos habrá mas o menos portadoras de datos, aún así, serán múltiplos del número de portadoras en modo 1</a:t>
            </a:r>
          </a:p>
        </p:txBody>
      </p:sp>
      <p:sp>
        <p:nvSpPr>
          <p:cNvPr id="5" name="Rectángulo 4">
            <a:extLst>
              <a:ext uri="{FF2B5EF4-FFF2-40B4-BE49-F238E27FC236}">
                <a16:creationId xmlns:a16="http://schemas.microsoft.com/office/drawing/2014/main" id="{9924A2DF-9F23-43DF-A14B-8C6BFCED9CF5}"/>
              </a:ext>
            </a:extLst>
          </p:cNvPr>
          <p:cNvSpPr/>
          <p:nvPr/>
        </p:nvSpPr>
        <p:spPr>
          <a:xfrm>
            <a:off x="372410" y="308419"/>
            <a:ext cx="11447180" cy="112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Título 1">
            <a:extLst>
              <a:ext uri="{FF2B5EF4-FFF2-40B4-BE49-F238E27FC236}">
                <a16:creationId xmlns:a16="http://schemas.microsoft.com/office/drawing/2014/main" id="{9DC96D7B-210C-4BC1-B63E-5898D1ACAC67}"/>
              </a:ext>
            </a:extLst>
          </p:cNvPr>
          <p:cNvSpPr txBox="1">
            <a:spLocks/>
          </p:cNvSpPr>
          <p:nvPr/>
        </p:nvSpPr>
        <p:spPr>
          <a:xfrm>
            <a:off x="810000" y="447188"/>
            <a:ext cx="10571998" cy="97045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HN" dirty="0"/>
              <a:t>Tenemos un total de 6 tipos de portadoras</a:t>
            </a:r>
          </a:p>
        </p:txBody>
      </p:sp>
      <p:graphicFrame>
        <p:nvGraphicFramePr>
          <p:cNvPr id="7" name="Tabla 7">
            <a:extLst>
              <a:ext uri="{FF2B5EF4-FFF2-40B4-BE49-F238E27FC236}">
                <a16:creationId xmlns:a16="http://schemas.microsoft.com/office/drawing/2014/main" id="{50B6F4E9-6D36-48A8-B0AF-396C252F2042}"/>
              </a:ext>
            </a:extLst>
          </p:cNvPr>
          <p:cNvGraphicFramePr>
            <a:graphicFrameLocks noGrp="1"/>
          </p:cNvGraphicFramePr>
          <p:nvPr>
            <p:extLst>
              <p:ext uri="{D42A27DB-BD31-4B8C-83A1-F6EECF244321}">
                <p14:modId xmlns:p14="http://schemas.microsoft.com/office/powerpoint/2010/main" val="1083156650"/>
              </p:ext>
            </p:extLst>
          </p:nvPr>
        </p:nvGraphicFramePr>
        <p:xfrm>
          <a:off x="959592" y="4677729"/>
          <a:ext cx="3369340" cy="1483360"/>
        </p:xfrm>
        <a:graphic>
          <a:graphicData uri="http://schemas.openxmlformats.org/drawingml/2006/table">
            <a:tbl>
              <a:tblPr firstRow="1" bandRow="1">
                <a:tableStyleId>{5C22544A-7EE6-4342-B048-85BDC9FD1C3A}</a:tableStyleId>
              </a:tblPr>
              <a:tblGrid>
                <a:gridCol w="1684670">
                  <a:extLst>
                    <a:ext uri="{9D8B030D-6E8A-4147-A177-3AD203B41FA5}">
                      <a16:colId xmlns:a16="http://schemas.microsoft.com/office/drawing/2014/main" val="1583873484"/>
                    </a:ext>
                  </a:extLst>
                </a:gridCol>
                <a:gridCol w="1684670">
                  <a:extLst>
                    <a:ext uri="{9D8B030D-6E8A-4147-A177-3AD203B41FA5}">
                      <a16:colId xmlns:a16="http://schemas.microsoft.com/office/drawing/2014/main" val="761428742"/>
                    </a:ext>
                  </a:extLst>
                </a:gridCol>
              </a:tblGrid>
              <a:tr h="370840">
                <a:tc>
                  <a:txBody>
                    <a:bodyPr/>
                    <a:lstStyle/>
                    <a:p>
                      <a:pPr algn="ctr"/>
                      <a:r>
                        <a:rPr lang="es-HN" sz="1500" b="0" i="0" dirty="0">
                          <a:latin typeface="TI-Nspire Sans" panose="020B0604020202020204" pitchFamily="34" charset="-120"/>
                          <a:ea typeface="TI-Nspire Sans" panose="020B0604020202020204" pitchFamily="34" charset="-120"/>
                        </a:rPr>
                        <a:t>Modo</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Portadoras</a:t>
                      </a:r>
                    </a:p>
                  </a:txBody>
                  <a:tcPr anchor="ctr"/>
                </a:tc>
                <a:extLst>
                  <a:ext uri="{0D108BD9-81ED-4DB2-BD59-A6C34878D82A}">
                    <a16:rowId xmlns:a16="http://schemas.microsoft.com/office/drawing/2014/main" val="3089052083"/>
                  </a:ext>
                </a:extLst>
              </a:tr>
              <a:tr h="370840">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96</a:t>
                      </a:r>
                    </a:p>
                  </a:txBody>
                  <a:tcPr anchor="ctr"/>
                </a:tc>
                <a:extLst>
                  <a:ext uri="{0D108BD9-81ED-4DB2-BD59-A6C34878D82A}">
                    <a16:rowId xmlns:a16="http://schemas.microsoft.com/office/drawing/2014/main" val="367477446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2</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192</a:t>
                      </a:r>
                    </a:p>
                  </a:txBody>
                  <a:tcPr anchor="ctr"/>
                </a:tc>
                <a:extLst>
                  <a:ext uri="{0D108BD9-81ED-4DB2-BD59-A6C34878D82A}">
                    <a16:rowId xmlns:a16="http://schemas.microsoft.com/office/drawing/2014/main" val="288968588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3</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384</a:t>
                      </a:r>
                    </a:p>
                  </a:txBody>
                  <a:tcPr anchor="ctr"/>
                </a:tc>
                <a:extLst>
                  <a:ext uri="{0D108BD9-81ED-4DB2-BD59-A6C34878D82A}">
                    <a16:rowId xmlns:a16="http://schemas.microsoft.com/office/drawing/2014/main" val="1988975363"/>
                  </a:ext>
                </a:extLst>
              </a:tr>
            </a:tbl>
          </a:graphicData>
        </a:graphic>
      </p:graphicFrame>
      <p:graphicFrame>
        <p:nvGraphicFramePr>
          <p:cNvPr id="10" name="Tabla 7">
            <a:extLst>
              <a:ext uri="{FF2B5EF4-FFF2-40B4-BE49-F238E27FC236}">
                <a16:creationId xmlns:a16="http://schemas.microsoft.com/office/drawing/2014/main" id="{57D4BCA4-6610-4DB1-9552-CC9806EC82CC}"/>
              </a:ext>
            </a:extLst>
          </p:cNvPr>
          <p:cNvGraphicFramePr>
            <a:graphicFrameLocks noGrp="1"/>
          </p:cNvGraphicFramePr>
          <p:nvPr>
            <p:extLst>
              <p:ext uri="{D42A27DB-BD31-4B8C-83A1-F6EECF244321}">
                <p14:modId xmlns:p14="http://schemas.microsoft.com/office/powerpoint/2010/main" val="3379766919"/>
              </p:ext>
            </p:extLst>
          </p:nvPr>
        </p:nvGraphicFramePr>
        <p:xfrm>
          <a:off x="4512517" y="4677729"/>
          <a:ext cx="3369340" cy="1483360"/>
        </p:xfrm>
        <a:graphic>
          <a:graphicData uri="http://schemas.openxmlformats.org/drawingml/2006/table">
            <a:tbl>
              <a:tblPr firstRow="1" bandRow="1">
                <a:tableStyleId>{5C22544A-7EE6-4342-B048-85BDC9FD1C3A}</a:tableStyleId>
              </a:tblPr>
              <a:tblGrid>
                <a:gridCol w="1684670">
                  <a:extLst>
                    <a:ext uri="{9D8B030D-6E8A-4147-A177-3AD203B41FA5}">
                      <a16:colId xmlns:a16="http://schemas.microsoft.com/office/drawing/2014/main" val="1583873484"/>
                    </a:ext>
                  </a:extLst>
                </a:gridCol>
                <a:gridCol w="1684670">
                  <a:extLst>
                    <a:ext uri="{9D8B030D-6E8A-4147-A177-3AD203B41FA5}">
                      <a16:colId xmlns:a16="http://schemas.microsoft.com/office/drawing/2014/main" val="761428742"/>
                    </a:ext>
                  </a:extLst>
                </a:gridCol>
              </a:tblGrid>
              <a:tr h="370840">
                <a:tc>
                  <a:txBody>
                    <a:bodyPr/>
                    <a:lstStyle/>
                    <a:p>
                      <a:pPr algn="ctr"/>
                      <a:r>
                        <a:rPr lang="es-HN" sz="1500" b="0" i="0" dirty="0">
                          <a:latin typeface="TI-Nspire Sans" panose="020B0604020202020204" pitchFamily="34" charset="-120"/>
                          <a:ea typeface="TI-Nspire Sans" panose="020B0604020202020204" pitchFamily="34" charset="-120"/>
                        </a:rPr>
                        <a:t>Modo</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Portadoras</a:t>
                      </a:r>
                    </a:p>
                  </a:txBody>
                  <a:tcPr anchor="ctr"/>
                </a:tc>
                <a:extLst>
                  <a:ext uri="{0D108BD9-81ED-4DB2-BD59-A6C34878D82A}">
                    <a16:rowId xmlns:a16="http://schemas.microsoft.com/office/drawing/2014/main" val="3089052083"/>
                  </a:ext>
                </a:extLst>
              </a:tr>
              <a:tr h="370840">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2</a:t>
                      </a:r>
                    </a:p>
                  </a:txBody>
                  <a:tcPr anchor="ctr"/>
                </a:tc>
                <a:extLst>
                  <a:ext uri="{0D108BD9-81ED-4DB2-BD59-A6C34878D82A}">
                    <a16:rowId xmlns:a16="http://schemas.microsoft.com/office/drawing/2014/main" val="367477446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2</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4</a:t>
                      </a:r>
                    </a:p>
                  </a:txBody>
                  <a:tcPr anchor="ctr"/>
                </a:tc>
                <a:extLst>
                  <a:ext uri="{0D108BD9-81ED-4DB2-BD59-A6C34878D82A}">
                    <a16:rowId xmlns:a16="http://schemas.microsoft.com/office/drawing/2014/main" val="288968588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3</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8</a:t>
                      </a:r>
                    </a:p>
                  </a:txBody>
                  <a:tcPr anchor="ctr"/>
                </a:tc>
                <a:extLst>
                  <a:ext uri="{0D108BD9-81ED-4DB2-BD59-A6C34878D82A}">
                    <a16:rowId xmlns:a16="http://schemas.microsoft.com/office/drawing/2014/main" val="1988975363"/>
                  </a:ext>
                </a:extLst>
              </a:tr>
            </a:tbl>
          </a:graphicData>
        </a:graphic>
      </p:graphicFrame>
      <p:sp>
        <p:nvSpPr>
          <p:cNvPr id="12" name="Marcador de contenido 2">
            <a:extLst>
              <a:ext uri="{FF2B5EF4-FFF2-40B4-BE49-F238E27FC236}">
                <a16:creationId xmlns:a16="http://schemas.microsoft.com/office/drawing/2014/main" id="{0B55BAE4-97BE-44D5-BD5A-C59ED8D34F52}"/>
              </a:ext>
            </a:extLst>
          </p:cNvPr>
          <p:cNvSpPr txBox="1">
            <a:spLocks/>
          </p:cNvSpPr>
          <p:nvPr/>
        </p:nvSpPr>
        <p:spPr>
          <a:xfrm>
            <a:off x="8065442" y="1664483"/>
            <a:ext cx="3736510" cy="264170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err="1">
                <a:latin typeface="TI-Nspire Sans" panose="020B0604020202020204" pitchFamily="34" charset="-120"/>
                <a:ea typeface="TI-Nspire Sans" panose="020B0604020202020204" pitchFamily="34" charset="-120"/>
              </a:rPr>
              <a:t>Scattered</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Pilot</a:t>
            </a:r>
            <a:r>
              <a:rPr lang="es-HN" dirty="0">
                <a:latin typeface="TI-Nspire Sans" panose="020B0604020202020204" pitchFamily="34" charset="-120"/>
                <a:ea typeface="TI-Nspire Sans" panose="020B0604020202020204" pitchFamily="34" charset="-120"/>
              </a:rPr>
              <a:t> ,son portadoras piloto, que tienen cierto valor, y están en una posición dada, por lo que serán de utilidad para poder estimar el canal, este tipo de portadoras solo se usa en QPSK, 16QAM y 64QAM</a:t>
            </a:r>
          </a:p>
        </p:txBody>
      </p:sp>
      <p:graphicFrame>
        <p:nvGraphicFramePr>
          <p:cNvPr id="13" name="Tabla 7">
            <a:extLst>
              <a:ext uri="{FF2B5EF4-FFF2-40B4-BE49-F238E27FC236}">
                <a16:creationId xmlns:a16="http://schemas.microsoft.com/office/drawing/2014/main" id="{F9696009-0F9A-4A58-AA28-DDC403DB9E20}"/>
              </a:ext>
            </a:extLst>
          </p:cNvPr>
          <p:cNvGraphicFramePr>
            <a:graphicFrameLocks noGrp="1"/>
          </p:cNvGraphicFramePr>
          <p:nvPr>
            <p:extLst>
              <p:ext uri="{D42A27DB-BD31-4B8C-83A1-F6EECF244321}">
                <p14:modId xmlns:p14="http://schemas.microsoft.com/office/powerpoint/2010/main" val="2333445500"/>
              </p:ext>
            </p:extLst>
          </p:nvPr>
        </p:nvGraphicFramePr>
        <p:xfrm>
          <a:off x="8065442" y="4677729"/>
          <a:ext cx="3369340" cy="1483360"/>
        </p:xfrm>
        <a:graphic>
          <a:graphicData uri="http://schemas.openxmlformats.org/drawingml/2006/table">
            <a:tbl>
              <a:tblPr firstRow="1" bandRow="1">
                <a:tableStyleId>{5C22544A-7EE6-4342-B048-85BDC9FD1C3A}</a:tableStyleId>
              </a:tblPr>
              <a:tblGrid>
                <a:gridCol w="1684670">
                  <a:extLst>
                    <a:ext uri="{9D8B030D-6E8A-4147-A177-3AD203B41FA5}">
                      <a16:colId xmlns:a16="http://schemas.microsoft.com/office/drawing/2014/main" val="1583873484"/>
                    </a:ext>
                  </a:extLst>
                </a:gridCol>
                <a:gridCol w="1684670">
                  <a:extLst>
                    <a:ext uri="{9D8B030D-6E8A-4147-A177-3AD203B41FA5}">
                      <a16:colId xmlns:a16="http://schemas.microsoft.com/office/drawing/2014/main" val="761428742"/>
                    </a:ext>
                  </a:extLst>
                </a:gridCol>
              </a:tblGrid>
              <a:tr h="370840">
                <a:tc>
                  <a:txBody>
                    <a:bodyPr/>
                    <a:lstStyle/>
                    <a:p>
                      <a:pPr algn="ctr"/>
                      <a:r>
                        <a:rPr lang="es-HN" sz="1500" b="0" i="0" dirty="0">
                          <a:latin typeface="TI-Nspire Sans" panose="020B0604020202020204" pitchFamily="34" charset="-120"/>
                          <a:ea typeface="TI-Nspire Sans" panose="020B0604020202020204" pitchFamily="34" charset="-120"/>
                        </a:rPr>
                        <a:t>Modo</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Portadoras</a:t>
                      </a:r>
                    </a:p>
                  </a:txBody>
                  <a:tcPr anchor="ctr"/>
                </a:tc>
                <a:extLst>
                  <a:ext uri="{0D108BD9-81ED-4DB2-BD59-A6C34878D82A}">
                    <a16:rowId xmlns:a16="http://schemas.microsoft.com/office/drawing/2014/main" val="3089052083"/>
                  </a:ext>
                </a:extLst>
              </a:tr>
              <a:tr h="370840">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9</a:t>
                      </a:r>
                    </a:p>
                  </a:txBody>
                  <a:tcPr anchor="ctr"/>
                </a:tc>
                <a:extLst>
                  <a:ext uri="{0D108BD9-81ED-4DB2-BD59-A6C34878D82A}">
                    <a16:rowId xmlns:a16="http://schemas.microsoft.com/office/drawing/2014/main" val="367477446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2</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18</a:t>
                      </a:r>
                    </a:p>
                  </a:txBody>
                  <a:tcPr anchor="ctr"/>
                </a:tc>
                <a:extLst>
                  <a:ext uri="{0D108BD9-81ED-4DB2-BD59-A6C34878D82A}">
                    <a16:rowId xmlns:a16="http://schemas.microsoft.com/office/drawing/2014/main" val="288968588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3</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36</a:t>
                      </a:r>
                    </a:p>
                  </a:txBody>
                  <a:tcPr anchor="ctr"/>
                </a:tc>
                <a:extLst>
                  <a:ext uri="{0D108BD9-81ED-4DB2-BD59-A6C34878D82A}">
                    <a16:rowId xmlns:a16="http://schemas.microsoft.com/office/drawing/2014/main" val="1988975363"/>
                  </a:ext>
                </a:extLst>
              </a:tr>
            </a:tbl>
          </a:graphicData>
        </a:graphic>
      </p:graphicFrame>
    </p:spTree>
    <p:extLst>
      <p:ext uri="{BB962C8B-B14F-4D97-AF65-F5344CB8AC3E}">
        <p14:creationId xmlns:p14="http://schemas.microsoft.com/office/powerpoint/2010/main" val="3682123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8B9C538-28D1-453A-9577-7A08659F8515}"/>
              </a:ext>
            </a:extLst>
          </p:cNvPr>
          <p:cNvSpPr/>
          <p:nvPr/>
        </p:nvSpPr>
        <p:spPr>
          <a:xfrm>
            <a:off x="914400" y="2615609"/>
            <a:ext cx="10162572" cy="3327991"/>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2" name="Imagen 1">
            <a:extLst>
              <a:ext uri="{FF2B5EF4-FFF2-40B4-BE49-F238E27FC236}">
                <a16:creationId xmlns:a16="http://schemas.microsoft.com/office/drawing/2014/main" id="{B1FAF6EE-520D-4E50-BCF0-76A92E4002C4}"/>
              </a:ext>
            </a:extLst>
          </p:cNvPr>
          <p:cNvPicPr>
            <a:picLocks noChangeAspect="1"/>
          </p:cNvPicPr>
          <p:nvPr/>
        </p:nvPicPr>
        <p:blipFill>
          <a:blip r:embed="rId2"/>
          <a:stretch>
            <a:fillRect/>
          </a:stretch>
        </p:blipFill>
        <p:spPr>
          <a:xfrm>
            <a:off x="1742491" y="3029282"/>
            <a:ext cx="3743325" cy="2543175"/>
          </a:xfrm>
          <a:prstGeom prst="rect">
            <a:avLst/>
          </a:prstGeom>
        </p:spPr>
      </p:pic>
      <p:sp>
        <p:nvSpPr>
          <p:cNvPr id="5" name="Rectángulo 4">
            <a:extLst>
              <a:ext uri="{FF2B5EF4-FFF2-40B4-BE49-F238E27FC236}">
                <a16:creationId xmlns:a16="http://schemas.microsoft.com/office/drawing/2014/main" id="{36566589-D2A9-4D22-9D47-32ED9653DD2C}"/>
              </a:ext>
            </a:extLst>
          </p:cNvPr>
          <p:cNvSpPr/>
          <p:nvPr/>
        </p:nvSpPr>
        <p:spPr>
          <a:xfrm>
            <a:off x="6096000" y="2796363"/>
            <a:ext cx="4782024" cy="3009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3" name="Imagen 2">
            <a:extLst>
              <a:ext uri="{FF2B5EF4-FFF2-40B4-BE49-F238E27FC236}">
                <a16:creationId xmlns:a16="http://schemas.microsoft.com/office/drawing/2014/main" id="{A65A929A-C402-45D6-AF07-76571FBDB768}"/>
              </a:ext>
            </a:extLst>
          </p:cNvPr>
          <p:cNvPicPr>
            <a:picLocks noChangeAspect="1"/>
          </p:cNvPicPr>
          <p:nvPr/>
        </p:nvPicPr>
        <p:blipFill>
          <a:blip r:embed="rId3"/>
          <a:stretch>
            <a:fillRect/>
          </a:stretch>
        </p:blipFill>
        <p:spPr>
          <a:xfrm>
            <a:off x="6676536" y="3015956"/>
            <a:ext cx="3620952" cy="2543175"/>
          </a:xfrm>
          <a:prstGeom prst="rect">
            <a:avLst/>
          </a:prstGeom>
        </p:spPr>
      </p:pic>
      <p:sp>
        <p:nvSpPr>
          <p:cNvPr id="6" name="Título 1">
            <a:extLst>
              <a:ext uri="{FF2B5EF4-FFF2-40B4-BE49-F238E27FC236}">
                <a16:creationId xmlns:a16="http://schemas.microsoft.com/office/drawing/2014/main" id="{BB6FA774-D446-4BDF-9EE4-4356885EA010}"/>
              </a:ext>
            </a:extLst>
          </p:cNvPr>
          <p:cNvSpPr txBox="1">
            <a:spLocks/>
          </p:cNvSpPr>
          <p:nvPr/>
        </p:nvSpPr>
        <p:spPr>
          <a:xfrm>
            <a:off x="2327721" y="1274016"/>
            <a:ext cx="7369172" cy="97045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s-HN" dirty="0"/>
              <a:t>Para que estimar el canal ?</a:t>
            </a:r>
          </a:p>
        </p:txBody>
      </p:sp>
    </p:spTree>
    <p:extLst>
      <p:ext uri="{BB962C8B-B14F-4D97-AF65-F5344CB8AC3E}">
        <p14:creationId xmlns:p14="http://schemas.microsoft.com/office/powerpoint/2010/main" val="837196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7">
            <a:extLst>
              <a:ext uri="{FF2B5EF4-FFF2-40B4-BE49-F238E27FC236}">
                <a16:creationId xmlns:a16="http://schemas.microsoft.com/office/drawing/2014/main" id="{8BD0E0B6-B927-41C1-BF80-35F311D521AF}"/>
              </a:ext>
            </a:extLst>
          </p:cNvPr>
          <p:cNvGraphicFramePr>
            <a:graphicFrameLocks noGrp="1"/>
          </p:cNvGraphicFramePr>
          <p:nvPr>
            <p:extLst>
              <p:ext uri="{D42A27DB-BD31-4B8C-83A1-F6EECF244321}">
                <p14:modId xmlns:p14="http://schemas.microsoft.com/office/powerpoint/2010/main" val="378632787"/>
              </p:ext>
            </p:extLst>
          </p:nvPr>
        </p:nvGraphicFramePr>
        <p:xfrm>
          <a:off x="7965847" y="4290045"/>
          <a:ext cx="3369339" cy="1483360"/>
        </p:xfrm>
        <a:graphic>
          <a:graphicData uri="http://schemas.openxmlformats.org/drawingml/2006/table">
            <a:tbl>
              <a:tblPr firstRow="1" bandRow="1">
                <a:tableStyleId>{5C22544A-7EE6-4342-B048-85BDC9FD1C3A}</a:tableStyleId>
              </a:tblPr>
              <a:tblGrid>
                <a:gridCol w="1123113">
                  <a:extLst>
                    <a:ext uri="{9D8B030D-6E8A-4147-A177-3AD203B41FA5}">
                      <a16:colId xmlns:a16="http://schemas.microsoft.com/office/drawing/2014/main" val="1583873484"/>
                    </a:ext>
                  </a:extLst>
                </a:gridCol>
                <a:gridCol w="1123113">
                  <a:extLst>
                    <a:ext uri="{9D8B030D-6E8A-4147-A177-3AD203B41FA5}">
                      <a16:colId xmlns:a16="http://schemas.microsoft.com/office/drawing/2014/main" val="2810327497"/>
                    </a:ext>
                  </a:extLst>
                </a:gridCol>
                <a:gridCol w="1123113">
                  <a:extLst>
                    <a:ext uri="{9D8B030D-6E8A-4147-A177-3AD203B41FA5}">
                      <a16:colId xmlns:a16="http://schemas.microsoft.com/office/drawing/2014/main" val="761428742"/>
                    </a:ext>
                  </a:extLst>
                </a:gridCol>
              </a:tblGrid>
              <a:tr h="370840">
                <a:tc>
                  <a:txBody>
                    <a:bodyPr/>
                    <a:lstStyle/>
                    <a:p>
                      <a:pPr algn="ctr"/>
                      <a:r>
                        <a:rPr lang="es-HN" sz="1500" b="0" i="0" dirty="0">
                          <a:latin typeface="TI-Nspire Sans" panose="020B0604020202020204" pitchFamily="34" charset="-120"/>
                          <a:ea typeface="TI-Nspire Sans" panose="020B0604020202020204" pitchFamily="34" charset="-120"/>
                        </a:rPr>
                        <a:t>Modo</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Diferencial</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Portadoras</a:t>
                      </a:r>
                    </a:p>
                  </a:txBody>
                  <a:tcPr anchor="ctr"/>
                </a:tc>
                <a:extLst>
                  <a:ext uri="{0D108BD9-81ED-4DB2-BD59-A6C34878D82A}">
                    <a16:rowId xmlns:a16="http://schemas.microsoft.com/office/drawing/2014/main" val="3089052083"/>
                  </a:ext>
                </a:extLst>
              </a:tr>
              <a:tr h="370840">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5</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extLst>
                  <a:ext uri="{0D108BD9-81ED-4DB2-BD59-A6C34878D82A}">
                    <a16:rowId xmlns:a16="http://schemas.microsoft.com/office/drawing/2014/main" val="367477446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2</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10</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2</a:t>
                      </a:r>
                    </a:p>
                  </a:txBody>
                  <a:tcPr anchor="ctr"/>
                </a:tc>
                <a:extLst>
                  <a:ext uri="{0D108BD9-81ED-4DB2-BD59-A6C34878D82A}">
                    <a16:rowId xmlns:a16="http://schemas.microsoft.com/office/drawing/2014/main" val="288968588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3</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20</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4</a:t>
                      </a:r>
                    </a:p>
                  </a:txBody>
                  <a:tcPr anchor="ctr"/>
                </a:tc>
                <a:extLst>
                  <a:ext uri="{0D108BD9-81ED-4DB2-BD59-A6C34878D82A}">
                    <a16:rowId xmlns:a16="http://schemas.microsoft.com/office/drawing/2014/main" val="1988975363"/>
                  </a:ext>
                </a:extLst>
              </a:tr>
            </a:tbl>
          </a:graphicData>
        </a:graphic>
      </p:graphicFrame>
      <p:sp>
        <p:nvSpPr>
          <p:cNvPr id="4" name="Marcador de contenido 2">
            <a:extLst>
              <a:ext uri="{FF2B5EF4-FFF2-40B4-BE49-F238E27FC236}">
                <a16:creationId xmlns:a16="http://schemas.microsoft.com/office/drawing/2014/main" id="{69F5C194-D36C-4E5F-8447-7478779DB154}"/>
              </a:ext>
            </a:extLst>
          </p:cNvPr>
          <p:cNvSpPr txBox="1">
            <a:spLocks/>
          </p:cNvSpPr>
          <p:nvPr/>
        </p:nvSpPr>
        <p:spPr>
          <a:xfrm>
            <a:off x="7965847" y="2142865"/>
            <a:ext cx="3694254" cy="1775637"/>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Portadoras TMCC son portadoras de control que se usan en el método QPSK, DQPSK, 16QAM, 64 QAM,  </a:t>
            </a:r>
          </a:p>
        </p:txBody>
      </p:sp>
      <p:sp>
        <p:nvSpPr>
          <p:cNvPr id="5" name="Marcador de contenido 2">
            <a:extLst>
              <a:ext uri="{FF2B5EF4-FFF2-40B4-BE49-F238E27FC236}">
                <a16:creationId xmlns:a16="http://schemas.microsoft.com/office/drawing/2014/main" id="{68F91DDC-47B4-4B93-9B61-E768D25575C0}"/>
              </a:ext>
            </a:extLst>
          </p:cNvPr>
          <p:cNvSpPr txBox="1">
            <a:spLocks/>
          </p:cNvSpPr>
          <p:nvPr/>
        </p:nvSpPr>
        <p:spPr>
          <a:xfrm>
            <a:off x="4229337" y="2142865"/>
            <a:ext cx="3736510" cy="1775637"/>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Portadoras AC2, se usan solo en modo diferencial (DQPSK), las mismas tienen información adicional sobre el control y el canal</a:t>
            </a:r>
          </a:p>
        </p:txBody>
      </p:sp>
      <p:sp>
        <p:nvSpPr>
          <p:cNvPr id="6" name="Marcador de contenido 2">
            <a:extLst>
              <a:ext uri="{FF2B5EF4-FFF2-40B4-BE49-F238E27FC236}">
                <a16:creationId xmlns:a16="http://schemas.microsoft.com/office/drawing/2014/main" id="{8E9836C5-90E1-49BC-9BB7-5378E16E2803}"/>
              </a:ext>
            </a:extLst>
          </p:cNvPr>
          <p:cNvSpPr txBox="1">
            <a:spLocks/>
          </p:cNvSpPr>
          <p:nvPr/>
        </p:nvSpPr>
        <p:spPr>
          <a:xfrm>
            <a:off x="492827" y="2142865"/>
            <a:ext cx="3736510" cy="1775637"/>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El piloto continuo (CP) sirve en modulación diferencial como las SP en modulación sincrónica, la piloto continua se pone siempre al principio del segmento y siempre tiene el mismo valor</a:t>
            </a:r>
          </a:p>
        </p:txBody>
      </p:sp>
      <p:sp>
        <p:nvSpPr>
          <p:cNvPr id="7" name="Rectángulo 6">
            <a:extLst>
              <a:ext uri="{FF2B5EF4-FFF2-40B4-BE49-F238E27FC236}">
                <a16:creationId xmlns:a16="http://schemas.microsoft.com/office/drawing/2014/main" id="{2CAA7689-D66C-4810-8C79-89112E0FEABE}"/>
              </a:ext>
            </a:extLst>
          </p:cNvPr>
          <p:cNvSpPr/>
          <p:nvPr/>
        </p:nvSpPr>
        <p:spPr>
          <a:xfrm>
            <a:off x="372410" y="308419"/>
            <a:ext cx="11447180" cy="1122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 name="Título 1">
            <a:extLst>
              <a:ext uri="{FF2B5EF4-FFF2-40B4-BE49-F238E27FC236}">
                <a16:creationId xmlns:a16="http://schemas.microsoft.com/office/drawing/2014/main" id="{34580A36-A123-4A96-BBD5-810093B7419F}"/>
              </a:ext>
            </a:extLst>
          </p:cNvPr>
          <p:cNvSpPr txBox="1">
            <a:spLocks/>
          </p:cNvSpPr>
          <p:nvPr/>
        </p:nvSpPr>
        <p:spPr>
          <a:xfrm>
            <a:off x="372410" y="308419"/>
            <a:ext cx="11447180" cy="1122745"/>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HN" sz="3200" dirty="0"/>
              <a:t>Portadoras que usamos en modulación diferencial y sincrónica</a:t>
            </a:r>
          </a:p>
        </p:txBody>
      </p:sp>
      <p:graphicFrame>
        <p:nvGraphicFramePr>
          <p:cNvPr id="9" name="Tabla 7">
            <a:extLst>
              <a:ext uri="{FF2B5EF4-FFF2-40B4-BE49-F238E27FC236}">
                <a16:creationId xmlns:a16="http://schemas.microsoft.com/office/drawing/2014/main" id="{4EB94DFF-B6E9-4629-8104-5EDC743227CB}"/>
              </a:ext>
            </a:extLst>
          </p:cNvPr>
          <p:cNvGraphicFramePr>
            <a:graphicFrameLocks noGrp="1"/>
          </p:cNvGraphicFramePr>
          <p:nvPr>
            <p:extLst>
              <p:ext uri="{D42A27DB-BD31-4B8C-83A1-F6EECF244321}">
                <p14:modId xmlns:p14="http://schemas.microsoft.com/office/powerpoint/2010/main" val="2040618266"/>
              </p:ext>
            </p:extLst>
          </p:nvPr>
        </p:nvGraphicFramePr>
        <p:xfrm>
          <a:off x="859997" y="4290045"/>
          <a:ext cx="3369340" cy="1483360"/>
        </p:xfrm>
        <a:graphic>
          <a:graphicData uri="http://schemas.openxmlformats.org/drawingml/2006/table">
            <a:tbl>
              <a:tblPr firstRow="1" bandRow="1">
                <a:tableStyleId>{5C22544A-7EE6-4342-B048-85BDC9FD1C3A}</a:tableStyleId>
              </a:tblPr>
              <a:tblGrid>
                <a:gridCol w="1684670">
                  <a:extLst>
                    <a:ext uri="{9D8B030D-6E8A-4147-A177-3AD203B41FA5}">
                      <a16:colId xmlns:a16="http://schemas.microsoft.com/office/drawing/2014/main" val="1583873484"/>
                    </a:ext>
                  </a:extLst>
                </a:gridCol>
                <a:gridCol w="1684670">
                  <a:extLst>
                    <a:ext uri="{9D8B030D-6E8A-4147-A177-3AD203B41FA5}">
                      <a16:colId xmlns:a16="http://schemas.microsoft.com/office/drawing/2014/main" val="761428742"/>
                    </a:ext>
                  </a:extLst>
                </a:gridCol>
              </a:tblGrid>
              <a:tr h="370840">
                <a:tc>
                  <a:txBody>
                    <a:bodyPr/>
                    <a:lstStyle/>
                    <a:p>
                      <a:pPr algn="ctr"/>
                      <a:r>
                        <a:rPr lang="es-HN" sz="1500" b="0" i="0" dirty="0">
                          <a:latin typeface="TI-Nspire Sans" panose="020B0604020202020204" pitchFamily="34" charset="-120"/>
                          <a:ea typeface="TI-Nspire Sans" panose="020B0604020202020204" pitchFamily="34" charset="-120"/>
                        </a:rPr>
                        <a:t>Modo</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Portadoras</a:t>
                      </a:r>
                    </a:p>
                  </a:txBody>
                  <a:tcPr anchor="ctr"/>
                </a:tc>
                <a:extLst>
                  <a:ext uri="{0D108BD9-81ED-4DB2-BD59-A6C34878D82A}">
                    <a16:rowId xmlns:a16="http://schemas.microsoft.com/office/drawing/2014/main" val="3089052083"/>
                  </a:ext>
                </a:extLst>
              </a:tr>
              <a:tr h="370840">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extLst>
                  <a:ext uri="{0D108BD9-81ED-4DB2-BD59-A6C34878D82A}">
                    <a16:rowId xmlns:a16="http://schemas.microsoft.com/office/drawing/2014/main" val="367477446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2</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extLst>
                  <a:ext uri="{0D108BD9-81ED-4DB2-BD59-A6C34878D82A}">
                    <a16:rowId xmlns:a16="http://schemas.microsoft.com/office/drawing/2014/main" val="288968588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3</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extLst>
                  <a:ext uri="{0D108BD9-81ED-4DB2-BD59-A6C34878D82A}">
                    <a16:rowId xmlns:a16="http://schemas.microsoft.com/office/drawing/2014/main" val="1988975363"/>
                  </a:ext>
                </a:extLst>
              </a:tr>
            </a:tbl>
          </a:graphicData>
        </a:graphic>
      </p:graphicFrame>
      <p:graphicFrame>
        <p:nvGraphicFramePr>
          <p:cNvPr id="10" name="Tabla 7">
            <a:extLst>
              <a:ext uri="{FF2B5EF4-FFF2-40B4-BE49-F238E27FC236}">
                <a16:creationId xmlns:a16="http://schemas.microsoft.com/office/drawing/2014/main" id="{DB08E897-D3A5-41E8-AA7F-FE528EF93125}"/>
              </a:ext>
            </a:extLst>
          </p:cNvPr>
          <p:cNvGraphicFramePr>
            <a:graphicFrameLocks noGrp="1"/>
          </p:cNvGraphicFramePr>
          <p:nvPr>
            <p:extLst>
              <p:ext uri="{D42A27DB-BD31-4B8C-83A1-F6EECF244321}">
                <p14:modId xmlns:p14="http://schemas.microsoft.com/office/powerpoint/2010/main" val="1463241251"/>
              </p:ext>
            </p:extLst>
          </p:nvPr>
        </p:nvGraphicFramePr>
        <p:xfrm>
          <a:off x="4412922" y="4290045"/>
          <a:ext cx="3369340" cy="1483360"/>
        </p:xfrm>
        <a:graphic>
          <a:graphicData uri="http://schemas.openxmlformats.org/drawingml/2006/table">
            <a:tbl>
              <a:tblPr firstRow="1" bandRow="1">
                <a:tableStyleId>{5C22544A-7EE6-4342-B048-85BDC9FD1C3A}</a:tableStyleId>
              </a:tblPr>
              <a:tblGrid>
                <a:gridCol w="1684670">
                  <a:extLst>
                    <a:ext uri="{9D8B030D-6E8A-4147-A177-3AD203B41FA5}">
                      <a16:colId xmlns:a16="http://schemas.microsoft.com/office/drawing/2014/main" val="1583873484"/>
                    </a:ext>
                  </a:extLst>
                </a:gridCol>
                <a:gridCol w="1684670">
                  <a:extLst>
                    <a:ext uri="{9D8B030D-6E8A-4147-A177-3AD203B41FA5}">
                      <a16:colId xmlns:a16="http://schemas.microsoft.com/office/drawing/2014/main" val="761428742"/>
                    </a:ext>
                  </a:extLst>
                </a:gridCol>
              </a:tblGrid>
              <a:tr h="370840">
                <a:tc>
                  <a:txBody>
                    <a:bodyPr/>
                    <a:lstStyle/>
                    <a:p>
                      <a:pPr algn="ctr"/>
                      <a:r>
                        <a:rPr lang="es-HN" sz="1500" b="0" i="0" dirty="0">
                          <a:latin typeface="TI-Nspire Sans" panose="020B0604020202020204" pitchFamily="34" charset="-120"/>
                          <a:ea typeface="TI-Nspire Sans" panose="020B0604020202020204" pitchFamily="34" charset="-120"/>
                        </a:rPr>
                        <a:t>Modo</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Portadoras</a:t>
                      </a:r>
                    </a:p>
                  </a:txBody>
                  <a:tcPr anchor="ctr"/>
                </a:tc>
                <a:extLst>
                  <a:ext uri="{0D108BD9-81ED-4DB2-BD59-A6C34878D82A}">
                    <a16:rowId xmlns:a16="http://schemas.microsoft.com/office/drawing/2014/main" val="3089052083"/>
                  </a:ext>
                </a:extLst>
              </a:tr>
              <a:tr h="370840">
                <a:tc>
                  <a:txBody>
                    <a:bodyPr/>
                    <a:lstStyle/>
                    <a:p>
                      <a:pPr algn="ctr"/>
                      <a:r>
                        <a:rPr lang="es-HN" sz="1500" b="0" i="0" dirty="0">
                          <a:latin typeface="TI-Nspire Sans" panose="020B0604020202020204" pitchFamily="34" charset="-120"/>
                          <a:ea typeface="TI-Nspire Sans" panose="020B0604020202020204" pitchFamily="34" charset="-120"/>
                        </a:rPr>
                        <a:t>1</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4</a:t>
                      </a:r>
                    </a:p>
                  </a:txBody>
                  <a:tcPr anchor="ctr"/>
                </a:tc>
                <a:extLst>
                  <a:ext uri="{0D108BD9-81ED-4DB2-BD59-A6C34878D82A}">
                    <a16:rowId xmlns:a16="http://schemas.microsoft.com/office/drawing/2014/main" val="367477446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2</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9</a:t>
                      </a:r>
                    </a:p>
                  </a:txBody>
                  <a:tcPr anchor="ctr"/>
                </a:tc>
                <a:extLst>
                  <a:ext uri="{0D108BD9-81ED-4DB2-BD59-A6C34878D82A}">
                    <a16:rowId xmlns:a16="http://schemas.microsoft.com/office/drawing/2014/main" val="2889685888"/>
                  </a:ext>
                </a:extLst>
              </a:tr>
              <a:tr h="370840">
                <a:tc>
                  <a:txBody>
                    <a:bodyPr/>
                    <a:lstStyle/>
                    <a:p>
                      <a:pPr algn="ctr"/>
                      <a:r>
                        <a:rPr lang="es-HN" sz="1500" b="0" i="0" dirty="0">
                          <a:latin typeface="TI-Nspire Sans" panose="020B0604020202020204" pitchFamily="34" charset="-120"/>
                          <a:ea typeface="TI-Nspire Sans" panose="020B0604020202020204" pitchFamily="34" charset="-120"/>
                        </a:rPr>
                        <a:t>3</a:t>
                      </a:r>
                    </a:p>
                  </a:txBody>
                  <a:tcPr anchor="ctr"/>
                </a:tc>
                <a:tc>
                  <a:txBody>
                    <a:bodyPr/>
                    <a:lstStyle/>
                    <a:p>
                      <a:pPr algn="ctr"/>
                      <a:r>
                        <a:rPr lang="es-HN" sz="1500" b="0" i="0" dirty="0">
                          <a:latin typeface="TI-Nspire Sans" panose="020B0604020202020204" pitchFamily="34" charset="-120"/>
                          <a:ea typeface="TI-Nspire Sans" panose="020B0604020202020204" pitchFamily="34" charset="-120"/>
                        </a:rPr>
                        <a:t>19</a:t>
                      </a:r>
                    </a:p>
                  </a:txBody>
                  <a:tcPr anchor="ctr"/>
                </a:tc>
                <a:extLst>
                  <a:ext uri="{0D108BD9-81ED-4DB2-BD59-A6C34878D82A}">
                    <a16:rowId xmlns:a16="http://schemas.microsoft.com/office/drawing/2014/main" val="1988975363"/>
                  </a:ext>
                </a:extLst>
              </a:tr>
            </a:tbl>
          </a:graphicData>
        </a:graphic>
      </p:graphicFrame>
    </p:spTree>
    <p:extLst>
      <p:ext uri="{BB962C8B-B14F-4D97-AF65-F5344CB8AC3E}">
        <p14:creationId xmlns:p14="http://schemas.microsoft.com/office/powerpoint/2010/main" val="3079216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8398C-5F62-4CCD-B5B2-00D73BFC7627}"/>
              </a:ext>
            </a:extLst>
          </p:cNvPr>
          <p:cNvSpPr>
            <a:spLocks noGrp="1"/>
          </p:cNvSpPr>
          <p:nvPr>
            <p:ph type="title"/>
          </p:nvPr>
        </p:nvSpPr>
        <p:spPr/>
        <p:txBody>
          <a:bodyPr/>
          <a:lstStyle/>
          <a:p>
            <a:r>
              <a:rPr lang="es-HN" dirty="0" err="1"/>
              <a:t>Scattered</a:t>
            </a:r>
            <a:r>
              <a:rPr lang="es-HN" dirty="0"/>
              <a:t> </a:t>
            </a:r>
            <a:r>
              <a:rPr lang="es-HN" dirty="0" err="1"/>
              <a:t>Pilot</a:t>
            </a:r>
            <a:r>
              <a:rPr lang="es-HN" dirty="0"/>
              <a:t> (SP)</a:t>
            </a:r>
          </a:p>
        </p:txBody>
      </p:sp>
      <p:sp>
        <p:nvSpPr>
          <p:cNvPr id="3" name="Marcador de contenido 2">
            <a:extLst>
              <a:ext uri="{FF2B5EF4-FFF2-40B4-BE49-F238E27FC236}">
                <a16:creationId xmlns:a16="http://schemas.microsoft.com/office/drawing/2014/main" id="{33D1F18F-18AD-4AA1-ACFA-3987F225D012}"/>
              </a:ext>
            </a:extLst>
          </p:cNvPr>
          <p:cNvSpPr>
            <a:spLocks noGrp="1"/>
          </p:cNvSpPr>
          <p:nvPr>
            <p:ph idx="1"/>
          </p:nvPr>
        </p:nvSpPr>
        <p:spPr>
          <a:xfrm>
            <a:off x="818712" y="2222287"/>
            <a:ext cx="4976032" cy="4188525"/>
          </a:xfrm>
        </p:spPr>
        <p:txBody>
          <a:bodyPr/>
          <a:lstStyle/>
          <a:p>
            <a:r>
              <a:rPr lang="es-HN" dirty="0">
                <a:latin typeface="TI-Nspire Sans" panose="020B0604020202020204" pitchFamily="34" charset="-120"/>
                <a:ea typeface="TI-Nspire Sans" panose="020B0604020202020204" pitchFamily="34" charset="-120"/>
              </a:rPr>
              <a:t>Toma el nombre de piloto dispersa porque no tienen una posición fija en la frecuencia, si no que se va corriendo de lugar hasta en 3 ocasiones antes de regresar a su posición original</a:t>
            </a:r>
          </a:p>
        </p:txBody>
      </p:sp>
      <p:pic>
        <p:nvPicPr>
          <p:cNvPr id="4" name="Imagen 3">
            <a:extLst>
              <a:ext uri="{FF2B5EF4-FFF2-40B4-BE49-F238E27FC236}">
                <a16:creationId xmlns:a16="http://schemas.microsoft.com/office/drawing/2014/main" id="{F6B4A891-28D4-4916-BACA-414412A41570}"/>
              </a:ext>
            </a:extLst>
          </p:cNvPr>
          <p:cNvPicPr>
            <a:picLocks noChangeAspect="1"/>
          </p:cNvPicPr>
          <p:nvPr/>
        </p:nvPicPr>
        <p:blipFill>
          <a:blip r:embed="rId2"/>
          <a:stretch>
            <a:fillRect/>
          </a:stretch>
        </p:blipFill>
        <p:spPr>
          <a:xfrm>
            <a:off x="7154511" y="2222287"/>
            <a:ext cx="4132304" cy="1788502"/>
          </a:xfrm>
          <a:prstGeom prst="rect">
            <a:avLst/>
          </a:prstGeom>
        </p:spPr>
      </p:pic>
      <p:pic>
        <p:nvPicPr>
          <p:cNvPr id="5" name="Imagen 4">
            <a:extLst>
              <a:ext uri="{FF2B5EF4-FFF2-40B4-BE49-F238E27FC236}">
                <a16:creationId xmlns:a16="http://schemas.microsoft.com/office/drawing/2014/main" id="{E242419E-E905-43C9-81A2-7BFE7AC2580D}"/>
              </a:ext>
            </a:extLst>
          </p:cNvPr>
          <p:cNvPicPr>
            <a:picLocks noChangeAspect="1"/>
          </p:cNvPicPr>
          <p:nvPr/>
        </p:nvPicPr>
        <p:blipFill>
          <a:blip r:embed="rId3"/>
          <a:stretch>
            <a:fillRect/>
          </a:stretch>
        </p:blipFill>
        <p:spPr>
          <a:xfrm>
            <a:off x="7154511" y="4010789"/>
            <a:ext cx="4132304" cy="2241508"/>
          </a:xfrm>
          <a:prstGeom prst="rect">
            <a:avLst/>
          </a:prstGeom>
        </p:spPr>
      </p:pic>
    </p:spTree>
    <p:extLst>
      <p:ext uri="{BB962C8B-B14F-4D97-AF65-F5344CB8AC3E}">
        <p14:creationId xmlns:p14="http://schemas.microsoft.com/office/powerpoint/2010/main" val="991798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EF3212-ED73-4F03-A620-B59A87847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3" name="Imagen 2" descr="Captura de pantalla de un celular con letras&#10;&#10;Descripción generada automáticamente">
            <a:extLst>
              <a:ext uri="{FF2B5EF4-FFF2-40B4-BE49-F238E27FC236}">
                <a16:creationId xmlns:a16="http://schemas.microsoft.com/office/drawing/2014/main" id="{804F25DC-F929-45F0-9DD7-3C21FA10F1EC}"/>
              </a:ext>
            </a:extLst>
          </p:cNvPr>
          <p:cNvPicPr>
            <a:picLocks noChangeAspect="1"/>
          </p:cNvPicPr>
          <p:nvPr/>
        </p:nvPicPr>
        <p:blipFill>
          <a:blip r:embed="rId2"/>
          <a:stretch>
            <a:fillRect/>
          </a:stretch>
        </p:blipFill>
        <p:spPr>
          <a:xfrm>
            <a:off x="6775601" y="771059"/>
            <a:ext cx="4415068" cy="5571066"/>
          </a:xfrm>
          <a:prstGeom prst="rect">
            <a:avLst/>
          </a:prstGeom>
        </p:spPr>
      </p:pic>
      <p:pic>
        <p:nvPicPr>
          <p:cNvPr id="2" name="Imagen 1" descr="Captura de pantalla de un celular con letras&#10;&#10;Descripción generada automáticamente">
            <a:extLst>
              <a:ext uri="{FF2B5EF4-FFF2-40B4-BE49-F238E27FC236}">
                <a16:creationId xmlns:a16="http://schemas.microsoft.com/office/drawing/2014/main" id="{D7061721-8FA1-4521-AC44-5B20A30037C2}"/>
              </a:ext>
            </a:extLst>
          </p:cNvPr>
          <p:cNvPicPr>
            <a:picLocks noChangeAspect="1"/>
          </p:cNvPicPr>
          <p:nvPr/>
        </p:nvPicPr>
        <p:blipFill>
          <a:blip r:embed="rId3"/>
          <a:stretch>
            <a:fillRect/>
          </a:stretch>
        </p:blipFill>
        <p:spPr>
          <a:xfrm>
            <a:off x="527791" y="771058"/>
            <a:ext cx="4888610" cy="5571066"/>
          </a:xfrm>
          <a:prstGeom prst="rect">
            <a:avLst/>
          </a:prstGeom>
        </p:spPr>
      </p:pic>
    </p:spTree>
    <p:extLst>
      <p:ext uri="{BB962C8B-B14F-4D97-AF65-F5344CB8AC3E}">
        <p14:creationId xmlns:p14="http://schemas.microsoft.com/office/powerpoint/2010/main" val="3567712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B7D759B-DA11-4363-9E58-210F86C7555D}"/>
              </a:ext>
            </a:extLst>
          </p:cNvPr>
          <p:cNvSpPr/>
          <p:nvPr/>
        </p:nvSpPr>
        <p:spPr>
          <a:xfrm>
            <a:off x="3519377" y="1084521"/>
            <a:ext cx="8325293" cy="4742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2" name="Imagen 1">
            <a:extLst>
              <a:ext uri="{FF2B5EF4-FFF2-40B4-BE49-F238E27FC236}">
                <a16:creationId xmlns:a16="http://schemas.microsoft.com/office/drawing/2014/main" id="{F595E886-97F3-4016-B9D8-6AF39979503D}"/>
              </a:ext>
            </a:extLst>
          </p:cNvPr>
          <p:cNvPicPr>
            <a:picLocks noChangeAspect="1"/>
          </p:cNvPicPr>
          <p:nvPr/>
        </p:nvPicPr>
        <p:blipFill>
          <a:blip r:embed="rId2"/>
          <a:stretch>
            <a:fillRect/>
          </a:stretch>
        </p:blipFill>
        <p:spPr>
          <a:xfrm>
            <a:off x="3819801" y="1475046"/>
            <a:ext cx="7724444" cy="3907908"/>
          </a:xfrm>
          <a:prstGeom prst="rect">
            <a:avLst/>
          </a:prstGeom>
        </p:spPr>
      </p:pic>
      <p:sp>
        <p:nvSpPr>
          <p:cNvPr id="3" name="Marcador de contenido 2">
            <a:extLst>
              <a:ext uri="{FF2B5EF4-FFF2-40B4-BE49-F238E27FC236}">
                <a16:creationId xmlns:a16="http://schemas.microsoft.com/office/drawing/2014/main" id="{2735D547-34FB-4A15-BEE0-2EF578D5D70B}"/>
              </a:ext>
            </a:extLst>
          </p:cNvPr>
          <p:cNvSpPr txBox="1">
            <a:spLocks/>
          </p:cNvSpPr>
          <p:nvPr/>
        </p:nvSpPr>
        <p:spPr>
          <a:xfrm>
            <a:off x="438308" y="2259419"/>
            <a:ext cx="2930857" cy="2339162"/>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Anteriormente ya se comento como funciona la estructura de ODFM, las señales piloto, de ahora en adelante se explicara brevemente lo que viene antes de eso</a:t>
            </a:r>
          </a:p>
        </p:txBody>
      </p:sp>
    </p:spTree>
    <p:extLst>
      <p:ext uri="{BB962C8B-B14F-4D97-AF65-F5344CB8AC3E}">
        <p14:creationId xmlns:p14="http://schemas.microsoft.com/office/powerpoint/2010/main" val="3966891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B2682-B50A-47A2-AA40-9C08DA05EE50}"/>
              </a:ext>
            </a:extLst>
          </p:cNvPr>
          <p:cNvSpPr>
            <a:spLocks noGrp="1"/>
          </p:cNvSpPr>
          <p:nvPr>
            <p:ph type="title"/>
          </p:nvPr>
        </p:nvSpPr>
        <p:spPr/>
        <p:txBody>
          <a:bodyPr/>
          <a:lstStyle/>
          <a:p>
            <a:r>
              <a:rPr lang="es-HN" dirty="0"/>
              <a:t>TS REMUX</a:t>
            </a:r>
          </a:p>
        </p:txBody>
      </p:sp>
      <p:sp>
        <p:nvSpPr>
          <p:cNvPr id="3" name="Marcador de contenido 2">
            <a:extLst>
              <a:ext uri="{FF2B5EF4-FFF2-40B4-BE49-F238E27FC236}">
                <a16:creationId xmlns:a16="http://schemas.microsoft.com/office/drawing/2014/main" id="{B00B29EA-E0AB-4827-B79C-BD0A28349BDC}"/>
              </a:ext>
            </a:extLst>
          </p:cNvPr>
          <p:cNvSpPr>
            <a:spLocks noGrp="1"/>
          </p:cNvSpPr>
          <p:nvPr>
            <p:ph idx="1"/>
          </p:nvPr>
        </p:nvSpPr>
        <p:spPr>
          <a:xfrm>
            <a:off x="818712" y="2222288"/>
            <a:ext cx="10554574" cy="2211490"/>
          </a:xfrm>
        </p:spPr>
        <p:txBody>
          <a:bodyPr/>
          <a:lstStyle/>
          <a:p>
            <a:r>
              <a:rPr lang="es-HN" dirty="0">
                <a:latin typeface="TI-Nspire Sans" panose="020B0604020202020204" pitchFamily="34" charset="-120"/>
                <a:ea typeface="TI-Nspire Sans" panose="020B0604020202020204" pitchFamily="34" charset="-120"/>
              </a:rPr>
              <a:t>Al TS REMUX le llegan TS, los cuales se componen de 188 bytes, en el </a:t>
            </a:r>
            <a:r>
              <a:rPr lang="es-HN" dirty="0" err="1">
                <a:latin typeface="TI-Nspire Sans" panose="020B0604020202020204" pitchFamily="34" charset="-120"/>
                <a:ea typeface="TI-Nspire Sans" panose="020B0604020202020204" pitchFamily="34" charset="-120"/>
              </a:rPr>
              <a:t>remux</a:t>
            </a:r>
            <a:r>
              <a:rPr lang="es-HN" dirty="0">
                <a:latin typeface="TI-Nspire Sans" panose="020B0604020202020204" pitchFamily="34" charset="-120"/>
                <a:ea typeface="TI-Nspire Sans" panose="020B0604020202020204" pitchFamily="34" charset="-120"/>
              </a:rPr>
              <a:t> se le agregan 16 bytes, los 8 primeros son bytes referidos al control de la información de ISDB-Tb, y los otro 8 son bytes que pueden ser de paridad o pueden estar sin información, a la salida del REMUX tendremos BTS (broadcast </a:t>
            </a:r>
            <a:r>
              <a:rPr lang="es-HN" dirty="0" err="1">
                <a:latin typeface="TI-Nspire Sans" panose="020B0604020202020204" pitchFamily="34" charset="-120"/>
                <a:ea typeface="TI-Nspire Sans" panose="020B0604020202020204" pitchFamily="34" charset="-120"/>
              </a:rPr>
              <a:t>transport</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stream</a:t>
            </a:r>
            <a:r>
              <a:rPr lang="es-HN" dirty="0">
                <a:latin typeface="TI-Nspire Sans" panose="020B0604020202020204" pitchFamily="34" charset="-120"/>
                <a:ea typeface="TI-Nspire Sans" panose="020B0604020202020204" pitchFamily="34" charset="-120"/>
              </a:rPr>
              <a:t>) de 204 bytes, después esos últimos 16 bytes serán reemplazados por los bytes del código Reed Solomon</a:t>
            </a:r>
          </a:p>
        </p:txBody>
      </p:sp>
      <p:pic>
        <p:nvPicPr>
          <p:cNvPr id="4" name="Imagen 3">
            <a:extLst>
              <a:ext uri="{FF2B5EF4-FFF2-40B4-BE49-F238E27FC236}">
                <a16:creationId xmlns:a16="http://schemas.microsoft.com/office/drawing/2014/main" id="{59FBF335-D126-4A51-B8CF-E8E63ACA7D84}"/>
              </a:ext>
            </a:extLst>
          </p:cNvPr>
          <p:cNvPicPr>
            <a:picLocks noChangeAspect="1"/>
          </p:cNvPicPr>
          <p:nvPr/>
        </p:nvPicPr>
        <p:blipFill>
          <a:blip r:embed="rId2"/>
          <a:stretch>
            <a:fillRect/>
          </a:stretch>
        </p:blipFill>
        <p:spPr>
          <a:xfrm>
            <a:off x="2438311" y="4448502"/>
            <a:ext cx="7315376" cy="1962310"/>
          </a:xfrm>
          <a:prstGeom prst="rect">
            <a:avLst/>
          </a:prstGeom>
        </p:spPr>
      </p:pic>
    </p:spTree>
    <p:extLst>
      <p:ext uri="{BB962C8B-B14F-4D97-AF65-F5344CB8AC3E}">
        <p14:creationId xmlns:p14="http://schemas.microsoft.com/office/powerpoint/2010/main" val="158243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FD8D5-60E4-4274-AF58-F572E15D1ACE}"/>
              </a:ext>
            </a:extLst>
          </p:cNvPr>
          <p:cNvSpPr>
            <a:spLocks noGrp="1"/>
          </p:cNvSpPr>
          <p:nvPr>
            <p:ph type="title"/>
          </p:nvPr>
        </p:nvSpPr>
        <p:spPr/>
        <p:txBody>
          <a:bodyPr/>
          <a:lstStyle/>
          <a:p>
            <a:r>
              <a:rPr lang="es-HN" b="0" dirty="0">
                <a:latin typeface="TI-Nspire" panose="02020603050405020304" pitchFamily="18" charset="-120"/>
                <a:ea typeface="TI-Nspire" panose="02020603050405020304" pitchFamily="18" charset="-120"/>
              </a:rPr>
              <a:t>ESQUEMA DE LOS SIMBOLOS ODFM</a:t>
            </a:r>
          </a:p>
        </p:txBody>
      </p:sp>
      <p:sp>
        <p:nvSpPr>
          <p:cNvPr id="3" name="Marcador de contenido 2">
            <a:extLst>
              <a:ext uri="{FF2B5EF4-FFF2-40B4-BE49-F238E27FC236}">
                <a16:creationId xmlns:a16="http://schemas.microsoft.com/office/drawing/2014/main" id="{DF1D5CE8-B2C1-4D63-95D5-C8C532810883}"/>
              </a:ext>
            </a:extLst>
          </p:cNvPr>
          <p:cNvSpPr>
            <a:spLocks noGrp="1"/>
          </p:cNvSpPr>
          <p:nvPr>
            <p:ph idx="1"/>
          </p:nvPr>
        </p:nvSpPr>
        <p:spPr>
          <a:xfrm>
            <a:off x="818712" y="2222287"/>
            <a:ext cx="5380069" cy="3636511"/>
          </a:xfrm>
        </p:spPr>
        <p:txBody>
          <a:bodyPr/>
          <a:lstStyle/>
          <a:p>
            <a:r>
              <a:rPr lang="es-HN" dirty="0">
                <a:latin typeface="TI-Nspire Sans" panose="020B0604020202020204" pitchFamily="34" charset="-120"/>
                <a:ea typeface="TI-Nspire Sans" panose="020B0604020202020204" pitchFamily="34" charset="-120"/>
              </a:rPr>
              <a:t>Un símbolo ODFM consta de básicamente de dos ejes, frecuencia y tiempo, en el tiempo podemos ver como cada slot corresponde a un símbolo ODFM, en la frecuencia podemos ver las </a:t>
            </a:r>
            <a:r>
              <a:rPr lang="es-HN" b="1" dirty="0">
                <a:latin typeface="TI-Nspire Sans" panose="020B0604020202020204" pitchFamily="34" charset="-120"/>
                <a:ea typeface="TI-Nspire Sans" panose="020B0604020202020204" pitchFamily="34" charset="-120"/>
              </a:rPr>
              <a:t>N portadoras que lo componen</a:t>
            </a:r>
            <a:endParaRPr lang="es-HN" dirty="0">
              <a:latin typeface="TI-Nspire Sans" panose="020B0604020202020204" pitchFamily="34" charset="-120"/>
              <a:ea typeface="TI-Nspire Sans" panose="020B0604020202020204" pitchFamily="34" charset="-120"/>
            </a:endParaRPr>
          </a:p>
        </p:txBody>
      </p:sp>
      <p:pic>
        <p:nvPicPr>
          <p:cNvPr id="4" name="Imagen 3">
            <a:extLst>
              <a:ext uri="{FF2B5EF4-FFF2-40B4-BE49-F238E27FC236}">
                <a16:creationId xmlns:a16="http://schemas.microsoft.com/office/drawing/2014/main" id="{BED8526F-312B-489B-A506-76238EFC89DA}"/>
              </a:ext>
            </a:extLst>
          </p:cNvPr>
          <p:cNvPicPr>
            <a:picLocks noChangeAspect="1"/>
          </p:cNvPicPr>
          <p:nvPr/>
        </p:nvPicPr>
        <p:blipFill>
          <a:blip r:embed="rId2"/>
          <a:stretch>
            <a:fillRect/>
          </a:stretch>
        </p:blipFill>
        <p:spPr>
          <a:xfrm>
            <a:off x="6316479" y="2653034"/>
            <a:ext cx="5607603" cy="2775015"/>
          </a:xfrm>
          <a:prstGeom prst="rect">
            <a:avLst/>
          </a:prstGeom>
        </p:spPr>
      </p:pic>
    </p:spTree>
    <p:extLst>
      <p:ext uri="{BB962C8B-B14F-4D97-AF65-F5344CB8AC3E}">
        <p14:creationId xmlns:p14="http://schemas.microsoft.com/office/powerpoint/2010/main" val="3973907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3F9D0F5-34B3-41C3-BAE2-D77DCF8C28A4}"/>
              </a:ext>
            </a:extLst>
          </p:cNvPr>
          <p:cNvSpPr/>
          <p:nvPr/>
        </p:nvSpPr>
        <p:spPr>
          <a:xfrm>
            <a:off x="191386" y="956930"/>
            <a:ext cx="11660372" cy="4944140"/>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2" name="Rectángulo 1">
            <a:extLst>
              <a:ext uri="{FF2B5EF4-FFF2-40B4-BE49-F238E27FC236}">
                <a16:creationId xmlns:a16="http://schemas.microsoft.com/office/drawing/2014/main" id="{C7C986BD-5685-4AA1-BA6A-5537EE9F0798}"/>
              </a:ext>
            </a:extLst>
          </p:cNvPr>
          <p:cNvSpPr/>
          <p:nvPr/>
        </p:nvSpPr>
        <p:spPr>
          <a:xfrm>
            <a:off x="588242" y="1307804"/>
            <a:ext cx="5507758" cy="4242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 name="Marcador de contenido 2">
            <a:extLst>
              <a:ext uri="{FF2B5EF4-FFF2-40B4-BE49-F238E27FC236}">
                <a16:creationId xmlns:a16="http://schemas.microsoft.com/office/drawing/2014/main" id="{118B5F6C-DDCA-4066-B273-1DBEAC94CD3E}"/>
              </a:ext>
            </a:extLst>
          </p:cNvPr>
          <p:cNvSpPr txBox="1">
            <a:spLocks/>
          </p:cNvSpPr>
          <p:nvPr/>
        </p:nvSpPr>
        <p:spPr>
          <a:xfrm>
            <a:off x="723014" y="2036135"/>
            <a:ext cx="5029200" cy="2339162"/>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solidFill>
                  <a:schemeClr val="bg1"/>
                </a:solidFill>
                <a:latin typeface="TI-Nspire Sans" panose="020B0604020202020204" pitchFamily="34" charset="-120"/>
                <a:ea typeface="TI-Nspire Sans" panose="020B0604020202020204" pitchFamily="34" charset="-120"/>
              </a:rPr>
              <a:t>Definimos un cuadro multiplex, como la cantidad de paquetes entregados por el TS REMUX en el tiempo de un cuadro ODFM, la tasa de transmisión de BTS será una constante a lo largo del sistema, para así poder lograr de una forma perfecta la sincronización entre un cuadro multiplex y los cuadro ODFM, ambos tienen que transmitir la misma cantidad de paquetes de información </a:t>
            </a:r>
          </a:p>
        </p:txBody>
      </p:sp>
      <p:sp>
        <p:nvSpPr>
          <p:cNvPr id="7" name="Marcador de contenido 2">
            <a:extLst>
              <a:ext uri="{FF2B5EF4-FFF2-40B4-BE49-F238E27FC236}">
                <a16:creationId xmlns:a16="http://schemas.microsoft.com/office/drawing/2014/main" id="{9C84178E-05EC-4D96-8A7E-BF625C36B84E}"/>
              </a:ext>
            </a:extLst>
          </p:cNvPr>
          <p:cNvSpPr txBox="1">
            <a:spLocks/>
          </p:cNvSpPr>
          <p:nvPr/>
        </p:nvSpPr>
        <p:spPr>
          <a:xfrm>
            <a:off x="6492856" y="2036135"/>
            <a:ext cx="4767116" cy="2339162"/>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s-HN" dirty="0">
              <a:solidFill>
                <a:schemeClr val="bg1"/>
              </a:solidFill>
              <a:latin typeface="TI-Nspire Sans" panose="020B0604020202020204" pitchFamily="34" charset="-120"/>
              <a:ea typeface="TI-Nspire Sans" panose="020B0604020202020204" pitchFamily="34" charset="-120"/>
            </a:endParaRPr>
          </a:p>
        </p:txBody>
      </p:sp>
      <p:sp>
        <p:nvSpPr>
          <p:cNvPr id="8" name="Marcador de contenido 2">
            <a:extLst>
              <a:ext uri="{FF2B5EF4-FFF2-40B4-BE49-F238E27FC236}">
                <a16:creationId xmlns:a16="http://schemas.microsoft.com/office/drawing/2014/main" id="{40ECB158-5975-45B0-B8C2-F1DC1DA2A965}"/>
              </a:ext>
            </a:extLst>
          </p:cNvPr>
          <p:cNvSpPr txBox="1">
            <a:spLocks/>
          </p:cNvSpPr>
          <p:nvPr/>
        </p:nvSpPr>
        <p:spPr>
          <a:xfrm>
            <a:off x="6439786" y="2259418"/>
            <a:ext cx="5029200" cy="2339162"/>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s-HN" dirty="0">
                <a:latin typeface="TI-Nspire Sans" panose="020B0604020202020204" pitchFamily="34" charset="-120"/>
                <a:ea typeface="TI-Nspire Sans" panose="020B0604020202020204" pitchFamily="34" charset="-120"/>
              </a:rPr>
              <a:t>Si no sincronizamos de una manera correcta los cuadros ODFM con los cuadro multiplex podemos producir un </a:t>
            </a:r>
            <a:r>
              <a:rPr lang="es-HN" dirty="0" err="1">
                <a:latin typeface="TI-Nspire Sans" panose="020B0604020202020204" pitchFamily="34" charset="-120"/>
                <a:ea typeface="TI-Nspire Sans" panose="020B0604020202020204" pitchFamily="34" charset="-120"/>
              </a:rPr>
              <a:t>jitter</a:t>
            </a:r>
            <a:r>
              <a:rPr lang="es-HN" dirty="0">
                <a:latin typeface="TI-Nspire Sans" panose="020B0604020202020204" pitchFamily="34" charset="-120"/>
                <a:ea typeface="TI-Nspire Sans" panose="020B0604020202020204" pitchFamily="34" charset="-120"/>
              </a:rPr>
              <a:t> en el </a:t>
            </a:r>
            <a:r>
              <a:rPr lang="es-HN" dirty="0" err="1">
                <a:latin typeface="TI-Nspire Sans" panose="020B0604020202020204" pitchFamily="34" charset="-120"/>
                <a:ea typeface="TI-Nspire Sans" panose="020B0604020202020204" pitchFamily="34" charset="-120"/>
              </a:rPr>
              <a:t>clock</a:t>
            </a:r>
            <a:r>
              <a:rPr lang="es-HN" dirty="0">
                <a:latin typeface="TI-Nspire Sans" panose="020B0604020202020204" pitchFamily="34" charset="-120"/>
                <a:ea typeface="TI-Nspire Sans" panose="020B0604020202020204" pitchFamily="34" charset="-120"/>
              </a:rPr>
              <a:t> del programa PCR (</a:t>
            </a:r>
            <a:r>
              <a:rPr lang="es-HN" dirty="0" err="1">
                <a:latin typeface="TI-Nspire Sans" panose="020B0604020202020204" pitchFamily="34" charset="-120"/>
                <a:ea typeface="TI-Nspire Sans" panose="020B0604020202020204" pitchFamily="34" charset="-120"/>
              </a:rPr>
              <a:t>Program</a:t>
            </a:r>
            <a:r>
              <a:rPr lang="es-HN" dirty="0">
                <a:latin typeface="TI-Nspire Sans" panose="020B0604020202020204" pitchFamily="34" charset="-120"/>
                <a:ea typeface="TI-Nspire Sans" panose="020B0604020202020204" pitchFamily="34" charset="-120"/>
              </a:rPr>
              <a:t> </a:t>
            </a:r>
            <a:r>
              <a:rPr lang="es-HN" dirty="0" err="1">
                <a:latin typeface="TI-Nspire Sans" panose="020B0604020202020204" pitchFamily="34" charset="-120"/>
                <a:ea typeface="TI-Nspire Sans" panose="020B0604020202020204" pitchFamily="34" charset="-120"/>
              </a:rPr>
              <a:t>Clock</a:t>
            </a:r>
            <a:r>
              <a:rPr lang="es-HN" dirty="0">
                <a:latin typeface="TI-Nspire Sans" panose="020B0604020202020204" pitchFamily="34" charset="-120"/>
                <a:ea typeface="TI-Nspire Sans" panose="020B0604020202020204" pitchFamily="34" charset="-120"/>
              </a:rPr>
              <a:t> Reference), lo cual nos puede causar problemas a la hora de </a:t>
            </a:r>
            <a:r>
              <a:rPr lang="es-HN" dirty="0" err="1">
                <a:latin typeface="TI-Nspire Sans" panose="020B0604020202020204" pitchFamily="34" charset="-120"/>
                <a:ea typeface="TI-Nspire Sans" panose="020B0604020202020204" pitchFamily="34" charset="-120"/>
              </a:rPr>
              <a:t>demultiplexar</a:t>
            </a:r>
            <a:r>
              <a:rPr lang="es-HN" dirty="0">
                <a:latin typeface="TI-Nspire Sans" panose="020B0604020202020204" pitchFamily="34" charset="-120"/>
                <a:ea typeface="TI-Nspire Sans" panose="020B0604020202020204" pitchFamily="34" charset="-120"/>
              </a:rPr>
              <a:t>, para que coincidan el </a:t>
            </a:r>
            <a:r>
              <a:rPr lang="es-HN" dirty="0" err="1">
                <a:latin typeface="TI-Nspire Sans" panose="020B0604020202020204" pitchFamily="34" charset="-120"/>
                <a:ea typeface="TI-Nspire Sans" panose="020B0604020202020204" pitchFamily="34" charset="-120"/>
              </a:rPr>
              <a:t>remultiplexor</a:t>
            </a:r>
            <a:r>
              <a:rPr lang="es-HN" dirty="0">
                <a:latin typeface="TI-Nspire Sans" panose="020B0604020202020204" pitchFamily="34" charset="-120"/>
                <a:ea typeface="TI-Nspire Sans" panose="020B0604020202020204" pitchFamily="34" charset="-120"/>
              </a:rPr>
              <a:t> entregara algunos paquetes sin información </a:t>
            </a:r>
          </a:p>
        </p:txBody>
      </p:sp>
    </p:spTree>
    <p:extLst>
      <p:ext uri="{BB962C8B-B14F-4D97-AF65-F5344CB8AC3E}">
        <p14:creationId xmlns:p14="http://schemas.microsoft.com/office/powerpoint/2010/main" val="1761017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C7737261-65A2-4E59-A771-575D0E904331}"/>
              </a:ext>
            </a:extLst>
          </p:cNvPr>
          <p:cNvSpPr/>
          <p:nvPr/>
        </p:nvSpPr>
        <p:spPr>
          <a:xfrm>
            <a:off x="574158" y="818707"/>
            <a:ext cx="11036595" cy="5411972"/>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 name="Rectángulo 1">
            <a:extLst>
              <a:ext uri="{FF2B5EF4-FFF2-40B4-BE49-F238E27FC236}">
                <a16:creationId xmlns:a16="http://schemas.microsoft.com/office/drawing/2014/main" id="{BC7E873C-DBA0-46B6-9FF1-50F22D6DDB5E}"/>
              </a:ext>
            </a:extLst>
          </p:cNvPr>
          <p:cNvSpPr/>
          <p:nvPr/>
        </p:nvSpPr>
        <p:spPr>
          <a:xfrm>
            <a:off x="882503" y="1063255"/>
            <a:ext cx="3147237" cy="473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 name="Rectángulo 3">
            <a:extLst>
              <a:ext uri="{FF2B5EF4-FFF2-40B4-BE49-F238E27FC236}">
                <a16:creationId xmlns:a16="http://schemas.microsoft.com/office/drawing/2014/main" id="{FE4BC768-1F99-4B12-B787-A3240DBB15FF}"/>
              </a:ext>
            </a:extLst>
          </p:cNvPr>
          <p:cNvSpPr/>
          <p:nvPr/>
        </p:nvSpPr>
        <p:spPr>
          <a:xfrm>
            <a:off x="8162260" y="1063253"/>
            <a:ext cx="3147237" cy="473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0CB46C09-2F64-49F8-9DAD-CD6BAF9E87E0}"/>
                  </a:ext>
                </a:extLst>
              </p:cNvPr>
              <p:cNvSpPr txBox="1"/>
              <p:nvPr/>
            </p:nvSpPr>
            <p:spPr>
              <a:xfrm>
                <a:off x="967563" y="1190847"/>
                <a:ext cx="3062176" cy="4801314"/>
              </a:xfrm>
              <a:prstGeom prst="rect">
                <a:avLst/>
              </a:prstGeom>
              <a:noFill/>
            </p:spPr>
            <p:txBody>
              <a:bodyPr wrap="square" rtlCol="0">
                <a:spAutoFit/>
              </a:bodyPr>
              <a:lstStyle/>
              <a:p>
                <a:r>
                  <a:rPr lang="es-HN" dirty="0">
                    <a:solidFill>
                      <a:schemeClr val="bg1"/>
                    </a:solidFill>
                    <a:latin typeface="TI-Nspire Sans" panose="020B0604020202020204" pitchFamily="34" charset="-120"/>
                    <a:ea typeface="TI-Nspire Sans" panose="020B0604020202020204" pitchFamily="34" charset="-120"/>
                  </a:rPr>
                  <a:t>La cantidad de bits que entrega el </a:t>
                </a:r>
                <a:r>
                  <a:rPr lang="es-HN" dirty="0" err="1">
                    <a:solidFill>
                      <a:schemeClr val="bg1"/>
                    </a:solidFill>
                    <a:latin typeface="TI-Nspire Sans" panose="020B0604020202020204" pitchFamily="34" charset="-120"/>
                    <a:ea typeface="TI-Nspire Sans" panose="020B0604020202020204" pitchFamily="34" charset="-120"/>
                  </a:rPr>
                  <a:t>remultiplexor</a:t>
                </a:r>
                <a:r>
                  <a:rPr lang="es-HN" dirty="0">
                    <a:solidFill>
                      <a:schemeClr val="bg1"/>
                    </a:solidFill>
                    <a:latin typeface="TI-Nspire Sans" panose="020B0604020202020204" pitchFamily="34" charset="-120"/>
                    <a:ea typeface="TI-Nspire Sans" panose="020B0604020202020204" pitchFamily="34" charset="-120"/>
                  </a:rPr>
                  <a:t> será:</a:t>
                </a:r>
              </a:p>
              <a:p>
                <a:endParaRPr lang="es-HN" dirty="0">
                  <a:solidFill>
                    <a:schemeClr val="bg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sSub>
                        <m:sSubPr>
                          <m:ctrlPr>
                            <a:rPr lang="es-HN"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𝑚</m:t>
                          </m:r>
                        </m:sub>
                      </m:sSub>
                      <m:r>
                        <a:rPr lang="en-US" b="0" i="1" smtClean="0">
                          <a:solidFill>
                            <a:schemeClr val="bg1"/>
                          </a:solidFill>
                          <a:latin typeface="Cambria Math" panose="02040503050406030204" pitchFamily="18" charset="0"/>
                        </a:rPr>
                        <m:t>=204∗</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𝑇</m:t>
                          </m:r>
                        </m:e>
                        <m:sub>
                          <m:r>
                            <a:rPr lang="en-US" b="0" i="1" smtClean="0">
                              <a:solidFill>
                                <a:schemeClr val="bg1"/>
                              </a:solidFill>
                              <a:latin typeface="Cambria Math" panose="02040503050406030204" pitchFamily="18" charset="0"/>
                            </a:rPr>
                            <m:t>𝑢</m:t>
                          </m:r>
                        </m:sub>
                      </m:sSub>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1+</m:t>
                          </m:r>
                          <m:r>
                            <a:rPr lang="en-US" b="0" i="1" smtClean="0">
                              <a:solidFill>
                                <a:schemeClr val="bg1"/>
                              </a:solidFill>
                              <a:latin typeface="Cambria Math" panose="02040503050406030204" pitchFamily="18" charset="0"/>
                            </a:rPr>
                            <m:t>𝐶𝑃</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𝑟</m:t>
                          </m:r>
                        </m:e>
                        <m:sub>
                          <m:r>
                            <a:rPr lang="en-US" b="0" i="1" smtClean="0">
                              <a:solidFill>
                                <a:schemeClr val="bg1"/>
                              </a:solidFill>
                              <a:latin typeface="Cambria Math" panose="02040503050406030204" pitchFamily="18" charset="0"/>
                            </a:rPr>
                            <m:t>𝑏𝑡𝑠</m:t>
                          </m:r>
                        </m:sub>
                      </m:sSub>
                    </m:oMath>
                  </m:oMathPara>
                </a14:m>
                <a:endParaRPr lang="es-HN" dirty="0">
                  <a:solidFill>
                    <a:schemeClr val="bg1"/>
                  </a:solidFill>
                </a:endParaRPr>
              </a:p>
              <a:p>
                <a:endParaRPr lang="es-HN" dirty="0">
                  <a:solidFill>
                    <a:schemeClr val="bg1"/>
                  </a:solidFill>
                </a:endParaRPr>
              </a:p>
              <a:p>
                <a:r>
                  <a:rPr lang="es-HN" dirty="0">
                    <a:solidFill>
                      <a:schemeClr val="bg1"/>
                    </a:solidFill>
                    <a:latin typeface="TI-Nspire Sans" panose="020B0604020202020204" pitchFamily="34" charset="-120"/>
                    <a:ea typeface="TI-Nspire Sans" panose="020B0604020202020204" pitchFamily="34" charset="-120"/>
                  </a:rPr>
                  <a:t>En el cuadro multiplex tiene que haber un número entero de TSP, entonces la ecuación anterior tiene que coincidir con:</a:t>
                </a:r>
              </a:p>
              <a:p>
                <a:endParaRPr lang="es-HN" dirty="0">
                  <a:solidFill>
                    <a:schemeClr val="bg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sSub>
                        <m:sSubPr>
                          <m:ctrlPr>
                            <a:rPr lang="es-HN"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𝑏</m:t>
                          </m:r>
                        </m:e>
                        <m:sub>
                          <m:r>
                            <a:rPr lang="en-US" i="1">
                              <a:solidFill>
                                <a:schemeClr val="bg1"/>
                              </a:solidFill>
                              <a:latin typeface="Cambria Math" panose="02040503050406030204" pitchFamily="18" charset="0"/>
                            </a:rPr>
                            <m:t>𝑚</m:t>
                          </m:r>
                        </m:sub>
                      </m:sSub>
                      <m:r>
                        <a:rPr lang="en-US" i="1">
                          <a:solidFill>
                            <a:schemeClr val="bg1"/>
                          </a:solidFill>
                          <a:latin typeface="Cambria Math" panose="02040503050406030204" pitchFamily="18" charset="0"/>
                        </a:rPr>
                        <m:t>=204∗</m:t>
                      </m:r>
                      <m:r>
                        <a:rPr lang="en-US" b="0" i="1" smtClean="0">
                          <a:solidFill>
                            <a:schemeClr val="bg1"/>
                          </a:solidFill>
                          <a:latin typeface="Cambria Math" panose="02040503050406030204" pitchFamily="18" charset="0"/>
                        </a:rPr>
                        <m:t>8∗</m:t>
                      </m:r>
                      <m:r>
                        <a:rPr lang="en-US" b="0" i="1" smtClean="0">
                          <a:solidFill>
                            <a:schemeClr val="bg1"/>
                          </a:solidFill>
                          <a:latin typeface="Cambria Math" panose="02040503050406030204" pitchFamily="18" charset="0"/>
                        </a:rPr>
                        <m:t>𝑀</m:t>
                      </m:r>
                    </m:oMath>
                  </m:oMathPara>
                </a14:m>
                <a:endParaRPr lang="es-HN" dirty="0">
                  <a:solidFill>
                    <a:schemeClr val="bg1"/>
                  </a:solidFill>
                </a:endParaRPr>
              </a:p>
              <a:p>
                <a:endParaRPr lang="es-HN" dirty="0">
                  <a:solidFill>
                    <a:schemeClr val="bg1"/>
                  </a:solidFill>
                </a:endParaRPr>
              </a:p>
              <a:p>
                <a:r>
                  <a:rPr lang="es-HN" dirty="0">
                    <a:solidFill>
                      <a:schemeClr val="bg1"/>
                    </a:solidFill>
                    <a:latin typeface="TI-Nspire Sans" panose="020B0604020202020204" pitchFamily="34" charset="-120"/>
                    <a:ea typeface="TI-Nspire Sans" panose="020B0604020202020204" pitchFamily="34" charset="-120"/>
                  </a:rPr>
                  <a:t>Donde M es la cantidad de TSP que hay</a:t>
                </a:r>
              </a:p>
              <a:p>
                <a:endParaRPr lang="es-HN" dirty="0"/>
              </a:p>
            </p:txBody>
          </p:sp>
        </mc:Choice>
        <mc:Fallback xmlns="">
          <p:sp>
            <p:nvSpPr>
              <p:cNvPr id="5" name="CuadroTexto 4">
                <a:extLst>
                  <a:ext uri="{FF2B5EF4-FFF2-40B4-BE49-F238E27FC236}">
                    <a16:creationId xmlns:a16="http://schemas.microsoft.com/office/drawing/2014/main" id="{0CB46C09-2F64-49F8-9DAD-CD6BAF9E87E0}"/>
                  </a:ext>
                </a:extLst>
              </p:cNvPr>
              <p:cNvSpPr txBox="1">
                <a:spLocks noRot="1" noChangeAspect="1" noMove="1" noResize="1" noEditPoints="1" noAdjustHandles="1" noChangeArrowheads="1" noChangeShapeType="1" noTextEdit="1"/>
              </p:cNvSpPr>
              <p:nvPr/>
            </p:nvSpPr>
            <p:spPr>
              <a:xfrm>
                <a:off x="967563" y="1190847"/>
                <a:ext cx="3062176" cy="4801314"/>
              </a:xfrm>
              <a:prstGeom prst="rect">
                <a:avLst/>
              </a:prstGeom>
              <a:blipFill>
                <a:blip r:embed="rId2"/>
                <a:stretch>
                  <a:fillRect l="-1793" t="-508"/>
                </a:stretch>
              </a:blipFill>
            </p:spPr>
            <p:txBody>
              <a:bodyPr/>
              <a:lstStyle/>
              <a:p>
                <a:r>
                  <a:rPr lang="es-HN">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0B9B7E8-19C7-4CB8-AF87-488B12DC51F2}"/>
                  </a:ext>
                </a:extLst>
              </p:cNvPr>
              <p:cNvSpPr txBox="1"/>
              <p:nvPr/>
            </p:nvSpPr>
            <p:spPr>
              <a:xfrm>
                <a:off x="4607442" y="1190847"/>
                <a:ext cx="3062176" cy="4717510"/>
              </a:xfrm>
              <a:prstGeom prst="rect">
                <a:avLst/>
              </a:prstGeom>
              <a:noFill/>
            </p:spPr>
            <p:txBody>
              <a:bodyPr wrap="square" rtlCol="0">
                <a:spAutoFit/>
              </a:bodyPr>
              <a:lstStyle/>
              <a:p>
                <a:r>
                  <a:rPr lang="es-HN" dirty="0">
                    <a:solidFill>
                      <a:schemeClr val="tx1"/>
                    </a:solidFill>
                    <a:latin typeface="TI-Nspire Sans" panose="020B0604020202020204" pitchFamily="34" charset="-120"/>
                    <a:ea typeface="TI-Nspire Sans" panose="020B0604020202020204" pitchFamily="34" charset="-120"/>
                  </a:rPr>
                  <a:t>Si recordamos, la relación entre tiempo :</a:t>
                </a:r>
              </a:p>
              <a:p>
                <a:endParaRPr lang="es-HN" sz="1050" dirty="0">
                  <a:solidFill>
                    <a:schemeClr val="tx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sSub>
                        <m:sSubPr>
                          <m:ctrlPr>
                            <a:rPr lang="es-HN"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𝐹</m:t>
                          </m:r>
                        </m:e>
                        <m:sub>
                          <m:r>
                            <a:rPr lang="en-US" b="0" i="1" smtClean="0">
                              <a:solidFill>
                                <a:schemeClr val="tx1"/>
                              </a:solidFill>
                              <a:latin typeface="Cambria Math" panose="02040503050406030204" pitchFamily="18" charset="0"/>
                            </a:rPr>
                            <m:t>𝐼𝐹𝐹𝑇</m:t>
                          </m:r>
                        </m:sub>
                      </m:sSub>
                      <m:r>
                        <a:rPr lang="en-US" i="1">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2</m:t>
                              </m:r>
                            </m:e>
                            <m:sup>
                              <m:r>
                                <a:rPr lang="en-US" i="1">
                                  <a:solidFill>
                                    <a:schemeClr val="tx1"/>
                                  </a:solidFill>
                                  <a:latin typeface="Cambria Math" panose="02040503050406030204" pitchFamily="18" charset="0"/>
                                </a:rPr>
                                <m:t>𝑘</m:t>
                              </m:r>
                            </m:sup>
                          </m:sSup>
                        </m:num>
                        <m:den>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𝑈</m:t>
                              </m:r>
                            </m:sub>
                          </m:sSub>
                        </m:den>
                      </m:f>
                    </m:oMath>
                  </m:oMathPara>
                </a14:m>
                <a:endParaRPr lang="es-HN" dirty="0">
                  <a:solidFill>
                    <a:schemeClr val="tx1"/>
                  </a:solidFill>
                  <a:latin typeface="TI-Nspire Sans" panose="020B0604020202020204" pitchFamily="34" charset="-120"/>
                  <a:ea typeface="TI-Nspire Sans" panose="020B0604020202020204" pitchFamily="34" charset="-120"/>
                </a:endParaRPr>
              </a:p>
              <a:p>
                <a:endParaRPr lang="es-HN" sz="1400" dirty="0">
                  <a:solidFill>
                    <a:schemeClr val="tx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sSub>
                        <m:sSubPr>
                          <m:ctrlPr>
                            <a:rPr lang="es-HN"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𝑢</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2</m:t>
                              </m:r>
                            </m:e>
                            <m:sup>
                              <m:r>
                                <a:rPr lang="en-US" b="0" i="1" smtClean="0">
                                  <a:solidFill>
                                    <a:schemeClr val="tx1"/>
                                  </a:solidFill>
                                  <a:latin typeface="Cambria Math" panose="02040503050406030204" pitchFamily="18" charset="0"/>
                                </a:rPr>
                                <m:t>𝑘</m:t>
                              </m:r>
                            </m:sup>
                          </m:sSup>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𝐹</m:t>
                              </m:r>
                            </m:e>
                            <m:sub>
                              <m:r>
                                <a:rPr lang="en-US" b="0" i="1" smtClean="0">
                                  <a:solidFill>
                                    <a:schemeClr val="tx1"/>
                                  </a:solidFill>
                                  <a:latin typeface="Cambria Math" panose="02040503050406030204" pitchFamily="18" charset="0"/>
                                </a:rPr>
                                <m:t>𝐼𝐹𝐹𝑇</m:t>
                              </m:r>
                            </m:sub>
                          </m:sSub>
                        </m:den>
                      </m:f>
                    </m:oMath>
                  </m:oMathPara>
                </a14:m>
                <a:endParaRPr lang="es-HN" dirty="0">
                  <a:solidFill>
                    <a:schemeClr val="tx1"/>
                  </a:solidFill>
                </a:endParaRPr>
              </a:p>
              <a:p>
                <a:endParaRPr lang="es-HN" sz="1200" dirty="0">
                  <a:solidFill>
                    <a:schemeClr val="tx1"/>
                  </a:solidFill>
                </a:endParaRPr>
              </a:p>
              <a:p>
                <a:r>
                  <a:rPr lang="es-HN" dirty="0">
                    <a:solidFill>
                      <a:schemeClr val="tx1"/>
                    </a:solidFill>
                    <a:latin typeface="TI-Nspire Sans" panose="020B0604020202020204" pitchFamily="34" charset="-120"/>
                    <a:ea typeface="TI-Nspire Sans" panose="020B0604020202020204" pitchFamily="34" charset="-120"/>
                  </a:rPr>
                  <a:t>Donde 2 elevado a la k es el número de portadoras de cada modo, incluyendo a las nulas, sustituyendo queda:</a:t>
                </a:r>
              </a:p>
              <a:p>
                <a:endParaRPr lang="es-HN" dirty="0">
                  <a:solidFill>
                    <a:schemeClr val="tx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sSub>
                        <m:sSubPr>
                          <m:ctrlPr>
                            <a:rPr lang="es-HN"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𝑏</m:t>
                          </m:r>
                        </m:e>
                        <m:sub>
                          <m:r>
                            <a:rPr lang="en-US" sz="1600" i="1">
                              <a:solidFill>
                                <a:schemeClr val="tx1"/>
                              </a:solidFill>
                              <a:latin typeface="Cambria Math" panose="02040503050406030204" pitchFamily="18" charset="0"/>
                            </a:rPr>
                            <m:t>𝑚</m:t>
                          </m:r>
                        </m:sub>
                      </m:sSub>
                      <m:r>
                        <a:rPr lang="en-US" sz="1600" i="1">
                          <a:solidFill>
                            <a:schemeClr val="tx1"/>
                          </a:solidFill>
                          <a:latin typeface="Cambria Math" panose="02040503050406030204" pitchFamily="18" charset="0"/>
                        </a:rPr>
                        <m:t>=204</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𝐶𝑃</m:t>
                          </m:r>
                        </m:e>
                      </m:d>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𝑟</m:t>
                          </m:r>
                        </m:e>
                        <m:sub>
                          <m:r>
                            <a:rPr lang="en-US" sz="1600" i="1">
                              <a:solidFill>
                                <a:schemeClr val="tx1"/>
                              </a:solidFill>
                              <a:latin typeface="Cambria Math" panose="02040503050406030204" pitchFamily="18" charset="0"/>
                            </a:rPr>
                            <m:t>𝑏𝑡𝑠</m:t>
                          </m:r>
                        </m:sub>
                      </m:sSub>
                      <m:r>
                        <a:rPr lang="en-US" sz="1600" b="0" i="1" smtClean="0">
                          <a:solidFill>
                            <a:schemeClr val="tx1"/>
                          </a:solidFill>
                          <a:latin typeface="Cambria Math" panose="02040503050406030204" pitchFamily="18" charset="0"/>
                        </a:rPr>
                        <m:t>∗</m:t>
                      </m:r>
                      <m:f>
                        <m:fPr>
                          <m:ctrlPr>
                            <a:rPr lang="en-US" sz="1600" i="1">
                              <a:solidFill>
                                <a:schemeClr val="tx1"/>
                              </a:solidFill>
                              <a:latin typeface="Cambria Math" panose="02040503050406030204" pitchFamily="18" charset="0"/>
                            </a:rPr>
                          </m:ctrlPr>
                        </m:fPr>
                        <m:num>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2</m:t>
                              </m:r>
                            </m:e>
                            <m:sup>
                              <m:r>
                                <a:rPr lang="en-US" sz="1600" i="1">
                                  <a:solidFill>
                                    <a:schemeClr val="tx1"/>
                                  </a:solidFill>
                                  <a:latin typeface="Cambria Math" panose="02040503050406030204" pitchFamily="18" charset="0"/>
                                </a:rPr>
                                <m:t>𝑘</m:t>
                              </m:r>
                            </m:sup>
                          </m:sSup>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𝐹</m:t>
                              </m:r>
                            </m:e>
                            <m:sub>
                              <m:r>
                                <a:rPr lang="en-US" sz="1600" i="1">
                                  <a:solidFill>
                                    <a:schemeClr val="tx1"/>
                                  </a:solidFill>
                                  <a:latin typeface="Cambria Math" panose="02040503050406030204" pitchFamily="18" charset="0"/>
                                </a:rPr>
                                <m:t>𝐼𝐹𝐹𝑇</m:t>
                              </m:r>
                            </m:sub>
                          </m:sSub>
                        </m:den>
                      </m:f>
                    </m:oMath>
                  </m:oMathPara>
                </a14:m>
                <a:endParaRPr lang="es-HN" sz="1600" dirty="0">
                  <a:solidFill>
                    <a:schemeClr val="tx1"/>
                  </a:solidFill>
                </a:endParaRPr>
              </a:p>
            </p:txBody>
          </p:sp>
        </mc:Choice>
        <mc:Fallback xmlns="">
          <p:sp>
            <p:nvSpPr>
              <p:cNvPr id="7" name="CuadroTexto 6">
                <a:extLst>
                  <a:ext uri="{FF2B5EF4-FFF2-40B4-BE49-F238E27FC236}">
                    <a16:creationId xmlns:a16="http://schemas.microsoft.com/office/drawing/2014/main" id="{00B9B7E8-19C7-4CB8-AF87-488B12DC51F2}"/>
                  </a:ext>
                </a:extLst>
              </p:cNvPr>
              <p:cNvSpPr txBox="1">
                <a:spLocks noRot="1" noChangeAspect="1" noMove="1" noResize="1" noEditPoints="1" noAdjustHandles="1" noChangeArrowheads="1" noChangeShapeType="1" noTextEdit="1"/>
              </p:cNvSpPr>
              <p:nvPr/>
            </p:nvSpPr>
            <p:spPr>
              <a:xfrm>
                <a:off x="4607442" y="1190847"/>
                <a:ext cx="3062176" cy="4717510"/>
              </a:xfrm>
              <a:prstGeom prst="rect">
                <a:avLst/>
              </a:prstGeom>
              <a:blipFill>
                <a:blip r:embed="rId3"/>
                <a:stretch>
                  <a:fillRect l="-1793" t="-517" r="-1394"/>
                </a:stretch>
              </a:blipFill>
            </p:spPr>
            <p:txBody>
              <a:bodyPr/>
              <a:lstStyle/>
              <a:p>
                <a:r>
                  <a:rPr lang="es-HN">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7F7620E9-627D-436C-914A-26E92F40F657}"/>
                  </a:ext>
                </a:extLst>
              </p:cNvPr>
              <p:cNvSpPr txBox="1"/>
              <p:nvPr/>
            </p:nvSpPr>
            <p:spPr>
              <a:xfrm>
                <a:off x="8247321" y="1446028"/>
                <a:ext cx="3062176" cy="3502241"/>
              </a:xfrm>
              <a:prstGeom prst="rect">
                <a:avLst/>
              </a:prstGeom>
              <a:noFill/>
            </p:spPr>
            <p:txBody>
              <a:bodyPr wrap="square" rtlCol="0">
                <a:spAutoFit/>
              </a:bodyPr>
              <a:lstStyle/>
              <a:p>
                <a:r>
                  <a:rPr lang="es-HN" dirty="0">
                    <a:solidFill>
                      <a:schemeClr val="bg1"/>
                    </a:solidFill>
                    <a:latin typeface="TI-Nspire Sans" panose="020B0604020202020204" pitchFamily="34" charset="-120"/>
                    <a:ea typeface="TI-Nspire Sans" panose="020B0604020202020204" pitchFamily="34" charset="-120"/>
                  </a:rPr>
                  <a:t>Si igualamos los </a:t>
                </a:r>
                <a:r>
                  <a:rPr lang="es-HN" dirty="0" err="1">
                    <a:solidFill>
                      <a:schemeClr val="bg1"/>
                    </a:solidFill>
                    <a:latin typeface="TI-Nspire Sans" panose="020B0604020202020204" pitchFamily="34" charset="-120"/>
                    <a:ea typeface="TI-Nspire Sans" panose="020B0604020202020204" pitchFamily="34" charset="-120"/>
                  </a:rPr>
                  <a:t>bm</a:t>
                </a:r>
                <a:endParaRPr lang="es-HN" dirty="0">
                  <a:solidFill>
                    <a:schemeClr val="bg1"/>
                  </a:solidFill>
                  <a:latin typeface="TI-Nspire Sans" panose="020B0604020202020204" pitchFamily="34" charset="-120"/>
                  <a:ea typeface="TI-Nspire Sans" panose="020B0604020202020204" pitchFamily="34" charset="-120"/>
                </a:endParaRPr>
              </a:p>
              <a:p>
                <a:endParaRPr lang="es-HN" dirty="0">
                  <a:solidFill>
                    <a:schemeClr val="bg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204∗8∗</m:t>
                      </m:r>
                      <m:r>
                        <a:rPr lang="en-US" i="1">
                          <a:solidFill>
                            <a:schemeClr val="bg1"/>
                          </a:solidFill>
                          <a:latin typeface="Cambria Math" panose="02040503050406030204" pitchFamily="18" charset="0"/>
                        </a:rPr>
                        <m:t>𝑀</m:t>
                      </m:r>
                      <m:r>
                        <a:rPr lang="en-US" b="0" i="1" smtClean="0">
                          <a:solidFill>
                            <a:schemeClr val="bg1"/>
                          </a:solidFill>
                          <a:latin typeface="Cambria Math" panose="02040503050406030204" pitchFamily="18" charset="0"/>
                        </a:rPr>
                        <m:t>=</m:t>
                      </m:r>
                      <m:r>
                        <a:rPr lang="en-US" i="1">
                          <a:solidFill>
                            <a:schemeClr val="bg1"/>
                          </a:solidFill>
                          <a:latin typeface="Cambria Math" panose="02040503050406030204" pitchFamily="18" charset="0"/>
                        </a:rPr>
                        <m:t>204</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𝐶𝑃</m:t>
                          </m:r>
                        </m:e>
                      </m:d>
                      <m:r>
                        <a:rPr lang="en-US" i="1">
                          <a:solidFill>
                            <a:schemeClr val="bg1"/>
                          </a:solidFill>
                          <a:latin typeface="Cambria Math" panose="02040503050406030204" pitchFamily="18" charset="0"/>
                        </a:rPr>
                        <m:t>∗</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𝑟</m:t>
                          </m:r>
                        </m:e>
                        <m:sub>
                          <m:r>
                            <a:rPr lang="en-US" i="1">
                              <a:solidFill>
                                <a:schemeClr val="bg1"/>
                              </a:solidFill>
                              <a:latin typeface="Cambria Math" panose="02040503050406030204" pitchFamily="18" charset="0"/>
                            </a:rPr>
                            <m:t>𝑏𝑡𝑠</m:t>
                          </m:r>
                        </m:sub>
                      </m:sSub>
                      <m:r>
                        <a:rPr lang="en-US" i="1">
                          <a:solidFill>
                            <a:schemeClr val="bg1"/>
                          </a:solidFill>
                          <a:latin typeface="Cambria Math" panose="02040503050406030204" pitchFamily="18" charset="0"/>
                        </a:rPr>
                        <m:t>∗</m:t>
                      </m:r>
                      <m:f>
                        <m:fPr>
                          <m:ctrlPr>
                            <a:rPr lang="en-US" i="1">
                              <a:solidFill>
                                <a:schemeClr val="bg1"/>
                              </a:solidFill>
                              <a:latin typeface="Cambria Math" panose="02040503050406030204" pitchFamily="18" charset="0"/>
                            </a:rPr>
                          </m:ctrlPr>
                        </m:fPr>
                        <m:num>
                          <m:sSup>
                            <m:sSupPr>
                              <m:ctrlPr>
                                <a:rPr lang="en-US" i="1">
                                  <a:solidFill>
                                    <a:schemeClr val="bg1"/>
                                  </a:solidFill>
                                  <a:latin typeface="Cambria Math" panose="02040503050406030204" pitchFamily="18" charset="0"/>
                                </a:rPr>
                              </m:ctrlPr>
                            </m:sSupPr>
                            <m:e>
                              <m:r>
                                <a:rPr lang="en-US" i="1">
                                  <a:solidFill>
                                    <a:schemeClr val="bg1"/>
                                  </a:solidFill>
                                  <a:latin typeface="Cambria Math" panose="02040503050406030204" pitchFamily="18" charset="0"/>
                                </a:rPr>
                                <m:t>2</m:t>
                              </m:r>
                            </m:e>
                            <m:sup>
                              <m:r>
                                <a:rPr lang="en-US" i="1">
                                  <a:solidFill>
                                    <a:schemeClr val="bg1"/>
                                  </a:solidFill>
                                  <a:latin typeface="Cambria Math" panose="02040503050406030204" pitchFamily="18" charset="0"/>
                                </a:rPr>
                                <m:t>𝑘</m:t>
                              </m:r>
                            </m:sup>
                          </m:sSup>
                        </m:num>
                        <m:den>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𝐹</m:t>
                              </m:r>
                            </m:e>
                            <m:sub>
                              <m:r>
                                <a:rPr lang="en-US" i="1">
                                  <a:solidFill>
                                    <a:schemeClr val="bg1"/>
                                  </a:solidFill>
                                  <a:latin typeface="Cambria Math" panose="02040503050406030204" pitchFamily="18" charset="0"/>
                                </a:rPr>
                                <m:t>𝐼𝐹𝐹𝑇</m:t>
                              </m:r>
                            </m:sub>
                          </m:sSub>
                        </m:den>
                      </m:f>
                    </m:oMath>
                  </m:oMathPara>
                </a14:m>
                <a:endParaRPr lang="es-HN" dirty="0">
                  <a:solidFill>
                    <a:schemeClr val="bg1"/>
                  </a:solidFill>
                </a:endParaRPr>
              </a:p>
              <a:p>
                <a:endParaRPr lang="es-HN" dirty="0">
                  <a:solidFill>
                    <a:schemeClr val="bg1"/>
                  </a:solidFill>
                  <a:latin typeface="TI-Nspire Sans" panose="020B0604020202020204" pitchFamily="34" charset="-120"/>
                  <a:ea typeface="TI-Nspire Sans" panose="020B0604020202020204" pitchFamily="34" charset="-120"/>
                </a:endParaRPr>
              </a:p>
              <a:p>
                <a:endParaRPr lang="es-HN" sz="1050" dirty="0">
                  <a:solidFill>
                    <a:schemeClr val="bg1"/>
                  </a:solidFill>
                  <a:latin typeface="TI-Nspire Sans" panose="020B0604020202020204" pitchFamily="34" charset="-120"/>
                  <a:ea typeface="TI-Nspire Sans" panose="020B0604020202020204" pitchFamily="34" charset="-120"/>
                </a:endParaRPr>
              </a:p>
              <a:p>
                <a:endParaRPr lang="es-HN" sz="1200" dirty="0">
                  <a:solidFill>
                    <a:schemeClr val="bg1"/>
                  </a:solidFill>
                </a:endParaRPr>
              </a:p>
              <a:p>
                <a:r>
                  <a:rPr lang="es-HN" dirty="0">
                    <a:solidFill>
                      <a:schemeClr val="bg1"/>
                    </a:solidFill>
                    <a:latin typeface="TI-Nspire Sans" panose="020B0604020202020204" pitchFamily="34" charset="-120"/>
                    <a:ea typeface="TI-Nspire Sans" panose="020B0604020202020204" pitchFamily="34" charset="-120"/>
                  </a:rPr>
                  <a:t>Despejamos para dejar una relación entre </a:t>
                </a:r>
                <a:r>
                  <a:rPr lang="es-HN" dirty="0" err="1">
                    <a:solidFill>
                      <a:schemeClr val="bg1"/>
                    </a:solidFill>
                    <a:latin typeface="TI-Nspire Sans" panose="020B0604020202020204" pitchFamily="34" charset="-120"/>
                    <a:ea typeface="TI-Nspire Sans" panose="020B0604020202020204" pitchFamily="34" charset="-120"/>
                  </a:rPr>
                  <a:t>rbts</a:t>
                </a:r>
                <a:r>
                  <a:rPr lang="es-HN" dirty="0">
                    <a:solidFill>
                      <a:schemeClr val="bg1"/>
                    </a:solidFill>
                    <a:latin typeface="TI-Nspire Sans" panose="020B0604020202020204" pitchFamily="34" charset="-120"/>
                    <a:ea typeface="TI-Nspire Sans" panose="020B0604020202020204" pitchFamily="34" charset="-120"/>
                  </a:rPr>
                  <a:t> y </a:t>
                </a:r>
                <a:r>
                  <a:rPr lang="es-HN" dirty="0" err="1">
                    <a:solidFill>
                      <a:schemeClr val="bg1"/>
                    </a:solidFill>
                    <a:latin typeface="TI-Nspire Sans" panose="020B0604020202020204" pitchFamily="34" charset="-120"/>
                    <a:ea typeface="TI-Nspire Sans" panose="020B0604020202020204" pitchFamily="34" charset="-120"/>
                  </a:rPr>
                  <a:t>Fifft</a:t>
                </a:r>
                <a:endParaRPr lang="es-HN" dirty="0">
                  <a:solidFill>
                    <a:schemeClr val="bg1"/>
                  </a:solidFill>
                  <a:latin typeface="TI-Nspire Sans" panose="020B0604020202020204" pitchFamily="34" charset="-120"/>
                  <a:ea typeface="TI-Nspire Sans" panose="020B0604020202020204" pitchFamily="34" charset="-120"/>
                </a:endParaRPr>
              </a:p>
              <a:p>
                <a:endParaRPr lang="es-HN" dirty="0">
                  <a:solidFill>
                    <a:schemeClr val="bg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f>
                        <m:fPr>
                          <m:ctrlPr>
                            <a:rPr lang="en-US" sz="1600" b="0" i="1" smtClean="0">
                              <a:solidFill>
                                <a:schemeClr val="bg1"/>
                              </a:solidFill>
                              <a:latin typeface="Cambria Math" panose="02040503050406030204" pitchFamily="18" charset="0"/>
                            </a:rPr>
                          </m:ctrlPr>
                        </m:fPr>
                        <m:num>
                          <m:r>
                            <a:rPr lang="en-US" sz="1600" b="0" i="1" smtClean="0">
                              <a:solidFill>
                                <a:schemeClr val="bg1"/>
                              </a:solidFill>
                              <a:latin typeface="Cambria Math" panose="02040503050406030204" pitchFamily="18" charset="0"/>
                            </a:rPr>
                            <m:t>8∗</m:t>
                          </m:r>
                          <m:r>
                            <a:rPr lang="en-US" sz="1600" b="0" i="1" smtClean="0">
                              <a:solidFill>
                                <a:schemeClr val="bg1"/>
                              </a:solidFill>
                              <a:latin typeface="Cambria Math" panose="02040503050406030204" pitchFamily="18" charset="0"/>
                            </a:rPr>
                            <m:t>𝑀</m:t>
                          </m:r>
                        </m:num>
                        <m:den>
                          <m:sSup>
                            <m:sSupPr>
                              <m:ctrlPr>
                                <a:rPr lang="en-US" sz="1600" b="0" i="1" smtClean="0">
                                  <a:solidFill>
                                    <a:schemeClr val="bg1"/>
                                  </a:solidFill>
                                  <a:latin typeface="Cambria Math" panose="02040503050406030204" pitchFamily="18" charset="0"/>
                                </a:rPr>
                              </m:ctrlPr>
                            </m:sSupPr>
                            <m:e>
                              <m:r>
                                <a:rPr lang="en-US" sz="1600" b="0" i="1" smtClean="0">
                                  <a:solidFill>
                                    <a:schemeClr val="bg1"/>
                                  </a:solidFill>
                                  <a:latin typeface="Cambria Math" panose="02040503050406030204" pitchFamily="18" charset="0"/>
                                </a:rPr>
                                <m:t>2</m:t>
                              </m:r>
                            </m:e>
                            <m:sup>
                              <m:r>
                                <a:rPr lang="en-US" sz="1600" b="0" i="1" smtClean="0">
                                  <a:solidFill>
                                    <a:schemeClr val="bg1"/>
                                  </a:solidFill>
                                  <a:latin typeface="Cambria Math" panose="02040503050406030204" pitchFamily="18" charset="0"/>
                                </a:rPr>
                                <m:t>𝑘</m:t>
                              </m:r>
                            </m:sup>
                          </m:sSup>
                          <m:r>
                            <a:rPr lang="en-US" sz="1600" b="0" i="1" smtClean="0">
                              <a:solidFill>
                                <a:schemeClr val="bg1"/>
                              </a:solidFill>
                              <a:latin typeface="Cambria Math" panose="02040503050406030204" pitchFamily="18" charset="0"/>
                            </a:rPr>
                            <m:t>(1+</m:t>
                          </m:r>
                          <m:r>
                            <a:rPr lang="en-US" sz="1600" b="0" i="1" smtClean="0">
                              <a:solidFill>
                                <a:schemeClr val="bg1"/>
                              </a:solidFill>
                              <a:latin typeface="Cambria Math" panose="02040503050406030204" pitchFamily="18" charset="0"/>
                            </a:rPr>
                            <m:t>𝐶𝑃</m:t>
                          </m:r>
                          <m:r>
                            <a:rPr lang="en-US" sz="1600" b="0" i="1" smtClean="0">
                              <a:solidFill>
                                <a:schemeClr val="bg1"/>
                              </a:solidFill>
                              <a:latin typeface="Cambria Math" panose="02040503050406030204" pitchFamily="18" charset="0"/>
                            </a:rPr>
                            <m:t>)</m:t>
                          </m:r>
                        </m:den>
                      </m:f>
                      <m:r>
                        <a:rPr lang="en-US" sz="1600" b="0" i="1" smtClean="0">
                          <a:solidFill>
                            <a:schemeClr val="bg1"/>
                          </a:solidFill>
                          <a:latin typeface="Cambria Math" panose="02040503050406030204" pitchFamily="18" charset="0"/>
                        </a:rPr>
                        <m:t>=</m:t>
                      </m:r>
                      <m:f>
                        <m:fPr>
                          <m:ctrlPr>
                            <a:rPr lang="en-US" sz="1600" i="1">
                              <a:solidFill>
                                <a:schemeClr val="bg1"/>
                              </a:solidFill>
                              <a:latin typeface="Cambria Math" panose="02040503050406030204" pitchFamily="18" charset="0"/>
                            </a:rPr>
                          </m:ctrlPr>
                        </m:fPr>
                        <m:num>
                          <m:sSub>
                            <m:sSubPr>
                              <m:ctrlPr>
                                <a:rPr lang="en-US" sz="160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𝑟</m:t>
                              </m:r>
                            </m:e>
                            <m:sub>
                              <m:r>
                                <a:rPr lang="en-US" sz="1600" b="0" i="1" smtClean="0">
                                  <a:solidFill>
                                    <a:schemeClr val="bg1"/>
                                  </a:solidFill>
                                  <a:latin typeface="Cambria Math" panose="02040503050406030204" pitchFamily="18" charset="0"/>
                                </a:rPr>
                                <m:t>𝑏𝑡𝑠</m:t>
                              </m:r>
                            </m:sub>
                          </m:sSub>
                        </m:num>
                        <m:den>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𝐹</m:t>
                              </m:r>
                            </m:e>
                            <m:sub>
                              <m:r>
                                <a:rPr lang="en-US" sz="1600" i="1">
                                  <a:solidFill>
                                    <a:schemeClr val="bg1"/>
                                  </a:solidFill>
                                  <a:latin typeface="Cambria Math" panose="02040503050406030204" pitchFamily="18" charset="0"/>
                                </a:rPr>
                                <m:t>𝐼𝐹𝐹𝑇</m:t>
                              </m:r>
                            </m:sub>
                          </m:sSub>
                        </m:den>
                      </m:f>
                    </m:oMath>
                  </m:oMathPara>
                </a14:m>
                <a:endParaRPr lang="es-HN" sz="1600" dirty="0">
                  <a:solidFill>
                    <a:schemeClr val="bg1"/>
                  </a:solidFill>
                </a:endParaRPr>
              </a:p>
            </p:txBody>
          </p:sp>
        </mc:Choice>
        <mc:Fallback xmlns="">
          <p:sp>
            <p:nvSpPr>
              <p:cNvPr id="8" name="CuadroTexto 7">
                <a:extLst>
                  <a:ext uri="{FF2B5EF4-FFF2-40B4-BE49-F238E27FC236}">
                    <a16:creationId xmlns:a16="http://schemas.microsoft.com/office/drawing/2014/main" id="{7F7620E9-627D-436C-914A-26E92F40F657}"/>
                  </a:ext>
                </a:extLst>
              </p:cNvPr>
              <p:cNvSpPr txBox="1">
                <a:spLocks noRot="1" noChangeAspect="1" noMove="1" noResize="1" noEditPoints="1" noAdjustHandles="1" noChangeArrowheads="1" noChangeShapeType="1" noTextEdit="1"/>
              </p:cNvSpPr>
              <p:nvPr/>
            </p:nvSpPr>
            <p:spPr>
              <a:xfrm>
                <a:off x="8247321" y="1446028"/>
                <a:ext cx="3062176" cy="3502241"/>
              </a:xfrm>
              <a:prstGeom prst="rect">
                <a:avLst/>
              </a:prstGeom>
              <a:blipFill>
                <a:blip r:embed="rId4"/>
                <a:stretch>
                  <a:fillRect l="-1793" t="-696"/>
                </a:stretch>
              </a:blipFill>
            </p:spPr>
            <p:txBody>
              <a:bodyPr/>
              <a:lstStyle/>
              <a:p>
                <a:r>
                  <a:rPr lang="es-HN">
                    <a:noFill/>
                  </a:rPr>
                  <a:t> </a:t>
                </a:r>
              </a:p>
            </p:txBody>
          </p:sp>
        </mc:Fallback>
      </mc:AlternateContent>
    </p:spTree>
    <p:extLst>
      <p:ext uri="{BB962C8B-B14F-4D97-AF65-F5344CB8AC3E}">
        <p14:creationId xmlns:p14="http://schemas.microsoft.com/office/powerpoint/2010/main" val="1200941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3D292DB-29CD-452B-BAB0-9655B185C812}"/>
              </a:ext>
            </a:extLst>
          </p:cNvPr>
          <p:cNvSpPr/>
          <p:nvPr/>
        </p:nvSpPr>
        <p:spPr>
          <a:xfrm>
            <a:off x="882503" y="1063255"/>
            <a:ext cx="3147237" cy="4731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3B7B0E7-79FC-4804-BCB0-78E1158DBEEB}"/>
                  </a:ext>
                </a:extLst>
              </p:cNvPr>
              <p:cNvSpPr txBox="1"/>
              <p:nvPr/>
            </p:nvSpPr>
            <p:spPr>
              <a:xfrm>
                <a:off x="967564" y="1377255"/>
                <a:ext cx="3062176" cy="40553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solidFill>
                                <a:schemeClr val="bg1"/>
                              </a:solidFill>
                              <a:latin typeface="Cambria Math" panose="02040503050406030204" pitchFamily="18" charset="0"/>
                            </a:rPr>
                          </m:ctrlPr>
                        </m:fPr>
                        <m:num>
                          <m:r>
                            <a:rPr lang="en-US" sz="1600" b="0" i="1" smtClean="0">
                              <a:solidFill>
                                <a:schemeClr val="bg1"/>
                              </a:solidFill>
                              <a:latin typeface="Cambria Math" panose="02040503050406030204" pitchFamily="18" charset="0"/>
                            </a:rPr>
                            <m:t>8∗</m:t>
                          </m:r>
                          <m:r>
                            <a:rPr lang="en-US" sz="1600" b="0" i="1" smtClean="0">
                              <a:solidFill>
                                <a:schemeClr val="bg1"/>
                              </a:solidFill>
                              <a:latin typeface="Cambria Math" panose="02040503050406030204" pitchFamily="18" charset="0"/>
                            </a:rPr>
                            <m:t>𝑀</m:t>
                          </m:r>
                        </m:num>
                        <m:den>
                          <m:sSup>
                            <m:sSupPr>
                              <m:ctrlPr>
                                <a:rPr lang="en-US" sz="1600" b="0" i="1" smtClean="0">
                                  <a:solidFill>
                                    <a:schemeClr val="bg1"/>
                                  </a:solidFill>
                                  <a:latin typeface="Cambria Math" panose="02040503050406030204" pitchFamily="18" charset="0"/>
                                </a:rPr>
                              </m:ctrlPr>
                            </m:sSupPr>
                            <m:e>
                              <m:r>
                                <a:rPr lang="en-US" sz="1600" b="0" i="1" smtClean="0">
                                  <a:solidFill>
                                    <a:schemeClr val="bg1"/>
                                  </a:solidFill>
                                  <a:latin typeface="Cambria Math" panose="02040503050406030204" pitchFamily="18" charset="0"/>
                                </a:rPr>
                                <m:t>2</m:t>
                              </m:r>
                            </m:e>
                            <m:sup>
                              <m:r>
                                <a:rPr lang="en-US" sz="1600" b="0" i="1" smtClean="0">
                                  <a:solidFill>
                                    <a:schemeClr val="bg1"/>
                                  </a:solidFill>
                                  <a:latin typeface="Cambria Math" panose="02040503050406030204" pitchFamily="18" charset="0"/>
                                </a:rPr>
                                <m:t>𝑘</m:t>
                              </m:r>
                            </m:sup>
                          </m:sSup>
                          <m:r>
                            <a:rPr lang="en-US" sz="1600" b="0" i="1" smtClean="0">
                              <a:solidFill>
                                <a:schemeClr val="bg1"/>
                              </a:solidFill>
                              <a:latin typeface="Cambria Math" panose="02040503050406030204" pitchFamily="18" charset="0"/>
                            </a:rPr>
                            <m:t>(1+</m:t>
                          </m:r>
                          <m:r>
                            <a:rPr lang="en-US" sz="1600" b="0" i="1" smtClean="0">
                              <a:solidFill>
                                <a:schemeClr val="bg1"/>
                              </a:solidFill>
                              <a:latin typeface="Cambria Math" panose="02040503050406030204" pitchFamily="18" charset="0"/>
                            </a:rPr>
                            <m:t>𝐶𝑃</m:t>
                          </m:r>
                          <m:r>
                            <a:rPr lang="en-US" sz="1600" b="0" i="1" smtClean="0">
                              <a:solidFill>
                                <a:schemeClr val="bg1"/>
                              </a:solidFill>
                              <a:latin typeface="Cambria Math" panose="02040503050406030204" pitchFamily="18" charset="0"/>
                            </a:rPr>
                            <m:t>)</m:t>
                          </m:r>
                        </m:den>
                      </m:f>
                      <m:r>
                        <a:rPr lang="en-US" sz="1600" b="0" i="1" smtClean="0">
                          <a:solidFill>
                            <a:schemeClr val="bg1"/>
                          </a:solidFill>
                          <a:latin typeface="Cambria Math" panose="02040503050406030204" pitchFamily="18" charset="0"/>
                        </a:rPr>
                        <m:t>=</m:t>
                      </m:r>
                      <m:f>
                        <m:fPr>
                          <m:ctrlPr>
                            <a:rPr lang="en-US" sz="1600" i="1">
                              <a:solidFill>
                                <a:schemeClr val="bg1"/>
                              </a:solidFill>
                              <a:latin typeface="Cambria Math" panose="02040503050406030204" pitchFamily="18" charset="0"/>
                            </a:rPr>
                          </m:ctrlPr>
                        </m:fPr>
                        <m:num>
                          <m:sSub>
                            <m:sSubPr>
                              <m:ctrlPr>
                                <a:rPr lang="en-US" sz="160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𝑟</m:t>
                              </m:r>
                            </m:e>
                            <m:sub>
                              <m:r>
                                <a:rPr lang="en-US" sz="1600" b="0" i="1" smtClean="0">
                                  <a:solidFill>
                                    <a:schemeClr val="bg1"/>
                                  </a:solidFill>
                                  <a:latin typeface="Cambria Math" panose="02040503050406030204" pitchFamily="18" charset="0"/>
                                </a:rPr>
                                <m:t>𝑏𝑡𝑠</m:t>
                              </m:r>
                            </m:sub>
                          </m:sSub>
                        </m:num>
                        <m:den>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𝐹</m:t>
                              </m:r>
                            </m:e>
                            <m:sub>
                              <m:r>
                                <a:rPr lang="en-US" sz="1600" i="1">
                                  <a:solidFill>
                                    <a:schemeClr val="bg1"/>
                                  </a:solidFill>
                                  <a:latin typeface="Cambria Math" panose="02040503050406030204" pitchFamily="18" charset="0"/>
                                </a:rPr>
                                <m:t>𝐼𝐹𝐹𝑇</m:t>
                              </m:r>
                            </m:sub>
                          </m:sSub>
                        </m:den>
                      </m:f>
                    </m:oMath>
                  </m:oMathPara>
                </a14:m>
                <a:endParaRPr lang="es-HN" sz="1600" dirty="0">
                  <a:solidFill>
                    <a:schemeClr val="bg1"/>
                  </a:solidFill>
                </a:endParaRPr>
              </a:p>
              <a:p>
                <a:endParaRPr lang="es-HN" sz="1600" dirty="0">
                  <a:solidFill>
                    <a:schemeClr val="bg1"/>
                  </a:solidFill>
                </a:endParaRPr>
              </a:p>
              <a:p>
                <a:r>
                  <a:rPr lang="es-HN" sz="1600" dirty="0">
                    <a:solidFill>
                      <a:schemeClr val="bg1"/>
                    </a:solidFill>
                    <a:latin typeface="TI-Nspire Sans" panose="020B0604020202020204" pitchFamily="34" charset="-120"/>
                    <a:ea typeface="TI-Nspire Sans" panose="020B0604020202020204" pitchFamily="34" charset="-120"/>
                  </a:rPr>
                  <a:t>Con esta relación hacemos la suposición que las </a:t>
                </a:r>
                <a:r>
                  <a:rPr lang="es-HN" sz="1600" dirty="0" err="1">
                    <a:solidFill>
                      <a:schemeClr val="bg1"/>
                    </a:solidFill>
                    <a:latin typeface="TI-Nspire Sans" panose="020B0604020202020204" pitchFamily="34" charset="-120"/>
                    <a:ea typeface="TI-Nspire Sans" panose="020B0604020202020204" pitchFamily="34" charset="-120"/>
                  </a:rPr>
                  <a:t>relecion</a:t>
                </a:r>
                <a:r>
                  <a:rPr lang="es-HN" sz="1600" dirty="0">
                    <a:solidFill>
                      <a:schemeClr val="bg1"/>
                    </a:solidFill>
                    <a:latin typeface="TI-Nspire Sans" panose="020B0604020202020204" pitchFamily="34" charset="-120"/>
                    <a:ea typeface="TI-Nspire Sans" panose="020B0604020202020204" pitchFamily="34" charset="-120"/>
                  </a:rPr>
                  <a:t> entre </a:t>
                </a:r>
                <a:r>
                  <a:rPr lang="es-HN" sz="1600" dirty="0" err="1">
                    <a:solidFill>
                      <a:schemeClr val="bg1"/>
                    </a:solidFill>
                    <a:latin typeface="TI-Nspire Sans" panose="020B0604020202020204" pitchFamily="34" charset="-120"/>
                    <a:ea typeface="TI-Nspire Sans" panose="020B0604020202020204" pitchFamily="34" charset="-120"/>
                  </a:rPr>
                  <a:t>rbts</a:t>
                </a:r>
                <a:r>
                  <a:rPr lang="es-HN" sz="1600" dirty="0">
                    <a:solidFill>
                      <a:schemeClr val="bg1"/>
                    </a:solidFill>
                    <a:latin typeface="TI-Nspire Sans" panose="020B0604020202020204" pitchFamily="34" charset="-120"/>
                    <a:ea typeface="TI-Nspire Sans" panose="020B0604020202020204" pitchFamily="34" charset="-120"/>
                  </a:rPr>
                  <a:t> y </a:t>
                </a:r>
                <a:r>
                  <a:rPr lang="es-HN" sz="1600" dirty="0" err="1">
                    <a:solidFill>
                      <a:schemeClr val="bg1"/>
                    </a:solidFill>
                    <a:latin typeface="TI-Nspire Sans" panose="020B0604020202020204" pitchFamily="34" charset="-120"/>
                    <a:ea typeface="TI-Nspire Sans" panose="020B0604020202020204" pitchFamily="34" charset="-120"/>
                  </a:rPr>
                  <a:t>Fifft</a:t>
                </a:r>
                <a:r>
                  <a:rPr lang="es-HN" sz="1600" dirty="0">
                    <a:solidFill>
                      <a:schemeClr val="bg1"/>
                    </a:solidFill>
                    <a:latin typeface="TI-Nspire Sans" panose="020B0604020202020204" pitchFamily="34" charset="-120"/>
                    <a:ea typeface="TI-Nspire Sans" panose="020B0604020202020204" pitchFamily="34" charset="-120"/>
                  </a:rPr>
                  <a:t> es de cuatro, para poder tener una relación entera entre las frecuencias</a:t>
                </a:r>
              </a:p>
              <a:p>
                <a:r>
                  <a:rPr lang="es-HN" sz="1600" dirty="0">
                    <a:solidFill>
                      <a:schemeClr val="bg1"/>
                    </a:solidFill>
                    <a:latin typeface="TI-Nspire Sans" panose="020B0604020202020204" pitchFamily="34" charset="-120"/>
                    <a:ea typeface="TI-Nspire Sans" panose="020B0604020202020204" pitchFamily="34" charset="-120"/>
                  </a:rPr>
                  <a:t> </a:t>
                </a:r>
              </a:p>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𝑀</m:t>
                      </m:r>
                      <m:r>
                        <a:rPr lang="en-US" sz="1600" i="1">
                          <a:solidFill>
                            <a:schemeClr val="bg1"/>
                          </a:solidFill>
                          <a:latin typeface="Cambria Math" panose="02040503050406030204" pitchFamily="18" charset="0"/>
                        </a:rPr>
                        <m:t>=</m:t>
                      </m:r>
                      <m:f>
                        <m:fPr>
                          <m:ctrlPr>
                            <a:rPr lang="en-US" sz="1600" i="1" smtClean="0">
                              <a:solidFill>
                                <a:schemeClr val="bg1"/>
                              </a:solidFill>
                              <a:latin typeface="Cambria Math" panose="02040503050406030204" pitchFamily="18" charset="0"/>
                            </a:rPr>
                          </m:ctrlPr>
                        </m:fPr>
                        <m:num>
                          <m:sSup>
                            <m:sSupPr>
                              <m:ctrlPr>
                                <a:rPr lang="en-US"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2</m:t>
                              </m:r>
                            </m:e>
                            <m:sup>
                              <m:r>
                                <a:rPr lang="en-US" sz="1600" i="1">
                                  <a:solidFill>
                                    <a:schemeClr val="bg1"/>
                                  </a:solidFill>
                                  <a:latin typeface="Cambria Math" panose="02040503050406030204" pitchFamily="18" charset="0"/>
                                </a:rPr>
                                <m:t>𝑘</m:t>
                              </m:r>
                              <m:r>
                                <a:rPr lang="en-US" sz="1600" b="0" i="1" smtClean="0">
                                  <a:solidFill>
                                    <a:schemeClr val="bg1"/>
                                  </a:solidFill>
                                  <a:latin typeface="Cambria Math" panose="02040503050406030204" pitchFamily="18" charset="0"/>
                                </a:rPr>
                                <m:t>−1</m:t>
                              </m:r>
                            </m:sup>
                          </m:sSup>
                          <m:r>
                            <a:rPr lang="en-US" sz="1600" i="1">
                              <a:solidFill>
                                <a:schemeClr val="bg1"/>
                              </a:solidFill>
                              <a:latin typeface="Cambria Math" panose="02040503050406030204" pitchFamily="18" charset="0"/>
                            </a:rPr>
                            <m:t>(1+</m:t>
                          </m:r>
                          <m:r>
                            <a:rPr lang="en-US" sz="1600" i="1">
                              <a:solidFill>
                                <a:schemeClr val="bg1"/>
                              </a:solidFill>
                              <a:latin typeface="Cambria Math" panose="02040503050406030204" pitchFamily="18" charset="0"/>
                            </a:rPr>
                            <m:t>𝐶𝑃</m:t>
                          </m:r>
                          <m:r>
                            <a:rPr lang="en-US" sz="1600" i="1">
                              <a:solidFill>
                                <a:schemeClr val="bg1"/>
                              </a:solidFill>
                              <a:latin typeface="Cambria Math" panose="02040503050406030204" pitchFamily="18" charset="0"/>
                            </a:rPr>
                            <m:t>)</m:t>
                          </m:r>
                        </m:num>
                        <m:den>
                          <m:r>
                            <a:rPr lang="en-US" sz="1600" b="0" i="1" smtClean="0">
                              <a:solidFill>
                                <a:schemeClr val="bg1"/>
                              </a:solidFill>
                              <a:latin typeface="Cambria Math" panose="02040503050406030204" pitchFamily="18" charset="0"/>
                            </a:rPr>
                            <m:t>2</m:t>
                          </m:r>
                        </m:den>
                      </m:f>
                      <m:r>
                        <a:rPr lang="en-US" sz="1600" b="0" i="1" smtClean="0">
                          <a:solidFill>
                            <a:schemeClr val="bg1"/>
                          </a:solidFill>
                          <a:latin typeface="Cambria Math" panose="02040503050406030204" pitchFamily="18" charset="0"/>
                        </a:rPr>
                        <m:t>=</m:t>
                      </m:r>
                      <m:sSup>
                        <m:sSupPr>
                          <m:ctrlPr>
                            <a:rPr lang="en-US"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2</m:t>
                          </m:r>
                        </m:e>
                        <m:sup>
                          <m:r>
                            <a:rPr lang="en-US" sz="1600" i="1">
                              <a:solidFill>
                                <a:schemeClr val="bg1"/>
                              </a:solidFill>
                              <a:latin typeface="Cambria Math" panose="02040503050406030204" pitchFamily="18" charset="0"/>
                            </a:rPr>
                            <m:t>𝑘</m:t>
                          </m:r>
                          <m:r>
                            <a:rPr lang="en-US" sz="1600" i="1">
                              <a:solidFill>
                                <a:schemeClr val="bg1"/>
                              </a:solidFill>
                              <a:latin typeface="Cambria Math" panose="02040503050406030204" pitchFamily="18" charset="0"/>
                            </a:rPr>
                            <m:t>−1</m:t>
                          </m:r>
                        </m:sup>
                      </m:sSup>
                      <m:r>
                        <a:rPr lang="en-US" sz="1600" i="1">
                          <a:solidFill>
                            <a:schemeClr val="bg1"/>
                          </a:solidFill>
                          <a:latin typeface="Cambria Math" panose="02040503050406030204" pitchFamily="18" charset="0"/>
                        </a:rPr>
                        <m:t>(1+</m:t>
                      </m:r>
                      <m:r>
                        <a:rPr lang="en-US" sz="1600" i="1">
                          <a:solidFill>
                            <a:schemeClr val="bg1"/>
                          </a:solidFill>
                          <a:latin typeface="Cambria Math" panose="02040503050406030204" pitchFamily="18" charset="0"/>
                        </a:rPr>
                        <m:t>𝐶𝑃</m:t>
                      </m:r>
                      <m:r>
                        <a:rPr lang="en-US" sz="1600" i="1">
                          <a:solidFill>
                            <a:schemeClr val="bg1"/>
                          </a:solidFill>
                          <a:latin typeface="Cambria Math" panose="02040503050406030204" pitchFamily="18" charset="0"/>
                        </a:rPr>
                        <m:t>)</m:t>
                      </m:r>
                    </m:oMath>
                  </m:oMathPara>
                </a14:m>
                <a:endParaRPr lang="es-HN" sz="1600" dirty="0">
                  <a:solidFill>
                    <a:schemeClr val="bg1"/>
                  </a:solidFill>
                  <a:latin typeface="TI-Nspire Sans" panose="020B0604020202020204" pitchFamily="34" charset="-120"/>
                  <a:ea typeface="TI-Nspire Sans" panose="020B0604020202020204" pitchFamily="34" charset="-120"/>
                </a:endParaRPr>
              </a:p>
              <a:p>
                <a:endParaRPr lang="es-HN" sz="1600" dirty="0">
                  <a:solidFill>
                    <a:schemeClr val="bg1"/>
                  </a:solidFill>
                  <a:latin typeface="TI-Nspire Sans" panose="020B0604020202020204" pitchFamily="34" charset="-120"/>
                  <a:ea typeface="TI-Nspire Sans" panose="020B0604020202020204" pitchFamily="34" charset="-120"/>
                </a:endParaRPr>
              </a:p>
              <a:p>
                <a:r>
                  <a:rPr lang="es-HN" sz="1600" dirty="0">
                    <a:solidFill>
                      <a:schemeClr val="bg1"/>
                    </a:solidFill>
                    <a:latin typeface="TI-Nspire Sans" panose="020B0604020202020204" pitchFamily="34" charset="-120"/>
                    <a:ea typeface="TI-Nspire Sans" panose="020B0604020202020204" pitchFamily="34" charset="-120"/>
                  </a:rPr>
                  <a:t>Con esta formula, ahora podemos saber de cuantos TSP hay por cuadro multiplex</a:t>
                </a:r>
              </a:p>
            </p:txBody>
          </p:sp>
        </mc:Choice>
        <mc:Fallback xmlns="">
          <p:sp>
            <p:nvSpPr>
              <p:cNvPr id="4" name="CuadroTexto 3">
                <a:extLst>
                  <a:ext uri="{FF2B5EF4-FFF2-40B4-BE49-F238E27FC236}">
                    <a16:creationId xmlns:a16="http://schemas.microsoft.com/office/drawing/2014/main" id="{B3B7B0E7-79FC-4804-BCB0-78E1158DBEEB}"/>
                  </a:ext>
                </a:extLst>
              </p:cNvPr>
              <p:cNvSpPr txBox="1">
                <a:spLocks noRot="1" noChangeAspect="1" noMove="1" noResize="1" noEditPoints="1" noAdjustHandles="1" noChangeArrowheads="1" noChangeShapeType="1" noTextEdit="1"/>
              </p:cNvSpPr>
              <p:nvPr/>
            </p:nvSpPr>
            <p:spPr>
              <a:xfrm>
                <a:off x="967564" y="1377255"/>
                <a:ext cx="3062176" cy="4055341"/>
              </a:xfrm>
              <a:prstGeom prst="rect">
                <a:avLst/>
              </a:prstGeom>
              <a:blipFill>
                <a:blip r:embed="rId2"/>
                <a:stretch>
                  <a:fillRect l="-1195" b="-902"/>
                </a:stretch>
              </a:blipFill>
            </p:spPr>
            <p:txBody>
              <a:bodyPr/>
              <a:lstStyle/>
              <a:p>
                <a:r>
                  <a:rPr lang="es-HN">
                    <a:noFill/>
                  </a:rPr>
                  <a:t> </a:t>
                </a:r>
              </a:p>
            </p:txBody>
          </p:sp>
        </mc:Fallback>
      </mc:AlternateContent>
      <p:sp>
        <p:nvSpPr>
          <p:cNvPr id="6" name="Rectángulo 5">
            <a:extLst>
              <a:ext uri="{FF2B5EF4-FFF2-40B4-BE49-F238E27FC236}">
                <a16:creationId xmlns:a16="http://schemas.microsoft.com/office/drawing/2014/main" id="{6A6C2098-1443-4F91-9736-B374C47DED1D}"/>
              </a:ext>
            </a:extLst>
          </p:cNvPr>
          <p:cNvSpPr/>
          <p:nvPr/>
        </p:nvSpPr>
        <p:spPr>
          <a:xfrm>
            <a:off x="4359349" y="1063255"/>
            <a:ext cx="7123814" cy="4731489"/>
          </a:xfrm>
          <a:prstGeom prst="rect">
            <a:avLst/>
          </a:prstGeom>
          <a:solidFill>
            <a:schemeClr val="bg1">
              <a:lumMod val="75000"/>
              <a:lumOff val="2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AA36F78-59BB-449E-A397-FCA5853374FD}"/>
                  </a:ext>
                </a:extLst>
              </p:cNvPr>
              <p:cNvSpPr txBox="1"/>
              <p:nvPr/>
            </p:nvSpPr>
            <p:spPr>
              <a:xfrm>
                <a:off x="4564912" y="1365189"/>
                <a:ext cx="6659524" cy="2062103"/>
              </a:xfrm>
              <a:prstGeom prst="rect">
                <a:avLst/>
              </a:prstGeom>
              <a:noFill/>
            </p:spPr>
            <p:txBody>
              <a:bodyPr wrap="square" rtlCol="0">
                <a:spAutoFit/>
              </a:bodyPr>
              <a:lstStyle/>
              <a:p>
                <a:r>
                  <a:rPr lang="es-HN" sz="1600" dirty="0">
                    <a:solidFill>
                      <a:schemeClr val="tx1"/>
                    </a:solidFill>
                    <a:latin typeface="TI-Nspire Sans" panose="020B0604020202020204" pitchFamily="34" charset="-120"/>
                    <a:ea typeface="TI-Nspire Sans" panose="020B0604020202020204" pitchFamily="34" charset="-120"/>
                  </a:rPr>
                  <a:t>Con los datos anteriores podemos calcular la tasa de transmisión de </a:t>
                </a:r>
                <a:r>
                  <a:rPr lang="es-HN" sz="1600" dirty="0" err="1">
                    <a:solidFill>
                      <a:schemeClr val="tx1"/>
                    </a:solidFill>
                    <a:latin typeface="TI-Nspire Sans" panose="020B0604020202020204" pitchFamily="34" charset="-120"/>
                    <a:ea typeface="TI-Nspire Sans" panose="020B0604020202020204" pitchFamily="34" charset="-120"/>
                  </a:rPr>
                  <a:t>rbts</a:t>
                </a:r>
                <a:r>
                  <a:rPr lang="es-HN" sz="1600" dirty="0">
                    <a:solidFill>
                      <a:schemeClr val="tx1"/>
                    </a:solidFill>
                    <a:latin typeface="TI-Nspire Sans" panose="020B0604020202020204" pitchFamily="34" charset="-120"/>
                    <a:ea typeface="TI-Nspire Sans" panose="020B0604020202020204" pitchFamily="34" charset="-120"/>
                  </a:rPr>
                  <a:t> </a:t>
                </a:r>
              </a:p>
              <a:p>
                <a:pPr/>
                <a14:m>
                  <m:oMathPara xmlns:m="http://schemas.openxmlformats.org/officeDocument/2006/math">
                    <m:oMathParaPr>
                      <m:jc m:val="centerGroup"/>
                    </m:oMathParaPr>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𝑟</m:t>
                          </m:r>
                        </m:e>
                        <m:sub>
                          <m:r>
                            <a:rPr lang="en-US" sz="1600" b="0" i="1" smtClean="0">
                              <a:solidFill>
                                <a:schemeClr val="tx1"/>
                              </a:solidFill>
                              <a:latin typeface="Cambria Math" panose="02040503050406030204" pitchFamily="18" charset="0"/>
                            </a:rPr>
                            <m:t>𝑏𝑡𝑠</m:t>
                          </m:r>
                        </m:sub>
                      </m:sSub>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4∗</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𝐹</m:t>
                          </m:r>
                        </m:e>
                        <m:sub>
                          <m:r>
                            <a:rPr lang="en-US" sz="1600" b="0" i="1" smtClean="0">
                              <a:solidFill>
                                <a:schemeClr val="tx1"/>
                              </a:solidFill>
                              <a:latin typeface="Cambria Math" panose="02040503050406030204" pitchFamily="18" charset="0"/>
                            </a:rPr>
                            <m:t>𝐼𝐹𝐹𝑇</m:t>
                          </m:r>
                        </m:sub>
                      </m:sSub>
                    </m:oMath>
                  </m:oMathPara>
                </a14:m>
                <a:endParaRPr lang="es-HN" sz="1600" dirty="0">
                  <a:solidFill>
                    <a:schemeClr val="tx1"/>
                  </a:solidFill>
                  <a:latin typeface="TI-Nspire Sans" panose="020B0604020202020204" pitchFamily="34" charset="-120"/>
                  <a:ea typeface="TI-Nspire Sans" panose="020B0604020202020204" pitchFamily="34" charset="-120"/>
                </a:endParaRPr>
              </a:p>
              <a:p>
                <a:endParaRPr lang="es-HN" sz="1600" dirty="0">
                  <a:solidFill>
                    <a:schemeClr val="tx1"/>
                  </a:solidFill>
                  <a:latin typeface="TI-Nspire Sans" panose="020B0604020202020204" pitchFamily="34" charset="-120"/>
                  <a:ea typeface="TI-Nspire Sans" panose="020B0604020202020204" pitchFamily="34" charset="-120"/>
                </a:endParaRPr>
              </a:p>
              <a:p>
                <a:pPr/>
                <a14:m>
                  <m:oMathPara xmlns:m="http://schemas.openxmlformats.org/officeDocument/2006/math">
                    <m:oMathParaPr>
                      <m:jc m:val="centerGroup"/>
                    </m:oMathParaPr>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𝑟</m:t>
                          </m:r>
                        </m:e>
                        <m:sub>
                          <m:r>
                            <a:rPr lang="en-US" sz="1600" i="1">
                              <a:solidFill>
                                <a:schemeClr val="tx1"/>
                              </a:solidFill>
                              <a:latin typeface="Cambria Math" panose="02040503050406030204" pitchFamily="18" charset="0"/>
                            </a:rPr>
                            <m:t>𝑏𝑡𝑠</m:t>
                          </m:r>
                        </m:sub>
                      </m:sSub>
                      <m:r>
                        <a:rPr lang="en-US" sz="1600" i="1">
                          <a:solidFill>
                            <a:schemeClr val="tx1"/>
                          </a:solidFill>
                          <a:latin typeface="Cambria Math" panose="02040503050406030204" pitchFamily="18" charset="0"/>
                        </a:rPr>
                        <m:t>=4∗</m:t>
                      </m:r>
                      <m:r>
                        <a:rPr lang="en-US" sz="1600" b="0" i="1" smtClean="0">
                          <a:solidFill>
                            <a:schemeClr val="tx1"/>
                          </a:solidFill>
                          <a:latin typeface="Cambria Math" panose="02040503050406030204" pitchFamily="18" charset="0"/>
                        </a:rPr>
                        <m:t>8.126</m:t>
                      </m:r>
                      <m:r>
                        <a:rPr lang="en-US" sz="1600" b="0" i="1" smtClean="0">
                          <a:solidFill>
                            <a:schemeClr val="tx1"/>
                          </a:solidFill>
                          <a:latin typeface="Cambria Math" panose="02040503050406030204" pitchFamily="18" charset="0"/>
                        </a:rPr>
                        <m:t>𝑀𝐻𝑧</m:t>
                      </m:r>
                      <m:r>
                        <a:rPr lang="en-US" sz="1600" b="0" i="1" smtClean="0">
                          <a:solidFill>
                            <a:schemeClr val="tx1"/>
                          </a:solidFill>
                          <a:latin typeface="Cambria Math" panose="02040503050406030204" pitchFamily="18" charset="0"/>
                        </a:rPr>
                        <m:t>=32.508</m:t>
                      </m:r>
                      <m:r>
                        <a:rPr lang="en-US" sz="1600" b="0" i="1" smtClean="0">
                          <a:solidFill>
                            <a:schemeClr val="tx1"/>
                          </a:solidFill>
                          <a:latin typeface="Cambria Math" panose="02040503050406030204" pitchFamily="18" charset="0"/>
                        </a:rPr>
                        <m:t>𝑀𝐻𝑧</m:t>
                      </m:r>
                    </m:oMath>
                  </m:oMathPara>
                </a14:m>
                <a:endParaRPr lang="es-HN" sz="1600" dirty="0">
                  <a:solidFill>
                    <a:schemeClr val="tx1"/>
                  </a:solidFill>
                  <a:latin typeface="TI-Nspire Sans" panose="020B0604020202020204" pitchFamily="34" charset="-120"/>
                  <a:ea typeface="TI-Nspire Sans" panose="020B0604020202020204" pitchFamily="34" charset="-120"/>
                </a:endParaRPr>
              </a:p>
              <a:p>
                <a:endParaRPr lang="es-HN" sz="1600" dirty="0">
                  <a:solidFill>
                    <a:schemeClr val="tx1"/>
                  </a:solidFill>
                  <a:latin typeface="TI-Nspire Sans" panose="020B0604020202020204" pitchFamily="34" charset="-120"/>
                  <a:ea typeface="TI-Nspire Sans" panose="020B0604020202020204" pitchFamily="34" charset="-120"/>
                </a:endParaRPr>
              </a:p>
              <a:p>
                <a:r>
                  <a:rPr lang="es-HN" sz="1600" dirty="0">
                    <a:solidFill>
                      <a:schemeClr val="tx1"/>
                    </a:solidFill>
                    <a:latin typeface="TI-Nspire Sans" panose="020B0604020202020204" pitchFamily="34" charset="-120"/>
                    <a:ea typeface="TI-Nspire Sans" panose="020B0604020202020204" pitchFamily="34" charset="-120"/>
                  </a:rPr>
                  <a:t>También con la formula antes calculada, podemos saber cuantos TSP hay por cuadro multiplex</a:t>
                </a:r>
              </a:p>
            </p:txBody>
          </p:sp>
        </mc:Choice>
        <mc:Fallback xmlns="">
          <p:sp>
            <p:nvSpPr>
              <p:cNvPr id="7" name="CuadroTexto 6">
                <a:extLst>
                  <a:ext uri="{FF2B5EF4-FFF2-40B4-BE49-F238E27FC236}">
                    <a16:creationId xmlns:a16="http://schemas.microsoft.com/office/drawing/2014/main" id="{BAA36F78-59BB-449E-A397-FCA5853374FD}"/>
                  </a:ext>
                </a:extLst>
              </p:cNvPr>
              <p:cNvSpPr txBox="1">
                <a:spLocks noRot="1" noChangeAspect="1" noMove="1" noResize="1" noEditPoints="1" noAdjustHandles="1" noChangeArrowheads="1" noChangeShapeType="1" noTextEdit="1"/>
              </p:cNvSpPr>
              <p:nvPr/>
            </p:nvSpPr>
            <p:spPr>
              <a:xfrm>
                <a:off x="4564912" y="1365189"/>
                <a:ext cx="6659524" cy="2062103"/>
              </a:xfrm>
              <a:prstGeom prst="rect">
                <a:avLst/>
              </a:prstGeom>
              <a:blipFill>
                <a:blip r:embed="rId3"/>
                <a:stretch>
                  <a:fillRect l="-549" t="-888" b="-2959"/>
                </a:stretch>
              </a:blipFill>
            </p:spPr>
            <p:txBody>
              <a:bodyPr/>
              <a:lstStyle/>
              <a:p>
                <a:r>
                  <a:rPr lang="es-HN">
                    <a:noFill/>
                  </a:rPr>
                  <a:t> </a:t>
                </a:r>
              </a:p>
            </p:txBody>
          </p:sp>
        </mc:Fallback>
      </mc:AlternateContent>
      <p:pic>
        <p:nvPicPr>
          <p:cNvPr id="8" name="Imagen 7">
            <a:extLst>
              <a:ext uri="{FF2B5EF4-FFF2-40B4-BE49-F238E27FC236}">
                <a16:creationId xmlns:a16="http://schemas.microsoft.com/office/drawing/2014/main" id="{A75B0417-2A08-4BD1-8F66-955F97516190}"/>
              </a:ext>
            </a:extLst>
          </p:cNvPr>
          <p:cNvPicPr>
            <a:picLocks noChangeAspect="1"/>
          </p:cNvPicPr>
          <p:nvPr/>
        </p:nvPicPr>
        <p:blipFill>
          <a:blip r:embed="rId4"/>
          <a:stretch>
            <a:fillRect/>
          </a:stretch>
        </p:blipFill>
        <p:spPr>
          <a:xfrm>
            <a:off x="4897068" y="3729226"/>
            <a:ext cx="6048375" cy="1619250"/>
          </a:xfrm>
          <a:prstGeom prst="rect">
            <a:avLst/>
          </a:prstGeom>
        </p:spPr>
      </p:pic>
    </p:spTree>
    <p:extLst>
      <p:ext uri="{BB962C8B-B14F-4D97-AF65-F5344CB8AC3E}">
        <p14:creationId xmlns:p14="http://schemas.microsoft.com/office/powerpoint/2010/main" val="818661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51E0B-2B91-481C-BB17-6A84EFE7D20F}"/>
              </a:ext>
            </a:extLst>
          </p:cNvPr>
          <p:cNvSpPr>
            <a:spLocks noGrp="1"/>
          </p:cNvSpPr>
          <p:nvPr>
            <p:ph type="title"/>
          </p:nvPr>
        </p:nvSpPr>
        <p:spPr/>
        <p:txBody>
          <a:bodyPr/>
          <a:lstStyle/>
          <a:p>
            <a:r>
              <a:rPr lang="es-HN" dirty="0"/>
              <a:t>Reed Solomon</a:t>
            </a:r>
          </a:p>
        </p:txBody>
      </p:sp>
      <p:sp>
        <p:nvSpPr>
          <p:cNvPr id="3" name="Marcador de contenido 2">
            <a:extLst>
              <a:ext uri="{FF2B5EF4-FFF2-40B4-BE49-F238E27FC236}">
                <a16:creationId xmlns:a16="http://schemas.microsoft.com/office/drawing/2014/main" id="{57179E44-5BB0-4EED-AF7A-683E245CFBD1}"/>
              </a:ext>
            </a:extLst>
          </p:cNvPr>
          <p:cNvSpPr>
            <a:spLocks noGrp="1"/>
          </p:cNvSpPr>
          <p:nvPr>
            <p:ph idx="1"/>
          </p:nvPr>
        </p:nvSpPr>
        <p:spPr>
          <a:xfrm>
            <a:off x="818712" y="2084065"/>
            <a:ext cx="10554574" cy="1840426"/>
          </a:xfrm>
        </p:spPr>
        <p:txBody>
          <a:bodyPr/>
          <a:lstStyle/>
          <a:p>
            <a:r>
              <a:rPr lang="es-HN" dirty="0">
                <a:latin typeface="TI-Nspire Sans" panose="020B0604020202020204" pitchFamily="34" charset="-120"/>
                <a:ea typeface="TI-Nspire Sans" panose="020B0604020202020204" pitchFamily="34" charset="-120"/>
              </a:rPr>
              <a:t>Es un código externo que a diferencia del código convolucional, que solo agrega redundancia, nos sirve también para detectar errores, el código pasa de tener 188 bytes a tener 204 bytes, por eso se le denota como (204,188)</a:t>
            </a:r>
          </a:p>
        </p:txBody>
      </p:sp>
      <p:pic>
        <p:nvPicPr>
          <p:cNvPr id="5" name="Imagen 4">
            <a:extLst>
              <a:ext uri="{FF2B5EF4-FFF2-40B4-BE49-F238E27FC236}">
                <a16:creationId xmlns:a16="http://schemas.microsoft.com/office/drawing/2014/main" id="{0FC6358D-6702-4171-B94A-923F6BEE3DFA}"/>
              </a:ext>
            </a:extLst>
          </p:cNvPr>
          <p:cNvPicPr>
            <a:picLocks noChangeAspect="1"/>
          </p:cNvPicPr>
          <p:nvPr/>
        </p:nvPicPr>
        <p:blipFill>
          <a:blip r:embed="rId2"/>
          <a:stretch>
            <a:fillRect/>
          </a:stretch>
        </p:blipFill>
        <p:spPr>
          <a:xfrm>
            <a:off x="2659585" y="4062714"/>
            <a:ext cx="6796931" cy="1720899"/>
          </a:xfrm>
          <a:prstGeom prst="rect">
            <a:avLst/>
          </a:prstGeom>
        </p:spPr>
      </p:pic>
    </p:spTree>
    <p:extLst>
      <p:ext uri="{BB962C8B-B14F-4D97-AF65-F5344CB8AC3E}">
        <p14:creationId xmlns:p14="http://schemas.microsoft.com/office/powerpoint/2010/main" val="2233510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ángulo 33">
            <a:extLst>
              <a:ext uri="{FF2B5EF4-FFF2-40B4-BE49-F238E27FC236}">
                <a16:creationId xmlns:a16="http://schemas.microsoft.com/office/drawing/2014/main" id="{04A5C064-6B36-4E66-8844-FE56D7EAB8A7}"/>
              </a:ext>
            </a:extLst>
          </p:cNvPr>
          <p:cNvSpPr/>
          <p:nvPr/>
        </p:nvSpPr>
        <p:spPr>
          <a:xfrm>
            <a:off x="4763386" y="2051427"/>
            <a:ext cx="6326372" cy="4200517"/>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 name="Título 1">
            <a:extLst>
              <a:ext uri="{FF2B5EF4-FFF2-40B4-BE49-F238E27FC236}">
                <a16:creationId xmlns:a16="http://schemas.microsoft.com/office/drawing/2014/main" id="{FD0C4B7F-F556-416E-98A5-7850C7835F26}"/>
              </a:ext>
            </a:extLst>
          </p:cNvPr>
          <p:cNvSpPr>
            <a:spLocks noGrp="1"/>
          </p:cNvSpPr>
          <p:nvPr>
            <p:ph type="title"/>
          </p:nvPr>
        </p:nvSpPr>
        <p:spPr/>
        <p:txBody>
          <a:bodyPr/>
          <a:lstStyle/>
          <a:p>
            <a:r>
              <a:rPr lang="es-HN" dirty="0"/>
              <a:t>División Jerárquica </a:t>
            </a:r>
          </a:p>
        </p:txBody>
      </p:sp>
      <p:sp>
        <p:nvSpPr>
          <p:cNvPr id="4" name="Rectángulo 3">
            <a:extLst>
              <a:ext uri="{FF2B5EF4-FFF2-40B4-BE49-F238E27FC236}">
                <a16:creationId xmlns:a16="http://schemas.microsoft.com/office/drawing/2014/main" id="{FD4CDFDF-5A2C-46BA-87C1-C73806D5065A}"/>
              </a:ext>
            </a:extLst>
          </p:cNvPr>
          <p:cNvSpPr/>
          <p:nvPr/>
        </p:nvSpPr>
        <p:spPr>
          <a:xfrm>
            <a:off x="810000" y="2190565"/>
            <a:ext cx="2879498" cy="3668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Marcador de contenido 2">
            <a:extLst>
              <a:ext uri="{FF2B5EF4-FFF2-40B4-BE49-F238E27FC236}">
                <a16:creationId xmlns:a16="http://schemas.microsoft.com/office/drawing/2014/main" id="{311FF9F9-07A8-4DD1-90B1-2C7F419B0DE6}"/>
              </a:ext>
            </a:extLst>
          </p:cNvPr>
          <p:cNvSpPr txBox="1">
            <a:spLocks/>
          </p:cNvSpPr>
          <p:nvPr/>
        </p:nvSpPr>
        <p:spPr>
          <a:xfrm>
            <a:off x="809999" y="2838893"/>
            <a:ext cx="2879497" cy="2551814"/>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sz="1700" dirty="0">
                <a:solidFill>
                  <a:schemeClr val="bg1"/>
                </a:solidFill>
                <a:latin typeface="TI-Nspire Sans" panose="020B0604020202020204" pitchFamily="34" charset="-120"/>
                <a:ea typeface="TI-Nspire Sans" panose="020B0604020202020204" pitchFamily="34" charset="-120"/>
              </a:rPr>
              <a:t>Como mencionamos antes, una de las bondades de ISDB-Tb es la división jerárquica, en este momento se dividen los paquetes de las distintos segmentos de transmisión</a:t>
            </a:r>
          </a:p>
        </p:txBody>
      </p:sp>
      <p:sp>
        <p:nvSpPr>
          <p:cNvPr id="14" name="Rectángulo 13">
            <a:extLst>
              <a:ext uri="{FF2B5EF4-FFF2-40B4-BE49-F238E27FC236}">
                <a16:creationId xmlns:a16="http://schemas.microsoft.com/office/drawing/2014/main" id="{79AFD3B6-BE27-448A-ACA9-BB89F150FC92}"/>
              </a:ext>
            </a:extLst>
          </p:cNvPr>
          <p:cNvSpPr/>
          <p:nvPr/>
        </p:nvSpPr>
        <p:spPr>
          <a:xfrm>
            <a:off x="5066412" y="3629575"/>
            <a:ext cx="1685262" cy="970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 name="Rectángulo 15">
            <a:extLst>
              <a:ext uri="{FF2B5EF4-FFF2-40B4-BE49-F238E27FC236}">
                <a16:creationId xmlns:a16="http://schemas.microsoft.com/office/drawing/2014/main" id="{8061E34B-4B57-4329-BE11-E110A91BD987}"/>
              </a:ext>
            </a:extLst>
          </p:cNvPr>
          <p:cNvSpPr/>
          <p:nvPr/>
        </p:nvSpPr>
        <p:spPr>
          <a:xfrm>
            <a:off x="8128588" y="2112664"/>
            <a:ext cx="1685262" cy="970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7" name="Rectángulo 16">
            <a:extLst>
              <a:ext uri="{FF2B5EF4-FFF2-40B4-BE49-F238E27FC236}">
                <a16:creationId xmlns:a16="http://schemas.microsoft.com/office/drawing/2014/main" id="{E3CDC60B-CC81-45E2-B7BE-490F2A30A9E8}"/>
              </a:ext>
            </a:extLst>
          </p:cNvPr>
          <p:cNvSpPr/>
          <p:nvPr/>
        </p:nvSpPr>
        <p:spPr>
          <a:xfrm>
            <a:off x="8128588" y="5146486"/>
            <a:ext cx="1685262" cy="970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8" name="Rectángulo 17">
            <a:extLst>
              <a:ext uri="{FF2B5EF4-FFF2-40B4-BE49-F238E27FC236}">
                <a16:creationId xmlns:a16="http://schemas.microsoft.com/office/drawing/2014/main" id="{0BE48286-CF7A-4D59-AE8A-F0ECE346C8A4}"/>
              </a:ext>
            </a:extLst>
          </p:cNvPr>
          <p:cNvSpPr/>
          <p:nvPr/>
        </p:nvSpPr>
        <p:spPr>
          <a:xfrm>
            <a:off x="8128588" y="3629575"/>
            <a:ext cx="1685262" cy="970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cxnSp>
        <p:nvCxnSpPr>
          <p:cNvPr id="20" name="Conector: angular 19">
            <a:extLst>
              <a:ext uri="{FF2B5EF4-FFF2-40B4-BE49-F238E27FC236}">
                <a16:creationId xmlns:a16="http://schemas.microsoft.com/office/drawing/2014/main" id="{EA56C8E7-5966-4AA2-9D17-64C04AAB01B4}"/>
              </a:ext>
            </a:extLst>
          </p:cNvPr>
          <p:cNvCxnSpPr>
            <a:cxnSpLocks/>
            <a:stCxn id="14" idx="3"/>
            <a:endCxn id="16" idx="1"/>
          </p:cNvCxnSpPr>
          <p:nvPr/>
        </p:nvCxnSpPr>
        <p:spPr>
          <a:xfrm flipV="1">
            <a:off x="6751674" y="2597889"/>
            <a:ext cx="1376914" cy="15169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DC4DA15C-BD4F-4068-B46F-3C006054D895}"/>
              </a:ext>
            </a:extLst>
          </p:cNvPr>
          <p:cNvCxnSpPr>
            <a:cxnSpLocks/>
            <a:stCxn id="14" idx="3"/>
            <a:endCxn id="17" idx="1"/>
          </p:cNvCxnSpPr>
          <p:nvPr/>
        </p:nvCxnSpPr>
        <p:spPr>
          <a:xfrm>
            <a:off x="6751674" y="4114800"/>
            <a:ext cx="1376914" cy="15169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6738CC44-05CD-4183-80C2-53CDCA8D3EF2}"/>
              </a:ext>
            </a:extLst>
          </p:cNvPr>
          <p:cNvCxnSpPr>
            <a:stCxn id="14" idx="3"/>
            <a:endCxn id="18" idx="1"/>
          </p:cNvCxnSpPr>
          <p:nvPr/>
        </p:nvCxnSpPr>
        <p:spPr>
          <a:xfrm>
            <a:off x="6751674" y="4114800"/>
            <a:ext cx="13769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C2CD105E-D665-45FB-A1BB-80E2F28A4A2B}"/>
              </a:ext>
            </a:extLst>
          </p:cNvPr>
          <p:cNvSpPr txBox="1"/>
          <p:nvPr/>
        </p:nvSpPr>
        <p:spPr>
          <a:xfrm>
            <a:off x="5066410" y="3791633"/>
            <a:ext cx="1685262" cy="64633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Divisor jerárquico</a:t>
            </a:r>
          </a:p>
        </p:txBody>
      </p:sp>
      <p:sp>
        <p:nvSpPr>
          <p:cNvPr id="31" name="CuadroTexto 30">
            <a:extLst>
              <a:ext uri="{FF2B5EF4-FFF2-40B4-BE49-F238E27FC236}">
                <a16:creationId xmlns:a16="http://schemas.microsoft.com/office/drawing/2014/main" id="{967A3F28-A617-47B8-8546-B4146C56560A}"/>
              </a:ext>
            </a:extLst>
          </p:cNvPr>
          <p:cNvSpPr txBox="1"/>
          <p:nvPr/>
        </p:nvSpPr>
        <p:spPr>
          <a:xfrm>
            <a:off x="8128580" y="3791633"/>
            <a:ext cx="1685262" cy="64633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Segmento </a:t>
            </a:r>
          </a:p>
          <a:p>
            <a:pPr algn="ctr"/>
            <a:r>
              <a:rPr lang="es-HN" dirty="0">
                <a:solidFill>
                  <a:schemeClr val="bg1"/>
                </a:solidFill>
                <a:latin typeface="TI-Nspire Sans" panose="020B0604020202020204" pitchFamily="34" charset="-120"/>
                <a:ea typeface="TI-Nspire Sans" panose="020B0604020202020204" pitchFamily="34" charset="-120"/>
              </a:rPr>
              <a:t>B</a:t>
            </a:r>
          </a:p>
        </p:txBody>
      </p:sp>
      <p:sp>
        <p:nvSpPr>
          <p:cNvPr id="32" name="CuadroTexto 31">
            <a:extLst>
              <a:ext uri="{FF2B5EF4-FFF2-40B4-BE49-F238E27FC236}">
                <a16:creationId xmlns:a16="http://schemas.microsoft.com/office/drawing/2014/main" id="{22F02083-767A-496B-8C25-D400D9C2DA5A}"/>
              </a:ext>
            </a:extLst>
          </p:cNvPr>
          <p:cNvSpPr txBox="1"/>
          <p:nvPr/>
        </p:nvSpPr>
        <p:spPr>
          <a:xfrm>
            <a:off x="8128580" y="5308544"/>
            <a:ext cx="1685262" cy="64633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Segmento </a:t>
            </a:r>
          </a:p>
          <a:p>
            <a:pPr algn="ctr"/>
            <a:r>
              <a:rPr lang="es-HN" dirty="0">
                <a:solidFill>
                  <a:schemeClr val="bg1"/>
                </a:solidFill>
                <a:latin typeface="TI-Nspire Sans" panose="020B0604020202020204" pitchFamily="34" charset="-120"/>
                <a:ea typeface="TI-Nspire Sans" panose="020B0604020202020204" pitchFamily="34" charset="-120"/>
              </a:rPr>
              <a:t>C</a:t>
            </a:r>
          </a:p>
        </p:txBody>
      </p:sp>
      <p:sp>
        <p:nvSpPr>
          <p:cNvPr id="33" name="CuadroTexto 32">
            <a:extLst>
              <a:ext uri="{FF2B5EF4-FFF2-40B4-BE49-F238E27FC236}">
                <a16:creationId xmlns:a16="http://schemas.microsoft.com/office/drawing/2014/main" id="{31B65F5B-6B88-4E1A-AB45-C08FD959A65A}"/>
              </a:ext>
            </a:extLst>
          </p:cNvPr>
          <p:cNvSpPr txBox="1"/>
          <p:nvPr/>
        </p:nvSpPr>
        <p:spPr>
          <a:xfrm>
            <a:off x="8128580" y="2274722"/>
            <a:ext cx="1685262" cy="64633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Segmento </a:t>
            </a:r>
          </a:p>
          <a:p>
            <a:pPr algn="ctr"/>
            <a:r>
              <a:rPr lang="es-HN" dirty="0">
                <a:solidFill>
                  <a:schemeClr val="bg1"/>
                </a:solidFill>
                <a:latin typeface="TI-Nspire Sans" panose="020B0604020202020204" pitchFamily="34" charset="-120"/>
                <a:ea typeface="TI-Nspire Sans" panose="020B0604020202020204" pitchFamily="34" charset="-120"/>
              </a:rPr>
              <a:t>A</a:t>
            </a:r>
          </a:p>
        </p:txBody>
      </p:sp>
    </p:spTree>
    <p:extLst>
      <p:ext uri="{BB962C8B-B14F-4D97-AF65-F5344CB8AC3E}">
        <p14:creationId xmlns:p14="http://schemas.microsoft.com/office/powerpoint/2010/main" val="1352059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5F76177B-CFEC-4578-9D27-A93997CD4D68}"/>
              </a:ext>
            </a:extLst>
          </p:cNvPr>
          <p:cNvSpPr/>
          <p:nvPr/>
        </p:nvSpPr>
        <p:spPr>
          <a:xfrm>
            <a:off x="2753832" y="3147237"/>
            <a:ext cx="6645349" cy="343490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 name="Título 1">
            <a:extLst>
              <a:ext uri="{FF2B5EF4-FFF2-40B4-BE49-F238E27FC236}">
                <a16:creationId xmlns:a16="http://schemas.microsoft.com/office/drawing/2014/main" id="{9226310C-3287-4116-A9D2-0B9731349917}"/>
              </a:ext>
            </a:extLst>
          </p:cNvPr>
          <p:cNvSpPr>
            <a:spLocks noGrp="1"/>
          </p:cNvSpPr>
          <p:nvPr>
            <p:ph type="title"/>
          </p:nvPr>
        </p:nvSpPr>
        <p:spPr/>
        <p:txBody>
          <a:bodyPr/>
          <a:lstStyle/>
          <a:p>
            <a:r>
              <a:rPr lang="es-HN" dirty="0"/>
              <a:t>Dispersor de energía </a:t>
            </a:r>
          </a:p>
        </p:txBody>
      </p:sp>
      <p:sp>
        <p:nvSpPr>
          <p:cNvPr id="4" name="AutoShape 2" descr="Introducción a la TV digital. Estándar ISDB-T - PDF Free Download">
            <a:extLst>
              <a:ext uri="{FF2B5EF4-FFF2-40B4-BE49-F238E27FC236}">
                <a16:creationId xmlns:a16="http://schemas.microsoft.com/office/drawing/2014/main" id="{5A427DC7-06DE-4095-A550-349439162952}"/>
              </a:ext>
            </a:extLst>
          </p:cNvPr>
          <p:cNvSpPr>
            <a:spLocks noGrp="1" noChangeAspect="1" noChangeArrowheads="1"/>
          </p:cNvSpPr>
          <p:nvPr>
            <p:ph idx="1"/>
          </p:nvPr>
        </p:nvSpPr>
        <p:spPr bwMode="auto">
          <a:xfrm>
            <a:off x="818712" y="2222287"/>
            <a:ext cx="10571998" cy="12067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s-HN" dirty="0">
                <a:latin typeface="TI-Nspire Sans" panose="020B0604020202020204" pitchFamily="34" charset="-120"/>
                <a:ea typeface="TI-Nspire Sans" panose="020B0604020202020204" pitchFamily="34" charset="-120"/>
              </a:rPr>
              <a:t>El dispersor de energía hace que si vienen muchos 0, o 1 juntos se disperse esa energía a lo largo del código, si viene el bit de sincronización se detiene el entrelazado, el registro de 15 bits siempre debe inicializarse en cada cuadro en 100101010000000</a:t>
            </a:r>
          </a:p>
        </p:txBody>
      </p:sp>
      <p:pic>
        <p:nvPicPr>
          <p:cNvPr id="7" name="Imagen 6">
            <a:extLst>
              <a:ext uri="{FF2B5EF4-FFF2-40B4-BE49-F238E27FC236}">
                <a16:creationId xmlns:a16="http://schemas.microsoft.com/office/drawing/2014/main" id="{6FB2D04F-BF06-45CF-A66B-8387D1D66AE3}"/>
              </a:ext>
            </a:extLst>
          </p:cNvPr>
          <p:cNvPicPr>
            <a:picLocks noChangeAspect="1"/>
          </p:cNvPicPr>
          <p:nvPr/>
        </p:nvPicPr>
        <p:blipFill>
          <a:blip r:embed="rId2"/>
          <a:stretch>
            <a:fillRect/>
          </a:stretch>
        </p:blipFill>
        <p:spPr>
          <a:xfrm>
            <a:off x="3224212" y="3429000"/>
            <a:ext cx="5743575" cy="1396283"/>
          </a:xfrm>
          <a:prstGeom prst="rect">
            <a:avLst/>
          </a:prstGeom>
        </p:spPr>
      </p:pic>
      <p:pic>
        <p:nvPicPr>
          <p:cNvPr id="9" name="Imagen 8">
            <a:extLst>
              <a:ext uri="{FF2B5EF4-FFF2-40B4-BE49-F238E27FC236}">
                <a16:creationId xmlns:a16="http://schemas.microsoft.com/office/drawing/2014/main" id="{55FF3CEE-16AB-49AC-B7CF-2D4A59EFDB75}"/>
              </a:ext>
            </a:extLst>
          </p:cNvPr>
          <p:cNvPicPr>
            <a:picLocks noChangeAspect="1"/>
          </p:cNvPicPr>
          <p:nvPr/>
        </p:nvPicPr>
        <p:blipFill>
          <a:blip r:embed="rId3"/>
          <a:stretch>
            <a:fillRect/>
          </a:stretch>
        </p:blipFill>
        <p:spPr>
          <a:xfrm>
            <a:off x="3224213" y="4825283"/>
            <a:ext cx="5743575" cy="1524000"/>
          </a:xfrm>
          <a:prstGeom prst="rect">
            <a:avLst/>
          </a:prstGeom>
        </p:spPr>
      </p:pic>
    </p:spTree>
    <p:extLst>
      <p:ext uri="{BB962C8B-B14F-4D97-AF65-F5344CB8AC3E}">
        <p14:creationId xmlns:p14="http://schemas.microsoft.com/office/powerpoint/2010/main" val="2816452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2249A07-6632-4917-94E2-C86F59C81042}"/>
              </a:ext>
            </a:extLst>
          </p:cNvPr>
          <p:cNvSpPr/>
          <p:nvPr/>
        </p:nvSpPr>
        <p:spPr>
          <a:xfrm>
            <a:off x="810000" y="2470727"/>
            <a:ext cx="3251637" cy="36469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2" name="Título 1">
            <a:extLst>
              <a:ext uri="{FF2B5EF4-FFF2-40B4-BE49-F238E27FC236}">
                <a16:creationId xmlns:a16="http://schemas.microsoft.com/office/drawing/2014/main" id="{F249FB90-AFC8-420D-A88D-91C45237ED3D}"/>
              </a:ext>
            </a:extLst>
          </p:cNvPr>
          <p:cNvSpPr>
            <a:spLocks noGrp="1"/>
          </p:cNvSpPr>
          <p:nvPr>
            <p:ph type="title"/>
          </p:nvPr>
        </p:nvSpPr>
        <p:spPr/>
        <p:txBody>
          <a:bodyPr/>
          <a:lstStyle/>
          <a:p>
            <a:r>
              <a:rPr lang="es-HN" dirty="0" err="1"/>
              <a:t>Entrelazador</a:t>
            </a:r>
            <a:r>
              <a:rPr lang="es-HN" dirty="0"/>
              <a:t> de bytes </a:t>
            </a:r>
          </a:p>
        </p:txBody>
      </p:sp>
      <p:sp>
        <p:nvSpPr>
          <p:cNvPr id="5" name="Marcador de contenido 2">
            <a:extLst>
              <a:ext uri="{FF2B5EF4-FFF2-40B4-BE49-F238E27FC236}">
                <a16:creationId xmlns:a16="http://schemas.microsoft.com/office/drawing/2014/main" id="{A0CF4779-1EFF-48FA-9505-A7D361F8D3CD}"/>
              </a:ext>
            </a:extLst>
          </p:cNvPr>
          <p:cNvSpPr txBox="1">
            <a:spLocks/>
          </p:cNvSpPr>
          <p:nvPr/>
        </p:nvSpPr>
        <p:spPr>
          <a:xfrm>
            <a:off x="810000" y="3055517"/>
            <a:ext cx="3251637" cy="3062177"/>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sz="1600" dirty="0">
                <a:solidFill>
                  <a:schemeClr val="bg1"/>
                </a:solidFill>
                <a:latin typeface="TI-Nspire Sans" panose="020B0604020202020204" pitchFamily="34" charset="-120"/>
                <a:ea typeface="TI-Nspire Sans" panose="020B0604020202020204" pitchFamily="34" charset="-120"/>
              </a:rPr>
              <a:t>Nos combina los bytes, esto nos protege de las ráfagas de errores y nos reparte los errores a lo largo del mensaje, esto lo hacemos debido a que el código Reed Solomon tiene un limite de cuantos errores consecutivos puede detectar</a:t>
            </a:r>
          </a:p>
          <a:p>
            <a:r>
              <a:rPr lang="es-HN" sz="1700" dirty="0">
                <a:solidFill>
                  <a:schemeClr val="bg1"/>
                </a:solidFill>
                <a:latin typeface="TI-Nspire Sans" panose="020B0604020202020204" pitchFamily="34" charset="-120"/>
                <a:ea typeface="TI-Nspire Sans" panose="020B0604020202020204" pitchFamily="34" charset="-120"/>
              </a:rPr>
              <a:t>  </a:t>
            </a:r>
          </a:p>
        </p:txBody>
      </p:sp>
      <p:pic>
        <p:nvPicPr>
          <p:cNvPr id="8" name="Imagen 7">
            <a:extLst>
              <a:ext uri="{FF2B5EF4-FFF2-40B4-BE49-F238E27FC236}">
                <a16:creationId xmlns:a16="http://schemas.microsoft.com/office/drawing/2014/main" id="{B7D21FC1-14FB-422E-9700-138621581DDF}"/>
              </a:ext>
            </a:extLst>
          </p:cNvPr>
          <p:cNvPicPr>
            <a:picLocks noChangeAspect="1"/>
          </p:cNvPicPr>
          <p:nvPr/>
        </p:nvPicPr>
        <p:blipFill>
          <a:blip r:embed="rId2"/>
          <a:stretch>
            <a:fillRect/>
          </a:stretch>
        </p:blipFill>
        <p:spPr>
          <a:xfrm>
            <a:off x="5369441" y="2740516"/>
            <a:ext cx="6207752" cy="3107391"/>
          </a:xfrm>
          <a:prstGeom prst="rect">
            <a:avLst/>
          </a:prstGeom>
        </p:spPr>
      </p:pic>
    </p:spTree>
    <p:extLst>
      <p:ext uri="{BB962C8B-B14F-4D97-AF65-F5344CB8AC3E}">
        <p14:creationId xmlns:p14="http://schemas.microsoft.com/office/powerpoint/2010/main" val="4275007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1C9893F-D661-47BD-B9EE-921DFE26D012}"/>
              </a:ext>
            </a:extLst>
          </p:cNvPr>
          <p:cNvSpPr/>
          <p:nvPr/>
        </p:nvSpPr>
        <p:spPr>
          <a:xfrm>
            <a:off x="755875" y="1389507"/>
            <a:ext cx="10680250" cy="4929969"/>
          </a:xfrm>
          <a:prstGeom prst="rect">
            <a:avLst/>
          </a:prstGeom>
          <a:solidFill>
            <a:schemeClr val="bg1">
              <a:lumMod val="75000"/>
              <a:lumOff val="25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 name="Rectángulo 3">
            <a:extLst>
              <a:ext uri="{FF2B5EF4-FFF2-40B4-BE49-F238E27FC236}">
                <a16:creationId xmlns:a16="http://schemas.microsoft.com/office/drawing/2014/main" id="{FF92D528-F0C7-4741-8D50-34FD44A3A0E0}"/>
              </a:ext>
            </a:extLst>
          </p:cNvPr>
          <p:cNvSpPr/>
          <p:nvPr/>
        </p:nvSpPr>
        <p:spPr>
          <a:xfrm>
            <a:off x="897881" y="1511543"/>
            <a:ext cx="3455581" cy="4613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E31DB812-B480-4533-B39A-6BB2CC192AC0}"/>
                  </a:ext>
                </a:extLst>
              </p:cNvPr>
              <p:cNvSpPr txBox="1"/>
              <p:nvPr/>
            </p:nvSpPr>
            <p:spPr>
              <a:xfrm>
                <a:off x="1052767" y="2363643"/>
                <a:ext cx="3300695" cy="32316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bg1"/>
                          </a:solidFill>
                          <a:latin typeface="Cambria Math" panose="02040503050406030204" pitchFamily="18" charset="0"/>
                        </a:rPr>
                        <m:t>𝑀</m:t>
                      </m:r>
                      <m:r>
                        <a:rPr lang="en-US" sz="1500" b="0" i="1" smtClean="0">
                          <a:solidFill>
                            <a:schemeClr val="bg1"/>
                          </a:solidFill>
                          <a:latin typeface="Cambria Math" panose="02040503050406030204" pitchFamily="18" charset="0"/>
                        </a:rPr>
                        <m:t>=</m:t>
                      </m:r>
                      <m:d>
                        <m:dPr>
                          <m:ctrlPr>
                            <a:rPr lang="en-US" sz="1500" b="0" i="1" smtClean="0">
                              <a:solidFill>
                                <a:schemeClr val="bg1"/>
                              </a:solidFill>
                              <a:latin typeface="Cambria Math" panose="02040503050406030204" pitchFamily="18" charset="0"/>
                            </a:rPr>
                          </m:ctrlPr>
                        </m:dPr>
                        <m:e>
                          <m:r>
                            <a:rPr lang="en-US" sz="1500" b="0" i="1" smtClean="0">
                              <a:solidFill>
                                <a:schemeClr val="bg1"/>
                              </a:solidFill>
                              <a:latin typeface="Cambria Math" panose="02040503050406030204" pitchFamily="18" charset="0"/>
                            </a:rPr>
                            <m:t>1+2+3+…+11</m:t>
                          </m:r>
                        </m:e>
                      </m:d>
                      <m:r>
                        <a:rPr lang="en-US" sz="1500" b="0" i="1" smtClean="0">
                          <a:solidFill>
                            <a:schemeClr val="bg1"/>
                          </a:solidFill>
                          <a:latin typeface="Cambria Math" panose="02040503050406030204" pitchFamily="18" charset="0"/>
                        </a:rPr>
                        <m:t>∗17</m:t>
                      </m:r>
                      <m:r>
                        <a:rPr lang="en-US" sz="1500" b="0" i="1" smtClean="0">
                          <a:solidFill>
                            <a:schemeClr val="bg1"/>
                          </a:solidFill>
                          <a:latin typeface="Cambria Math" panose="02040503050406030204" pitchFamily="18" charset="0"/>
                        </a:rPr>
                        <m:t>𝑏𝑦𝑡𝑒𝑠</m:t>
                      </m:r>
                    </m:oMath>
                  </m:oMathPara>
                </a14:m>
                <a:endParaRPr lang="en-US" sz="1500" b="0" i="1" dirty="0">
                  <a:solidFill>
                    <a:schemeClr val="bg1"/>
                  </a:solidFill>
                  <a:latin typeface="Cambria Math" panose="02040503050406030204" pitchFamily="18" charset="0"/>
                </a:endParaRPr>
              </a:p>
              <a:p>
                <a:endParaRPr lang="en-US" sz="1500" b="0" i="1" dirty="0">
                  <a:solidFill>
                    <a:schemeClr val="bg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500" b="0" i="1" smtClean="0">
                          <a:solidFill>
                            <a:schemeClr val="bg1"/>
                          </a:solidFill>
                          <a:latin typeface="Cambria Math" panose="02040503050406030204" pitchFamily="18" charset="0"/>
                        </a:rPr>
                        <m:t>𝑀</m:t>
                      </m:r>
                      <m:r>
                        <a:rPr lang="en-US" sz="1500" b="0" i="1" smtClean="0">
                          <a:solidFill>
                            <a:schemeClr val="bg1"/>
                          </a:solidFill>
                          <a:latin typeface="Cambria Math" panose="02040503050406030204" pitchFamily="18" charset="0"/>
                        </a:rPr>
                        <m:t>=1122</m:t>
                      </m:r>
                      <m:r>
                        <a:rPr lang="en-US" sz="1500" b="0" i="1" smtClean="0">
                          <a:solidFill>
                            <a:schemeClr val="bg1"/>
                          </a:solidFill>
                          <a:latin typeface="Cambria Math" panose="02040503050406030204" pitchFamily="18" charset="0"/>
                        </a:rPr>
                        <m:t>𝑏𝑦𝑡𝑒𝑠</m:t>
                      </m:r>
                      <m:r>
                        <a:rPr lang="en-US" sz="1500" b="0" i="1" smtClean="0">
                          <a:solidFill>
                            <a:schemeClr val="bg1"/>
                          </a:solidFill>
                          <a:latin typeface="Cambria Math" panose="02040503050406030204" pitchFamily="18" charset="0"/>
                        </a:rPr>
                        <m:t> </m:t>
                      </m:r>
                    </m:oMath>
                  </m:oMathPara>
                </a14:m>
                <a:endParaRPr lang="en-US" sz="1500" dirty="0">
                  <a:solidFill>
                    <a:schemeClr val="bg1"/>
                  </a:solidFill>
                  <a:latin typeface="TI-Nspire Sans" panose="020B0604020202020204" pitchFamily="34" charset="-120"/>
                  <a:ea typeface="TI-Nspire Sans" panose="020B0604020202020204" pitchFamily="34" charset="-120"/>
                </a:endParaRPr>
              </a:p>
              <a:p>
                <a:endParaRPr lang="en-US" sz="900" dirty="0">
                  <a:solidFill>
                    <a:schemeClr val="bg1"/>
                  </a:solidFill>
                  <a:latin typeface="TI-Nspire Sans" panose="020B0604020202020204" pitchFamily="34" charset="-120"/>
                  <a:ea typeface="TI-Nspire Sans" panose="020B0604020202020204" pitchFamily="34" charset="-120"/>
                </a:endParaRPr>
              </a:p>
              <a:p>
                <a:r>
                  <a:rPr lang="es-HN" sz="1500" dirty="0">
                    <a:solidFill>
                      <a:schemeClr val="bg1"/>
                    </a:solidFill>
                    <a:latin typeface="TI-Nspire Sans" panose="020B0604020202020204" pitchFamily="34" charset="-120"/>
                    <a:ea typeface="TI-Nspire Sans" panose="020B0604020202020204" pitchFamily="34" charset="-120"/>
                  </a:rPr>
                  <a:t>El retardo total será el doble que la memoria, ya que se tiene que llenar una memoria de M bytes para transmitir, y otra para reordenar en el receptor, </a:t>
                </a:r>
                <a:r>
                  <a:rPr lang="es-HN" sz="1500" dirty="0" err="1">
                    <a:solidFill>
                      <a:schemeClr val="bg1"/>
                    </a:solidFill>
                    <a:latin typeface="TI-Nspire Sans" panose="020B0604020202020204" pitchFamily="34" charset="-120"/>
                    <a:ea typeface="TI-Nspire Sans" panose="020B0604020202020204" pitchFamily="34" charset="-120"/>
                  </a:rPr>
                  <a:t>b</a:t>
                </a:r>
                <a:r>
                  <a:rPr lang="es-HN" sz="1500" baseline="-25000" dirty="0" err="1">
                    <a:solidFill>
                      <a:schemeClr val="bg1"/>
                    </a:solidFill>
                    <a:latin typeface="TI-Nspire Sans" panose="020B0604020202020204" pitchFamily="34" charset="-120"/>
                    <a:ea typeface="TI-Nspire Sans" panose="020B0604020202020204" pitchFamily="34" charset="-120"/>
                  </a:rPr>
                  <a:t>c</a:t>
                </a:r>
                <a:r>
                  <a:rPr lang="es-HN" sz="1500" dirty="0">
                    <a:solidFill>
                      <a:schemeClr val="bg1"/>
                    </a:solidFill>
                    <a:latin typeface="TI-Nspire Sans" panose="020B0604020202020204" pitchFamily="34" charset="-120"/>
                    <a:ea typeface="TI-Nspire Sans" panose="020B0604020202020204" pitchFamily="34" charset="-120"/>
                  </a:rPr>
                  <a:t> es la cantidad de bits transportados por una capa jerárquica  de </a:t>
                </a:r>
                <a:r>
                  <a:rPr lang="es-HN" sz="1500" dirty="0" err="1">
                    <a:solidFill>
                      <a:schemeClr val="bg1"/>
                    </a:solidFill>
                    <a:latin typeface="TI-Nspire Sans" panose="020B0604020202020204" pitchFamily="34" charset="-120"/>
                    <a:ea typeface="TI-Nspire Sans" panose="020B0604020202020204" pitchFamily="34" charset="-120"/>
                  </a:rPr>
                  <a:t>N</a:t>
                </a:r>
                <a:r>
                  <a:rPr lang="es-HN" sz="1500" baseline="-25000" dirty="0" err="1">
                    <a:solidFill>
                      <a:schemeClr val="bg1"/>
                    </a:solidFill>
                    <a:latin typeface="TI-Nspire Sans" panose="020B0604020202020204" pitchFamily="34" charset="-120"/>
                    <a:ea typeface="TI-Nspire Sans" panose="020B0604020202020204" pitchFamily="34" charset="-120"/>
                  </a:rPr>
                  <a:t>c</a:t>
                </a:r>
                <a:r>
                  <a:rPr lang="es-HN" sz="1500" dirty="0">
                    <a:solidFill>
                      <a:schemeClr val="bg1"/>
                    </a:solidFill>
                    <a:latin typeface="TI-Nspire Sans" panose="020B0604020202020204" pitchFamily="34" charset="-120"/>
                    <a:ea typeface="TI-Nspire Sans" panose="020B0604020202020204" pitchFamily="34" charset="-120"/>
                  </a:rPr>
                  <a:t> segmentos</a:t>
                </a:r>
              </a:p>
              <a:p>
                <a:endParaRPr lang="es-HN" sz="1500" b="0" dirty="0">
                  <a:solidFill>
                    <a:schemeClr val="bg1"/>
                  </a:solidFill>
                  <a:latin typeface="TI-Nspire Sans" panose="020B0604020202020204" pitchFamily="34" charset="-120"/>
                  <a:ea typeface="TI-Nspire Sans" panose="020B0604020202020204" pitchFamily="34" charset="-120"/>
                </a:endParaRPr>
              </a:p>
              <a:p>
                <a:pPr algn="ctr"/>
                <a:endParaRPr lang="es-HN" dirty="0"/>
              </a:p>
              <a:p>
                <a:endParaRPr lang="es-HN" dirty="0"/>
              </a:p>
            </p:txBody>
          </p:sp>
        </mc:Choice>
        <mc:Fallback xmlns="">
          <p:sp>
            <p:nvSpPr>
              <p:cNvPr id="5" name="CuadroTexto 4">
                <a:extLst>
                  <a:ext uri="{FF2B5EF4-FFF2-40B4-BE49-F238E27FC236}">
                    <a16:creationId xmlns:a16="http://schemas.microsoft.com/office/drawing/2014/main" id="{E31DB812-B480-4533-B39A-6BB2CC192AC0}"/>
                  </a:ext>
                </a:extLst>
              </p:cNvPr>
              <p:cNvSpPr txBox="1">
                <a:spLocks noRot="1" noChangeAspect="1" noMove="1" noResize="1" noEditPoints="1" noAdjustHandles="1" noChangeArrowheads="1" noChangeShapeType="1" noTextEdit="1"/>
              </p:cNvSpPr>
              <p:nvPr/>
            </p:nvSpPr>
            <p:spPr>
              <a:xfrm>
                <a:off x="1052767" y="2363643"/>
                <a:ext cx="3300695" cy="3231654"/>
              </a:xfrm>
              <a:prstGeom prst="rect">
                <a:avLst/>
              </a:prstGeom>
              <a:blipFill>
                <a:blip r:embed="rId2"/>
                <a:stretch>
                  <a:fillRect l="-3512" r="-4436"/>
                </a:stretch>
              </a:blipFill>
            </p:spPr>
            <p:txBody>
              <a:bodyPr/>
              <a:lstStyle/>
              <a:p>
                <a:r>
                  <a:rPr lang="es-HN">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381C79AD-6C0E-4787-A2B8-C59639E95C36}"/>
                  </a:ext>
                </a:extLst>
              </p:cNvPr>
              <p:cNvSpPr txBox="1"/>
              <p:nvPr/>
            </p:nvSpPr>
            <p:spPr>
              <a:xfrm>
                <a:off x="1430536" y="4820245"/>
                <a:ext cx="239027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500" b="0" i="1" smtClean="0">
                          <a:solidFill>
                            <a:schemeClr val="bg1"/>
                          </a:solidFill>
                          <a:latin typeface="Cambria Math" panose="02040503050406030204" pitchFamily="18" charset="0"/>
                        </a:rPr>
                        <m:t>𝐷</m:t>
                      </m:r>
                      <m:r>
                        <a:rPr lang="en-US" sz="1500" b="0" i="1" smtClean="0">
                          <a:solidFill>
                            <a:schemeClr val="bg1"/>
                          </a:solidFill>
                          <a:latin typeface="Cambria Math" panose="02040503050406030204" pitchFamily="18" charset="0"/>
                        </a:rPr>
                        <m:t>=2</m:t>
                      </m:r>
                      <m:r>
                        <a:rPr lang="en-US" sz="1500" b="0" i="1" smtClean="0">
                          <a:solidFill>
                            <a:schemeClr val="bg1"/>
                          </a:solidFill>
                          <a:latin typeface="Cambria Math" panose="02040503050406030204" pitchFamily="18" charset="0"/>
                        </a:rPr>
                        <m:t>𝑀</m:t>
                      </m:r>
                      <m:r>
                        <a:rPr lang="en-US" sz="1500" b="0" i="1" smtClean="0">
                          <a:solidFill>
                            <a:schemeClr val="bg1"/>
                          </a:solidFill>
                          <a:latin typeface="Cambria Math" panose="02040503050406030204" pitchFamily="18" charset="0"/>
                        </a:rPr>
                        <m:t>=2244=11 </m:t>
                      </m:r>
                      <m:r>
                        <a:rPr lang="en-US" sz="1500" b="0" i="1" smtClean="0">
                          <a:solidFill>
                            <a:schemeClr val="bg1"/>
                          </a:solidFill>
                          <a:latin typeface="Cambria Math" panose="02040503050406030204" pitchFamily="18" charset="0"/>
                        </a:rPr>
                        <m:t>𝑇𝑆𝑃</m:t>
                      </m:r>
                    </m:oMath>
                  </m:oMathPara>
                </a14:m>
                <a:endParaRPr lang="en-US" sz="1500" b="0" dirty="0">
                  <a:solidFill>
                    <a:schemeClr val="bg1"/>
                  </a:solidFill>
                </a:endParaRPr>
              </a:p>
              <a:p>
                <a:endParaRPr lang="en-US" sz="1000" b="0" dirty="0">
                  <a:solidFill>
                    <a:schemeClr val="bg1"/>
                  </a:solidFill>
                </a:endParaRPr>
              </a:p>
              <a:p>
                <a:pPr/>
                <a14:m>
                  <m:oMathPara xmlns:m="http://schemas.openxmlformats.org/officeDocument/2006/math">
                    <m:oMathParaPr>
                      <m:jc m:val="centerGroup"/>
                    </m:oMathParaPr>
                    <m:oMath xmlns:m="http://schemas.openxmlformats.org/officeDocument/2006/math">
                      <m:sSub>
                        <m:sSubPr>
                          <m:ctrlPr>
                            <a:rPr lang="en-US" sz="1500" i="1" smtClean="0">
                              <a:solidFill>
                                <a:schemeClr val="bg1"/>
                              </a:solidFill>
                              <a:latin typeface="Cambria Math" panose="02040503050406030204" pitchFamily="18" charset="0"/>
                            </a:rPr>
                          </m:ctrlPr>
                        </m:sSubPr>
                        <m:e>
                          <m:r>
                            <a:rPr lang="en-US" sz="1500" i="1">
                              <a:solidFill>
                                <a:schemeClr val="bg1"/>
                              </a:solidFill>
                              <a:latin typeface="Cambria Math" panose="02040503050406030204" pitchFamily="18" charset="0"/>
                            </a:rPr>
                            <m:t>   </m:t>
                          </m:r>
                          <m:r>
                            <a:rPr lang="en-US" sz="1500" i="1">
                              <a:solidFill>
                                <a:schemeClr val="bg1"/>
                              </a:solidFill>
                              <a:latin typeface="Cambria Math" panose="02040503050406030204" pitchFamily="18" charset="0"/>
                            </a:rPr>
                            <m:t>𝑏</m:t>
                          </m:r>
                        </m:e>
                        <m:sub>
                          <m:r>
                            <a:rPr lang="en-US" sz="1500" b="0" i="1" smtClean="0">
                              <a:solidFill>
                                <a:schemeClr val="bg1"/>
                              </a:solidFill>
                              <a:latin typeface="Cambria Math" panose="02040503050406030204" pitchFamily="18" charset="0"/>
                            </a:rPr>
                            <m:t>𝐶</m:t>
                          </m:r>
                        </m:sub>
                      </m:sSub>
                      <m:r>
                        <a:rPr lang="en-US" sz="1500" i="1">
                          <a:solidFill>
                            <a:schemeClr val="bg1"/>
                          </a:solidFill>
                          <a:latin typeface="Cambria Math" panose="02040503050406030204" pitchFamily="18" charset="0"/>
                        </a:rPr>
                        <m:t>=</m:t>
                      </m:r>
                      <m:r>
                        <a:rPr lang="en-US" sz="1500" b="0" i="1" smtClean="0">
                          <a:solidFill>
                            <a:schemeClr val="bg1"/>
                          </a:solidFill>
                          <a:latin typeface="Cambria Math" panose="02040503050406030204" pitchFamily="18" charset="0"/>
                        </a:rPr>
                        <m:t>𝑁</m:t>
                      </m:r>
                      <m:r>
                        <a:rPr lang="en-US" sz="1500" b="0" i="1" smtClean="0">
                          <a:solidFill>
                            <a:schemeClr val="bg1"/>
                          </a:solidFill>
                          <a:latin typeface="Cambria Math" panose="02040503050406030204" pitchFamily="18" charset="0"/>
                        </a:rPr>
                        <m:t>∗</m:t>
                      </m:r>
                      <m:sSub>
                        <m:sSubPr>
                          <m:ctrlPr>
                            <a:rPr lang="en-US" sz="1500" b="0" i="1" smtClean="0">
                              <a:solidFill>
                                <a:schemeClr val="bg1"/>
                              </a:solidFill>
                              <a:latin typeface="Cambria Math" panose="02040503050406030204" pitchFamily="18" charset="0"/>
                            </a:rPr>
                          </m:ctrlPr>
                        </m:sSubPr>
                        <m:e>
                          <m:r>
                            <a:rPr lang="en-US" sz="1500" b="0" i="1" smtClean="0">
                              <a:solidFill>
                                <a:schemeClr val="bg1"/>
                              </a:solidFill>
                              <a:latin typeface="Cambria Math" panose="02040503050406030204" pitchFamily="18" charset="0"/>
                            </a:rPr>
                            <m:t>𝑁</m:t>
                          </m:r>
                        </m:e>
                        <m:sub>
                          <m:r>
                            <a:rPr lang="en-US" sz="1500" b="0" i="1" smtClean="0">
                              <a:solidFill>
                                <a:schemeClr val="bg1"/>
                              </a:solidFill>
                              <a:latin typeface="Cambria Math" panose="02040503050406030204" pitchFamily="18" charset="0"/>
                            </a:rPr>
                            <m:t>𝐶</m:t>
                          </m:r>
                        </m:sub>
                      </m:sSub>
                      <m:r>
                        <a:rPr lang="en-US" sz="1500" i="1">
                          <a:solidFill>
                            <a:schemeClr val="bg1"/>
                          </a:solidFill>
                          <a:latin typeface="Cambria Math" panose="02040503050406030204" pitchFamily="18" charset="0"/>
                        </a:rPr>
                        <m:t>∗188∗8</m:t>
                      </m:r>
                    </m:oMath>
                  </m:oMathPara>
                </a14:m>
                <a:endParaRPr lang="es-HN" sz="1500" dirty="0">
                  <a:solidFill>
                    <a:schemeClr val="bg1"/>
                  </a:solidFill>
                </a:endParaRPr>
              </a:p>
            </p:txBody>
          </p:sp>
        </mc:Choice>
        <mc:Fallback xmlns="">
          <p:sp>
            <p:nvSpPr>
              <p:cNvPr id="6" name="CuadroTexto 5">
                <a:extLst>
                  <a:ext uri="{FF2B5EF4-FFF2-40B4-BE49-F238E27FC236}">
                    <a16:creationId xmlns:a16="http://schemas.microsoft.com/office/drawing/2014/main" id="{381C79AD-6C0E-4787-A2B8-C59639E95C36}"/>
                  </a:ext>
                </a:extLst>
              </p:cNvPr>
              <p:cNvSpPr txBox="1">
                <a:spLocks noRot="1" noChangeAspect="1" noMove="1" noResize="1" noEditPoints="1" noAdjustHandles="1" noChangeArrowheads="1" noChangeShapeType="1" noTextEdit="1"/>
              </p:cNvSpPr>
              <p:nvPr/>
            </p:nvSpPr>
            <p:spPr>
              <a:xfrm>
                <a:off x="1430536" y="4820245"/>
                <a:ext cx="2390270" cy="615553"/>
              </a:xfrm>
              <a:prstGeom prst="rect">
                <a:avLst/>
              </a:prstGeom>
              <a:blipFill>
                <a:blip r:embed="rId3"/>
                <a:stretch>
                  <a:fillRect b="-5941"/>
                </a:stretch>
              </a:blipFill>
            </p:spPr>
            <p:txBody>
              <a:bodyPr/>
              <a:lstStyle/>
              <a:p>
                <a:r>
                  <a:rPr lang="es-HN">
                    <a:noFill/>
                  </a:rPr>
                  <a:t> </a:t>
                </a:r>
              </a:p>
            </p:txBody>
          </p:sp>
        </mc:Fallback>
      </mc:AlternateContent>
      <p:sp>
        <p:nvSpPr>
          <p:cNvPr id="7" name="CuadroTexto 6">
            <a:extLst>
              <a:ext uri="{FF2B5EF4-FFF2-40B4-BE49-F238E27FC236}">
                <a16:creationId xmlns:a16="http://schemas.microsoft.com/office/drawing/2014/main" id="{2EED009F-4F4C-4FF7-9C5D-55D8DBF313FE}"/>
              </a:ext>
            </a:extLst>
          </p:cNvPr>
          <p:cNvSpPr txBox="1"/>
          <p:nvPr/>
        </p:nvSpPr>
        <p:spPr>
          <a:xfrm>
            <a:off x="1381612" y="1718926"/>
            <a:ext cx="2445488" cy="553998"/>
          </a:xfrm>
          <a:prstGeom prst="rect">
            <a:avLst/>
          </a:prstGeom>
          <a:noFill/>
        </p:spPr>
        <p:txBody>
          <a:bodyPr wrap="square" rtlCol="0">
            <a:spAutoFit/>
          </a:bodyPr>
          <a:lstStyle/>
          <a:p>
            <a:pPr algn="ctr"/>
            <a:r>
              <a:rPr lang="es-HN" sz="1500" dirty="0">
                <a:solidFill>
                  <a:schemeClr val="bg1"/>
                </a:solidFill>
                <a:latin typeface="TI-Nspire Sans" panose="020B0604020202020204" pitchFamily="34" charset="-120"/>
                <a:ea typeface="TI-Nspire Sans" panose="020B0604020202020204" pitchFamily="34" charset="-120"/>
              </a:rPr>
              <a:t>La memoria total usada será:</a:t>
            </a:r>
          </a:p>
        </p:txBody>
      </p:sp>
      <p:sp>
        <p:nvSpPr>
          <p:cNvPr id="8" name="Rectángulo 7">
            <a:extLst>
              <a:ext uri="{FF2B5EF4-FFF2-40B4-BE49-F238E27FC236}">
                <a16:creationId xmlns:a16="http://schemas.microsoft.com/office/drawing/2014/main" id="{0A2158C5-C2F0-4F0F-B454-493889528D53}"/>
              </a:ext>
            </a:extLst>
          </p:cNvPr>
          <p:cNvSpPr/>
          <p:nvPr/>
        </p:nvSpPr>
        <p:spPr>
          <a:xfrm>
            <a:off x="7817390" y="1489240"/>
            <a:ext cx="3455581" cy="4613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9" name="CuadroTexto 8">
            <a:extLst>
              <a:ext uri="{FF2B5EF4-FFF2-40B4-BE49-F238E27FC236}">
                <a16:creationId xmlns:a16="http://schemas.microsoft.com/office/drawing/2014/main" id="{9B5A8DAC-DBB6-4D9A-A469-2B23E94AE5DA}"/>
              </a:ext>
            </a:extLst>
          </p:cNvPr>
          <p:cNvSpPr txBox="1"/>
          <p:nvPr/>
        </p:nvSpPr>
        <p:spPr>
          <a:xfrm>
            <a:off x="4834790" y="1740395"/>
            <a:ext cx="2501272" cy="1246495"/>
          </a:xfrm>
          <a:prstGeom prst="rect">
            <a:avLst/>
          </a:prstGeom>
          <a:noFill/>
        </p:spPr>
        <p:txBody>
          <a:bodyPr wrap="square" rtlCol="0">
            <a:spAutoFit/>
          </a:bodyPr>
          <a:lstStyle/>
          <a:p>
            <a:pPr algn="ctr"/>
            <a:r>
              <a:rPr lang="es-HN" sz="1500" dirty="0">
                <a:latin typeface="TI-Nspire Sans" panose="020B0604020202020204" pitchFamily="34" charset="-120"/>
                <a:ea typeface="TI-Nspire Sans" panose="020B0604020202020204" pitchFamily="34" charset="-120"/>
                <a:cs typeface="Times New Roman" panose="02020603050405020304" pitchFamily="18" charset="0"/>
              </a:rPr>
              <a:t>N es la cantidad de TSP por segmento</a:t>
            </a:r>
          </a:p>
          <a:p>
            <a:pPr algn="ctr"/>
            <a:r>
              <a:rPr lang="es-HN" sz="1500" dirty="0">
                <a:latin typeface="TI-Nspire Sans" panose="020B0604020202020204" pitchFamily="34" charset="-120"/>
                <a:ea typeface="TI-Nspire Sans" panose="020B0604020202020204" pitchFamily="34" charset="-120"/>
                <a:cs typeface="Times New Roman" panose="02020603050405020304" pitchFamily="18" charset="0"/>
              </a:rPr>
              <a:t>El entrelazado produce un retraso D, además de un retardo de ajuste Da </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07316390-B958-4EF7-AC7E-E6503FBB5789}"/>
                  </a:ext>
                </a:extLst>
              </p:cNvPr>
              <p:cNvSpPr txBox="1"/>
              <p:nvPr/>
            </p:nvSpPr>
            <p:spPr>
              <a:xfrm>
                <a:off x="4523014" y="3151308"/>
                <a:ext cx="3131222" cy="27699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𝐷</m:t>
                          </m:r>
                        </m:e>
                        <m:sub>
                          <m:r>
                            <a:rPr lang="en-US" sz="1500" b="0" i="1" smtClean="0">
                              <a:latin typeface="Cambria Math" panose="02040503050406030204" pitchFamily="18" charset="0"/>
                            </a:rPr>
                            <m:t>𝑅</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𝐷</m:t>
                          </m:r>
                        </m:e>
                        <m:sub>
                          <m:r>
                            <a:rPr lang="en-US" sz="1500" b="0" i="1" smtClean="0">
                              <a:latin typeface="Cambria Math" panose="02040503050406030204" pitchFamily="18" charset="0"/>
                            </a:rPr>
                            <m:t>𝐴</m:t>
                          </m:r>
                        </m:sub>
                      </m:sSub>
                      <m:r>
                        <a:rPr lang="en-US" sz="1500" b="0" i="1" smtClean="0">
                          <a:latin typeface="Cambria Math" panose="02040503050406030204" pitchFamily="18" charset="0"/>
                        </a:rPr>
                        <m:t>+</m:t>
                      </m:r>
                      <m:r>
                        <a:rPr lang="en-US" sz="1500" b="0" i="1" smtClean="0">
                          <a:latin typeface="Cambria Math" panose="02040503050406030204" pitchFamily="18" charset="0"/>
                        </a:rPr>
                        <m:t>𝐷</m:t>
                      </m:r>
                      <m:r>
                        <a:rPr lang="en-US" sz="1500" b="0" i="1" smtClean="0">
                          <a:latin typeface="Cambria Math" panose="02040503050406030204" pitchFamily="18" charset="0"/>
                        </a:rPr>
                        <m:t>, </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   </m:t>
                          </m:r>
                          <m:r>
                            <a:rPr lang="en-US" sz="1500" b="0" i="1" smtClean="0">
                              <a:latin typeface="Cambria Math" panose="02040503050406030204" pitchFamily="18" charset="0"/>
                            </a:rPr>
                            <m:t>𝑏</m:t>
                          </m:r>
                        </m:e>
                        <m:sub>
                          <m:r>
                            <a:rPr lang="en-US" sz="1500" b="0" i="1" smtClean="0">
                              <a:latin typeface="Cambria Math" panose="02040503050406030204" pitchFamily="18" charset="0"/>
                            </a:rPr>
                            <m:t>𝑅</m:t>
                          </m:r>
                        </m:sub>
                      </m:sSub>
                      <m:r>
                        <a:rPr lang="en-US" sz="1500" b="0" i="1" smtClean="0">
                          <a:latin typeface="Cambria Math" panose="02040503050406030204" pitchFamily="18" charset="0"/>
                        </a:rPr>
                        <m:t>=</m:t>
                      </m:r>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𝐷</m:t>
                          </m:r>
                        </m:e>
                        <m:sub>
                          <m:r>
                            <a:rPr lang="en-US" sz="1500" b="0" i="1" smtClean="0">
                              <a:latin typeface="Cambria Math" panose="02040503050406030204" pitchFamily="18" charset="0"/>
                            </a:rPr>
                            <m:t>𝑅</m:t>
                          </m:r>
                        </m:sub>
                      </m:sSub>
                      <m:r>
                        <a:rPr lang="en-US" sz="1500" b="0" i="1" smtClean="0">
                          <a:latin typeface="Cambria Math" panose="02040503050406030204" pitchFamily="18" charset="0"/>
                        </a:rPr>
                        <m:t>∗188∗8</m:t>
                      </m:r>
                    </m:oMath>
                  </m:oMathPara>
                </a14:m>
                <a:endParaRPr lang="en-US" sz="1500" b="0" i="1" dirty="0">
                  <a:latin typeface="Cambria Math" panose="02040503050406030204" pitchFamily="18" charset="0"/>
                </a:endParaRPr>
              </a:p>
              <a:p>
                <a:endParaRPr lang="en-US" sz="15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𝑇</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𝐶</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𝑅</m:t>
                          </m:r>
                        </m:sub>
                      </m:sSub>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𝑁</m:t>
                              </m:r>
                            </m:e>
                            <m:sub>
                              <m:r>
                                <a:rPr lang="en-US" sz="1200" b="0" i="1" smtClean="0">
                                  <a:latin typeface="Cambria Math" panose="02040503050406030204" pitchFamily="18" charset="0"/>
                                </a:rPr>
                                <m:t>𝐶</m:t>
                              </m:r>
                            </m:sub>
                          </m:sSub>
                          <m:r>
                            <a:rPr lang="en-US" sz="1200" b="0" i="1" smtClean="0">
                              <a:latin typeface="Cambria Math" panose="02040503050406030204" pitchFamily="18" charset="0"/>
                            </a:rPr>
                            <m:t>∗</m:t>
                          </m:r>
                          <m:r>
                            <a:rPr lang="en-US" sz="1200" b="0" i="1" smtClean="0">
                              <a:latin typeface="Cambria Math" panose="02040503050406030204" pitchFamily="18" charset="0"/>
                            </a:rPr>
                            <m:t>𝑁</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𝐷</m:t>
                              </m:r>
                            </m:e>
                            <m:sub>
                              <m:r>
                                <a:rPr lang="en-US" sz="1200" b="0" i="1" smtClean="0">
                                  <a:latin typeface="Cambria Math" panose="02040503050406030204" pitchFamily="18" charset="0"/>
                                </a:rPr>
                                <m:t>𝑅</m:t>
                              </m:r>
                            </m:sub>
                          </m:sSub>
                        </m:e>
                      </m:d>
                      <m:r>
                        <a:rPr lang="en-US" sz="1200" b="0" i="1" smtClean="0">
                          <a:latin typeface="Cambria Math" panose="02040503050406030204" pitchFamily="18" charset="0"/>
                        </a:rPr>
                        <m:t>∗188∗8 </m:t>
                      </m:r>
                    </m:oMath>
                  </m:oMathPara>
                </a14:m>
                <a:endParaRPr lang="en-US" sz="1500" dirty="0">
                  <a:latin typeface="Cambria Math" panose="02040503050406030204" pitchFamily="18" charset="0"/>
                </a:endParaRPr>
              </a:p>
              <a:p>
                <a:endParaRPr lang="en-US" sz="1500" i="1" dirty="0">
                  <a:latin typeface="Cambria Math" panose="02040503050406030204" pitchFamily="18" charset="0"/>
                </a:endParaRPr>
              </a:p>
              <a:p>
                <a:pPr algn="ctr"/>
                <a:r>
                  <a:rPr lang="es-HN" sz="1500" dirty="0">
                    <a:latin typeface="TI-Nspire Sans" panose="020B0604020202020204" pitchFamily="34" charset="-120"/>
                    <a:ea typeface="TI-Nspire Sans" panose="020B0604020202020204" pitchFamily="34" charset="-120"/>
                  </a:rPr>
                  <a:t>Se propone que el tiempo de procesamiento sea un múltiplo entero (k) de la duración de un cuadro ODFM, y sabemos que el tiempo de procesamiento necesario será igual a los bits totales transmitidos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b="0" dirty="0"/>
              </a:p>
            </p:txBody>
          </p:sp>
        </mc:Choice>
        <mc:Fallback xmlns="">
          <p:sp>
            <p:nvSpPr>
              <p:cNvPr id="10" name="CuadroTexto 9">
                <a:extLst>
                  <a:ext uri="{FF2B5EF4-FFF2-40B4-BE49-F238E27FC236}">
                    <a16:creationId xmlns:a16="http://schemas.microsoft.com/office/drawing/2014/main" id="{07316390-B958-4EF7-AC7E-E6503FBB5789}"/>
                  </a:ext>
                </a:extLst>
              </p:cNvPr>
              <p:cNvSpPr txBox="1">
                <a:spLocks noRot="1" noChangeAspect="1" noMove="1" noResize="1" noEditPoints="1" noAdjustHandles="1" noChangeArrowheads="1" noChangeShapeType="1" noTextEdit="1"/>
              </p:cNvSpPr>
              <p:nvPr/>
            </p:nvSpPr>
            <p:spPr>
              <a:xfrm>
                <a:off x="4523014" y="3151308"/>
                <a:ext cx="3131222" cy="2769989"/>
              </a:xfrm>
              <a:prstGeom prst="rect">
                <a:avLst/>
              </a:prstGeom>
              <a:blipFill>
                <a:blip r:embed="rId4"/>
                <a:stretch>
                  <a:fillRect l="-1751" r="-1751"/>
                </a:stretch>
              </a:blipFill>
            </p:spPr>
            <p:txBody>
              <a:bodyPr/>
              <a:lstStyle/>
              <a:p>
                <a:r>
                  <a:rPr lang="es-HN">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63A25291-25F5-4CD7-9FD8-C6734CBB07B2}"/>
                  </a:ext>
                </a:extLst>
              </p:cNvPr>
              <p:cNvSpPr txBox="1"/>
              <p:nvPr/>
            </p:nvSpPr>
            <p:spPr>
              <a:xfrm>
                <a:off x="7842993" y="1511543"/>
                <a:ext cx="3429978" cy="445743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500" b="0" i="1" smtClean="0">
                          <a:solidFill>
                            <a:schemeClr val="bg1"/>
                          </a:solidFill>
                          <a:latin typeface="Cambria Math" panose="02040503050406030204" pitchFamily="18" charset="0"/>
                          <a:ea typeface="TI-Nspire Sans" panose="020B0604020202020204" pitchFamily="34" charset="-120"/>
                        </a:rPr>
                        <m:t>𝑇</m:t>
                      </m:r>
                      <m:r>
                        <a:rPr lang="en-US" sz="1500" b="0" i="1" smtClean="0">
                          <a:solidFill>
                            <a:schemeClr val="bg1"/>
                          </a:solidFill>
                          <a:latin typeface="Cambria Math" panose="02040503050406030204" pitchFamily="18" charset="0"/>
                          <a:ea typeface="TI-Nspire Sans" panose="020B0604020202020204" pitchFamily="34" charset="-120"/>
                        </a:rPr>
                        <m:t>=</m:t>
                      </m:r>
                      <m:f>
                        <m:fPr>
                          <m:ctrlPr>
                            <a:rPr lang="en-US" sz="1500" b="0" i="1" smtClean="0">
                              <a:solidFill>
                                <a:schemeClr val="bg1"/>
                              </a:solidFill>
                              <a:latin typeface="Cambria Math" panose="02040503050406030204" pitchFamily="18" charset="0"/>
                              <a:ea typeface="TI-Nspire Sans" panose="020B0604020202020204" pitchFamily="34" charset="-120"/>
                            </a:rPr>
                          </m:ctrlPr>
                        </m:fPr>
                        <m:num>
                          <m:r>
                            <a:rPr lang="en-US" sz="1500" b="0" i="1" smtClean="0">
                              <a:solidFill>
                                <a:schemeClr val="bg1"/>
                              </a:solidFill>
                              <a:latin typeface="Cambria Math" panose="02040503050406030204" pitchFamily="18" charset="0"/>
                              <a:ea typeface="TI-Nspire Sans" panose="020B0604020202020204" pitchFamily="34" charset="-120"/>
                            </a:rPr>
                            <m:t>1</m:t>
                          </m:r>
                        </m:num>
                        <m:den>
                          <m:r>
                            <a:rPr lang="en-US" sz="1500" b="0" i="1" smtClean="0">
                              <a:solidFill>
                                <a:schemeClr val="bg1"/>
                              </a:solidFill>
                              <a:latin typeface="Cambria Math" panose="02040503050406030204" pitchFamily="18" charset="0"/>
                              <a:ea typeface="TI-Nspire Sans" panose="020B0604020202020204" pitchFamily="34" charset="-120"/>
                            </a:rPr>
                            <m:t>𝑅</m:t>
                          </m:r>
                        </m:den>
                      </m:f>
                      <m:r>
                        <a:rPr lang="en-US" sz="1500" b="0" i="1" smtClean="0">
                          <a:solidFill>
                            <a:schemeClr val="bg1"/>
                          </a:solidFill>
                          <a:latin typeface="Cambria Math" panose="02040503050406030204" pitchFamily="18" charset="0"/>
                          <a:ea typeface="TI-Nspire Sans" panose="020B0604020202020204" pitchFamily="34" charset="-120"/>
                        </a:rPr>
                        <m:t>∗</m:t>
                      </m:r>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𝑏</m:t>
                          </m:r>
                        </m:e>
                        <m:sub>
                          <m:r>
                            <a:rPr lang="en-US" sz="1500" b="0" i="1" smtClean="0">
                              <a:solidFill>
                                <a:schemeClr val="bg1"/>
                              </a:solidFill>
                              <a:latin typeface="Cambria Math" panose="02040503050406030204" pitchFamily="18" charset="0"/>
                              <a:ea typeface="TI-Nspire Sans" panose="020B0604020202020204" pitchFamily="34" charset="-120"/>
                            </a:rPr>
                            <m:t>𝑇</m:t>
                          </m:r>
                        </m:sub>
                      </m:sSub>
                      <m:r>
                        <a:rPr lang="en-US" sz="1500" b="0" i="1" smtClean="0">
                          <a:solidFill>
                            <a:schemeClr val="bg1"/>
                          </a:solidFill>
                          <a:latin typeface="Cambria Math" panose="02040503050406030204" pitchFamily="18" charset="0"/>
                          <a:ea typeface="TI-Nspire Sans" panose="020B0604020202020204" pitchFamily="34" charset="-120"/>
                        </a:rPr>
                        <m:t>,  </m:t>
                      </m:r>
                      <m:r>
                        <a:rPr lang="en-US" sz="1500" b="0" i="1" smtClean="0">
                          <a:solidFill>
                            <a:schemeClr val="bg1"/>
                          </a:solidFill>
                          <a:latin typeface="Cambria Math" panose="02040503050406030204" pitchFamily="18" charset="0"/>
                          <a:ea typeface="TI-Nspire Sans" panose="020B0604020202020204" pitchFamily="34" charset="-120"/>
                        </a:rPr>
                        <m:t>𝑇</m:t>
                      </m:r>
                      <m:r>
                        <a:rPr lang="en-US" sz="1500" b="0" i="1" smtClean="0">
                          <a:solidFill>
                            <a:schemeClr val="bg1"/>
                          </a:solidFill>
                          <a:latin typeface="Cambria Math" panose="02040503050406030204" pitchFamily="18" charset="0"/>
                          <a:ea typeface="TI-Nspire Sans" panose="020B0604020202020204" pitchFamily="34" charset="-120"/>
                        </a:rPr>
                        <m:t>=</m:t>
                      </m:r>
                      <m:r>
                        <a:rPr lang="en-US" sz="1500" b="0" i="1" smtClean="0">
                          <a:solidFill>
                            <a:schemeClr val="bg1"/>
                          </a:solidFill>
                          <a:latin typeface="Cambria Math" panose="02040503050406030204" pitchFamily="18" charset="0"/>
                          <a:ea typeface="TI-Nspire Sans" panose="020B0604020202020204" pitchFamily="34" charset="-120"/>
                        </a:rPr>
                        <m:t>𝑘</m:t>
                      </m:r>
                      <m:r>
                        <a:rPr lang="en-US" sz="1500" b="0" i="1" smtClean="0">
                          <a:solidFill>
                            <a:schemeClr val="bg1"/>
                          </a:solidFill>
                          <a:latin typeface="Cambria Math" panose="02040503050406030204" pitchFamily="18" charset="0"/>
                          <a:ea typeface="TI-Nspire Sans" panose="020B0604020202020204" pitchFamily="34" charset="-120"/>
                        </a:rPr>
                        <m:t>∗</m:t>
                      </m:r>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𝑇</m:t>
                          </m:r>
                        </m:e>
                        <m:sub>
                          <m:r>
                            <a:rPr lang="en-US" sz="1500" b="0" i="1" smtClean="0">
                              <a:solidFill>
                                <a:schemeClr val="bg1"/>
                              </a:solidFill>
                              <a:latin typeface="Cambria Math" panose="02040503050406030204" pitchFamily="18" charset="0"/>
                              <a:ea typeface="TI-Nspire Sans" panose="020B0604020202020204" pitchFamily="34" charset="-120"/>
                            </a:rPr>
                            <m:t>𝐶</m:t>
                          </m:r>
                        </m:sub>
                      </m:sSub>
                    </m:oMath>
                  </m:oMathPara>
                </a14:m>
                <a:endParaRPr lang="en-US" sz="1500" b="0" dirty="0">
                  <a:solidFill>
                    <a:schemeClr val="bg1"/>
                  </a:solidFill>
                  <a:latin typeface="TI-Nspire Sans" panose="020B0604020202020204" pitchFamily="34" charset="-120"/>
                  <a:ea typeface="TI-Nspire Sans" panose="020B0604020202020204" pitchFamily="34" charset="-120"/>
                </a:endParaRPr>
              </a:p>
              <a:p>
                <a:pPr algn="ctr"/>
                <a:endParaRPr lang="en-US" sz="800" b="0" dirty="0">
                  <a:solidFill>
                    <a:schemeClr val="bg1"/>
                  </a:solidFill>
                  <a:latin typeface="TI-Nspire Sans" panose="020B0604020202020204" pitchFamily="34" charset="-120"/>
                  <a:ea typeface="TI-Nspire Sans" panose="020B0604020202020204" pitchFamily="34" charset="-120"/>
                </a:endParaRPr>
              </a:p>
              <a:p>
                <a:pPr algn="ctr"/>
                <a14:m>
                  <m:oMathPara xmlns:m="http://schemas.openxmlformats.org/officeDocument/2006/math">
                    <m:oMathParaPr>
                      <m:jc m:val="centerGroup"/>
                    </m:oMathParaPr>
                    <m:oMath xmlns:m="http://schemas.openxmlformats.org/officeDocument/2006/math">
                      <m:r>
                        <a:rPr lang="en-US" sz="1500" b="0" i="1" smtClean="0">
                          <a:solidFill>
                            <a:schemeClr val="bg1"/>
                          </a:solidFill>
                          <a:latin typeface="Cambria Math" panose="02040503050406030204" pitchFamily="18" charset="0"/>
                          <a:ea typeface="TI-Nspire Sans" panose="020B0604020202020204" pitchFamily="34" charset="-120"/>
                        </a:rPr>
                        <m:t>𝑅</m:t>
                      </m:r>
                      <m:r>
                        <a:rPr lang="en-US" sz="1500" b="0" i="1" smtClean="0">
                          <a:solidFill>
                            <a:schemeClr val="bg1"/>
                          </a:solidFill>
                          <a:latin typeface="Cambria Math" panose="02040503050406030204" pitchFamily="18" charset="0"/>
                          <a:ea typeface="TI-Nspire Sans" panose="020B0604020202020204" pitchFamily="34" charset="-120"/>
                        </a:rPr>
                        <m:t>=</m:t>
                      </m:r>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𝐾</m:t>
                          </m:r>
                        </m:e>
                        <m:sub>
                          <m:r>
                            <a:rPr lang="en-US" sz="1500" b="0" i="1" smtClean="0">
                              <a:solidFill>
                                <a:schemeClr val="bg1"/>
                              </a:solidFill>
                              <a:latin typeface="Cambria Math" panose="02040503050406030204" pitchFamily="18" charset="0"/>
                              <a:ea typeface="TI-Nspire Sans" panose="020B0604020202020204" pitchFamily="34" charset="-120"/>
                            </a:rPr>
                            <m:t>𝑜</m:t>
                          </m:r>
                        </m:sub>
                      </m:sSub>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𝐾</m:t>
                          </m:r>
                        </m:e>
                        <m:sub>
                          <m:r>
                            <a:rPr lang="en-US" sz="1500" b="0" i="1" smtClean="0">
                              <a:solidFill>
                                <a:schemeClr val="bg1"/>
                              </a:solidFill>
                              <a:latin typeface="Cambria Math" panose="02040503050406030204" pitchFamily="18" charset="0"/>
                              <a:ea typeface="TI-Nspire Sans" panose="020B0604020202020204" pitchFamily="34" charset="-120"/>
                            </a:rPr>
                            <m:t>𝐼</m:t>
                          </m:r>
                        </m:sub>
                      </m:sSub>
                      <m:f>
                        <m:fPr>
                          <m:ctrlPr>
                            <a:rPr lang="en-US" sz="1500" b="0" i="1" smtClean="0">
                              <a:solidFill>
                                <a:schemeClr val="bg1"/>
                              </a:solidFill>
                              <a:latin typeface="Cambria Math" panose="02040503050406030204" pitchFamily="18" charset="0"/>
                              <a:ea typeface="TI-Nspire Sans" panose="020B0604020202020204" pitchFamily="34" charset="-120"/>
                            </a:rPr>
                          </m:ctrlPr>
                        </m:fPr>
                        <m:num>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𝑏</m:t>
                              </m:r>
                            </m:e>
                            <m:sub>
                              <m:r>
                                <a:rPr lang="en-US" sz="1500" b="0" i="1" smtClean="0">
                                  <a:solidFill>
                                    <a:schemeClr val="bg1"/>
                                  </a:solidFill>
                                  <a:latin typeface="Cambria Math" panose="02040503050406030204" pitchFamily="18" charset="0"/>
                                  <a:ea typeface="TI-Nspire Sans" panose="020B0604020202020204" pitchFamily="34" charset="-120"/>
                                </a:rPr>
                                <m:t>𝑃</m:t>
                              </m:r>
                            </m:sub>
                          </m:sSub>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𝑁</m:t>
                              </m:r>
                            </m:e>
                            <m:sub>
                              <m:r>
                                <a:rPr lang="en-US" sz="1500" b="0" i="1" smtClean="0">
                                  <a:solidFill>
                                    <a:schemeClr val="bg1"/>
                                  </a:solidFill>
                                  <a:latin typeface="Cambria Math" panose="02040503050406030204" pitchFamily="18" charset="0"/>
                                  <a:ea typeface="TI-Nspire Sans" panose="020B0604020202020204" pitchFamily="34" charset="-120"/>
                                </a:rPr>
                                <m:t>𝐶</m:t>
                              </m:r>
                            </m:sub>
                          </m:sSub>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𝐿</m:t>
                              </m:r>
                            </m:e>
                            <m:sub>
                              <m:r>
                                <a:rPr lang="en-US" sz="1500" b="0" i="1" smtClean="0">
                                  <a:solidFill>
                                    <a:schemeClr val="bg1"/>
                                  </a:solidFill>
                                  <a:latin typeface="Cambria Math" panose="02040503050406030204" pitchFamily="18" charset="0"/>
                                  <a:ea typeface="TI-Nspire Sans" panose="020B0604020202020204" pitchFamily="34" charset="-120"/>
                                </a:rPr>
                                <m:t>𝐷</m:t>
                              </m:r>
                            </m:sub>
                          </m:sSub>
                        </m:num>
                        <m:den>
                          <m:r>
                            <a:rPr lang="en-US" sz="1500" b="0" i="1" smtClean="0">
                              <a:solidFill>
                                <a:schemeClr val="bg1"/>
                              </a:solidFill>
                              <a:latin typeface="Cambria Math" panose="02040503050406030204" pitchFamily="18" charset="0"/>
                              <a:ea typeface="TI-Nspire Sans" panose="020B0604020202020204" pitchFamily="34" charset="-120"/>
                            </a:rPr>
                            <m:t>𝑇𝑠</m:t>
                          </m:r>
                        </m:den>
                      </m:f>
                      <m:r>
                        <a:rPr lang="en-US" sz="1500" b="0" i="1" smtClean="0">
                          <a:solidFill>
                            <a:schemeClr val="bg1"/>
                          </a:solidFill>
                          <a:latin typeface="Cambria Math" panose="02040503050406030204" pitchFamily="18" charset="0"/>
                          <a:ea typeface="TI-Nspire Sans" panose="020B0604020202020204" pitchFamily="34" charset="-120"/>
                        </a:rPr>
                        <m:t>,  </m:t>
                      </m:r>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𝐾</m:t>
                          </m:r>
                        </m:e>
                        <m:sub>
                          <m:r>
                            <a:rPr lang="en-US" sz="1500" b="0" i="1" smtClean="0">
                              <a:solidFill>
                                <a:schemeClr val="bg1"/>
                              </a:solidFill>
                              <a:latin typeface="Cambria Math" panose="02040503050406030204" pitchFamily="18" charset="0"/>
                              <a:ea typeface="TI-Nspire Sans" panose="020B0604020202020204" pitchFamily="34" charset="-120"/>
                            </a:rPr>
                            <m:t>𝑜</m:t>
                          </m:r>
                        </m:sub>
                      </m:sSub>
                      <m:r>
                        <a:rPr lang="en-US" sz="1500" b="0" i="1" smtClean="0">
                          <a:solidFill>
                            <a:schemeClr val="bg1"/>
                          </a:solidFill>
                          <a:latin typeface="Cambria Math" panose="02040503050406030204" pitchFamily="18" charset="0"/>
                          <a:ea typeface="TI-Nspire Sans" panose="020B0604020202020204" pitchFamily="34" charset="-120"/>
                        </a:rPr>
                        <m:t>=</m:t>
                      </m:r>
                      <m:f>
                        <m:fPr>
                          <m:ctrlPr>
                            <a:rPr lang="en-US" sz="1500" b="0" i="1" smtClean="0">
                              <a:solidFill>
                                <a:schemeClr val="bg1"/>
                              </a:solidFill>
                              <a:latin typeface="Cambria Math" panose="02040503050406030204" pitchFamily="18" charset="0"/>
                              <a:ea typeface="TI-Nspire Sans" panose="020B0604020202020204" pitchFamily="34" charset="-120"/>
                            </a:rPr>
                          </m:ctrlPr>
                        </m:fPr>
                        <m:num>
                          <m:r>
                            <a:rPr lang="en-US" sz="1500" b="0" i="1" smtClean="0">
                              <a:solidFill>
                                <a:schemeClr val="bg1"/>
                              </a:solidFill>
                              <a:latin typeface="Cambria Math" panose="02040503050406030204" pitchFamily="18" charset="0"/>
                              <a:ea typeface="TI-Nspire Sans" panose="020B0604020202020204" pitchFamily="34" charset="-120"/>
                            </a:rPr>
                            <m:t>188</m:t>
                          </m:r>
                        </m:num>
                        <m:den>
                          <m:r>
                            <a:rPr lang="en-US" sz="1500" b="0" i="1" smtClean="0">
                              <a:solidFill>
                                <a:schemeClr val="bg1"/>
                              </a:solidFill>
                              <a:latin typeface="Cambria Math" panose="02040503050406030204" pitchFamily="18" charset="0"/>
                              <a:ea typeface="TI-Nspire Sans" panose="020B0604020202020204" pitchFamily="34" charset="-120"/>
                            </a:rPr>
                            <m:t>204</m:t>
                          </m:r>
                        </m:den>
                      </m:f>
                      <m:r>
                        <a:rPr lang="en-US" sz="1500" b="0" i="1" smtClean="0">
                          <a:solidFill>
                            <a:schemeClr val="bg1"/>
                          </a:solidFill>
                          <a:latin typeface="Cambria Math" panose="02040503050406030204" pitchFamily="18" charset="0"/>
                          <a:ea typeface="TI-Nspire Sans" panose="020B0604020202020204" pitchFamily="34" charset="-120"/>
                        </a:rPr>
                        <m:t> </m:t>
                      </m:r>
                    </m:oMath>
                  </m:oMathPara>
                </a14:m>
                <a:endParaRPr lang="en-US" sz="1500" b="0" i="1" dirty="0">
                  <a:solidFill>
                    <a:schemeClr val="bg1"/>
                  </a:solidFill>
                  <a:latin typeface="Cambria Math" panose="02040503050406030204" pitchFamily="18" charset="0"/>
                  <a:ea typeface="TI-Nspire Sans" panose="020B0604020202020204" pitchFamily="34" charset="-120"/>
                </a:endParaRPr>
              </a:p>
              <a:p>
                <a:pPr algn="ctr"/>
                <a:endParaRPr lang="en-US" sz="800" b="0" i="1" dirty="0">
                  <a:solidFill>
                    <a:schemeClr val="bg1"/>
                  </a:solidFill>
                  <a:latin typeface="Cambria Math" panose="02040503050406030204" pitchFamily="18" charset="0"/>
                  <a:ea typeface="TI-Nspire Sans" panose="020B0604020202020204" pitchFamily="34" charset="-120"/>
                </a:endParaRPr>
              </a:p>
              <a:p>
                <a:pPr algn="ctr"/>
                <a14:m>
                  <m:oMathPara xmlns:m="http://schemas.openxmlformats.org/officeDocument/2006/math">
                    <m:oMathParaPr>
                      <m:jc m:val="centerGroup"/>
                    </m:oMathParaPr>
                    <m:oMath xmlns:m="http://schemas.openxmlformats.org/officeDocument/2006/math">
                      <m:r>
                        <a:rPr lang="en-US" sz="1500" b="0" i="1" smtClean="0">
                          <a:solidFill>
                            <a:schemeClr val="bg1"/>
                          </a:solidFill>
                          <a:latin typeface="Cambria Math" panose="02040503050406030204" pitchFamily="18" charset="0"/>
                          <a:ea typeface="TI-Nspire Sans" panose="020B0604020202020204" pitchFamily="34" charset="-120"/>
                        </a:rPr>
                        <m:t>𝑇𝑐</m:t>
                      </m:r>
                      <m:r>
                        <a:rPr lang="en-US" sz="1500" b="0" i="1" smtClean="0">
                          <a:solidFill>
                            <a:schemeClr val="bg1"/>
                          </a:solidFill>
                          <a:latin typeface="Cambria Math" panose="02040503050406030204" pitchFamily="18" charset="0"/>
                          <a:ea typeface="TI-Nspire Sans" panose="020B0604020202020204" pitchFamily="34" charset="-120"/>
                        </a:rPr>
                        <m:t>=204∗</m:t>
                      </m:r>
                      <m:r>
                        <a:rPr lang="en-US" sz="1500" b="0" i="1" smtClean="0">
                          <a:solidFill>
                            <a:schemeClr val="bg1"/>
                          </a:solidFill>
                          <a:latin typeface="Cambria Math" panose="02040503050406030204" pitchFamily="18" charset="0"/>
                          <a:ea typeface="TI-Nspire Sans" panose="020B0604020202020204" pitchFamily="34" charset="-120"/>
                        </a:rPr>
                        <m:t>𝑇𝑠</m:t>
                      </m:r>
                    </m:oMath>
                  </m:oMathPara>
                </a14:m>
                <a:endParaRPr lang="en-US" sz="1500" b="0" dirty="0">
                  <a:solidFill>
                    <a:schemeClr val="bg1"/>
                  </a:solidFill>
                  <a:latin typeface="TI-Nspire Sans" panose="020B0604020202020204" pitchFamily="34" charset="-120"/>
                  <a:ea typeface="TI-Nspire Sans" panose="020B0604020202020204" pitchFamily="34" charset="-120"/>
                </a:endParaRPr>
              </a:p>
              <a:p>
                <a:pPr algn="ctr"/>
                <a:endParaRPr lang="en-US" sz="800" dirty="0">
                  <a:solidFill>
                    <a:schemeClr val="bg1"/>
                  </a:solidFill>
                  <a:latin typeface="TI-Nspire Sans" panose="020B0604020202020204" pitchFamily="34" charset="-120"/>
                  <a:ea typeface="TI-Nspire Sans" panose="020B0604020202020204" pitchFamily="34" charset="-120"/>
                </a:endParaRPr>
              </a:p>
              <a:p>
                <a:pPr algn="ctr"/>
                <a:r>
                  <a:rPr lang="es-HN" sz="1500" dirty="0">
                    <a:solidFill>
                      <a:schemeClr val="bg1"/>
                    </a:solidFill>
                    <a:latin typeface="TI-Nspire Sans" panose="020B0604020202020204" pitchFamily="34" charset="-120"/>
                    <a:ea typeface="TI-Nspire Sans" panose="020B0604020202020204" pitchFamily="34" charset="-120"/>
                  </a:rPr>
                  <a:t>Si igualamos los tiempos  </a:t>
                </a:r>
              </a:p>
              <a:p>
                <a:pPr algn="ctr"/>
                <a:endParaRPr lang="es-HN" sz="800" dirty="0">
                  <a:solidFill>
                    <a:schemeClr val="bg1"/>
                  </a:solidFill>
                  <a:latin typeface="TI-Nspire Sans" panose="020B0604020202020204" pitchFamily="34" charset="-120"/>
                  <a:ea typeface="TI-Nspire Sans" panose="020B0604020202020204" pitchFamily="34" charset="-120"/>
                </a:endParaRPr>
              </a:p>
              <a:p>
                <a:pPr algn="ctr"/>
                <a14:m>
                  <m:oMathPara xmlns:m="http://schemas.openxmlformats.org/officeDocument/2006/math">
                    <m:oMathParaPr>
                      <m:jc m:val="centerGroup"/>
                    </m:oMathParaPr>
                    <m:oMath xmlns:m="http://schemas.openxmlformats.org/officeDocument/2006/math">
                      <m:r>
                        <a:rPr lang="en-US" sz="1500" i="1">
                          <a:solidFill>
                            <a:schemeClr val="bg1"/>
                          </a:solidFill>
                          <a:latin typeface="Cambria Math" panose="02040503050406030204" pitchFamily="18" charset="0"/>
                          <a:ea typeface="TI-Nspire Sans" panose="020B0604020202020204" pitchFamily="34" charset="-120"/>
                        </a:rPr>
                        <m:t>𝑘</m:t>
                      </m:r>
                      <m:r>
                        <a:rPr lang="en-US" sz="1500" i="1">
                          <a:solidFill>
                            <a:schemeClr val="bg1"/>
                          </a:solidFill>
                          <a:latin typeface="Cambria Math" panose="02040503050406030204" pitchFamily="18" charset="0"/>
                          <a:ea typeface="TI-Nspire Sans" panose="020B0604020202020204" pitchFamily="34" charset="-120"/>
                        </a:rPr>
                        <m:t>∗</m:t>
                      </m:r>
                      <m:sSub>
                        <m:sSubPr>
                          <m:ctrlPr>
                            <a:rPr lang="en-US" sz="1500" i="1">
                              <a:solidFill>
                                <a:schemeClr val="bg1"/>
                              </a:solidFill>
                              <a:latin typeface="Cambria Math" panose="02040503050406030204" pitchFamily="18" charset="0"/>
                              <a:ea typeface="TI-Nspire Sans" panose="020B0604020202020204" pitchFamily="34" charset="-120"/>
                            </a:rPr>
                          </m:ctrlPr>
                        </m:sSubPr>
                        <m:e>
                          <m:r>
                            <a:rPr lang="en-US" sz="1500" i="1">
                              <a:solidFill>
                                <a:schemeClr val="bg1"/>
                              </a:solidFill>
                              <a:latin typeface="Cambria Math" panose="02040503050406030204" pitchFamily="18" charset="0"/>
                              <a:ea typeface="TI-Nspire Sans" panose="020B0604020202020204" pitchFamily="34" charset="-120"/>
                            </a:rPr>
                            <m:t>𝑇</m:t>
                          </m:r>
                        </m:e>
                        <m:sub>
                          <m:r>
                            <a:rPr lang="en-US" sz="1500" i="1">
                              <a:solidFill>
                                <a:schemeClr val="bg1"/>
                              </a:solidFill>
                              <a:latin typeface="Cambria Math" panose="02040503050406030204" pitchFamily="18" charset="0"/>
                              <a:ea typeface="TI-Nspire Sans" panose="020B0604020202020204" pitchFamily="34" charset="-120"/>
                            </a:rPr>
                            <m:t>𝐶</m:t>
                          </m:r>
                        </m:sub>
                      </m:sSub>
                      <m:r>
                        <a:rPr lang="en-US" sz="1500" i="1">
                          <a:solidFill>
                            <a:schemeClr val="bg1"/>
                          </a:solidFill>
                          <a:latin typeface="Cambria Math" panose="02040503050406030204" pitchFamily="18" charset="0"/>
                          <a:ea typeface="TI-Nspire Sans" panose="020B0604020202020204" pitchFamily="34" charset="-120"/>
                        </a:rPr>
                        <m:t>=</m:t>
                      </m:r>
                      <m:f>
                        <m:fPr>
                          <m:ctrlPr>
                            <a:rPr lang="en-US" sz="1500" i="1">
                              <a:solidFill>
                                <a:schemeClr val="bg1"/>
                              </a:solidFill>
                              <a:latin typeface="Cambria Math" panose="02040503050406030204" pitchFamily="18" charset="0"/>
                              <a:ea typeface="TI-Nspire Sans" panose="020B0604020202020204" pitchFamily="34" charset="-120"/>
                            </a:rPr>
                          </m:ctrlPr>
                        </m:fPr>
                        <m:num>
                          <m:r>
                            <a:rPr lang="en-US" sz="1500" i="1">
                              <a:solidFill>
                                <a:schemeClr val="bg1"/>
                              </a:solidFill>
                              <a:latin typeface="Cambria Math" panose="02040503050406030204" pitchFamily="18" charset="0"/>
                              <a:ea typeface="TI-Nspire Sans" panose="020B0604020202020204" pitchFamily="34" charset="-120"/>
                            </a:rPr>
                            <m:t>1</m:t>
                          </m:r>
                        </m:num>
                        <m:den>
                          <m:r>
                            <a:rPr lang="en-US" sz="1500" i="1">
                              <a:solidFill>
                                <a:schemeClr val="bg1"/>
                              </a:solidFill>
                              <a:latin typeface="Cambria Math" panose="02040503050406030204" pitchFamily="18" charset="0"/>
                              <a:ea typeface="TI-Nspire Sans" panose="020B0604020202020204" pitchFamily="34" charset="-120"/>
                            </a:rPr>
                            <m:t>𝑅</m:t>
                          </m:r>
                        </m:den>
                      </m:f>
                      <m:r>
                        <a:rPr lang="en-US" sz="1500" i="1">
                          <a:solidFill>
                            <a:schemeClr val="bg1"/>
                          </a:solidFill>
                          <a:latin typeface="Cambria Math" panose="02040503050406030204" pitchFamily="18" charset="0"/>
                          <a:ea typeface="TI-Nspire Sans" panose="020B0604020202020204" pitchFamily="34" charset="-120"/>
                        </a:rPr>
                        <m:t>∗</m:t>
                      </m:r>
                      <m:sSub>
                        <m:sSubPr>
                          <m:ctrlPr>
                            <a:rPr lang="en-US" sz="1500" i="1">
                              <a:solidFill>
                                <a:schemeClr val="bg1"/>
                              </a:solidFill>
                              <a:latin typeface="Cambria Math" panose="02040503050406030204" pitchFamily="18" charset="0"/>
                              <a:ea typeface="TI-Nspire Sans" panose="020B0604020202020204" pitchFamily="34" charset="-120"/>
                            </a:rPr>
                          </m:ctrlPr>
                        </m:sSubPr>
                        <m:e>
                          <m:r>
                            <a:rPr lang="en-US" sz="1500" i="1">
                              <a:solidFill>
                                <a:schemeClr val="bg1"/>
                              </a:solidFill>
                              <a:latin typeface="Cambria Math" panose="02040503050406030204" pitchFamily="18" charset="0"/>
                              <a:ea typeface="TI-Nspire Sans" panose="020B0604020202020204" pitchFamily="34" charset="-120"/>
                            </a:rPr>
                            <m:t>𝑏</m:t>
                          </m:r>
                        </m:e>
                        <m:sub>
                          <m:r>
                            <a:rPr lang="en-US" sz="1500" i="1">
                              <a:solidFill>
                                <a:schemeClr val="bg1"/>
                              </a:solidFill>
                              <a:latin typeface="Cambria Math" panose="02040503050406030204" pitchFamily="18" charset="0"/>
                              <a:ea typeface="TI-Nspire Sans" panose="020B0604020202020204" pitchFamily="34" charset="-120"/>
                            </a:rPr>
                            <m:t>𝑇</m:t>
                          </m:r>
                        </m:sub>
                      </m:sSub>
                    </m:oMath>
                  </m:oMathPara>
                </a14:m>
                <a:endParaRPr lang="es-HN" sz="1500" dirty="0">
                  <a:solidFill>
                    <a:schemeClr val="bg1"/>
                  </a:solidFill>
                  <a:latin typeface="TI-Nspire Sans" panose="020B0604020202020204" pitchFamily="34" charset="-120"/>
                  <a:ea typeface="TI-Nspire Sans" panose="020B0604020202020204" pitchFamily="34" charset="-120"/>
                </a:endParaRPr>
              </a:p>
              <a:p>
                <a:pPr algn="ctr"/>
                <a:endParaRPr lang="es-HN" sz="800" dirty="0">
                  <a:solidFill>
                    <a:schemeClr val="bg1"/>
                  </a:solidFill>
                  <a:latin typeface="TI-Nspire Sans" panose="020B0604020202020204" pitchFamily="34" charset="-120"/>
                  <a:ea typeface="TI-Nspire Sans" panose="020B0604020202020204" pitchFamily="34" charset="-120"/>
                </a:endParaRPr>
              </a:p>
              <a:p>
                <a:pPr algn="ctr"/>
                <a14:m>
                  <m:oMathPara xmlns:m="http://schemas.openxmlformats.org/officeDocument/2006/math">
                    <m:oMathParaPr>
                      <m:jc m:val="centerGroup"/>
                    </m:oMathParaPr>
                    <m:oMath xmlns:m="http://schemas.openxmlformats.org/officeDocument/2006/math">
                      <m:r>
                        <a:rPr lang="en-US" sz="1500" b="0" i="1" smtClean="0">
                          <a:solidFill>
                            <a:schemeClr val="bg1"/>
                          </a:solidFill>
                          <a:latin typeface="Cambria Math" panose="02040503050406030204" pitchFamily="18" charset="0"/>
                          <a:ea typeface="TI-Nspire Sans" panose="020B0604020202020204" pitchFamily="34" charset="-120"/>
                        </a:rPr>
                        <m:t>𝐾</m:t>
                      </m:r>
                      <m:r>
                        <a:rPr lang="en-US" sz="1500" b="0" i="1" smtClean="0">
                          <a:solidFill>
                            <a:schemeClr val="bg1"/>
                          </a:solidFill>
                          <a:latin typeface="Cambria Math" panose="02040503050406030204" pitchFamily="18" charset="0"/>
                          <a:ea typeface="TI-Nspire Sans" panose="020B0604020202020204" pitchFamily="34" charset="-120"/>
                        </a:rPr>
                        <m:t>∗</m:t>
                      </m:r>
                      <m:r>
                        <a:rPr lang="en-US" sz="1500" b="0" i="1" smtClean="0">
                          <a:solidFill>
                            <a:schemeClr val="bg1"/>
                          </a:solidFill>
                          <a:latin typeface="Cambria Math" panose="02040503050406030204" pitchFamily="18" charset="0"/>
                          <a:ea typeface="TI-Nspire Sans" panose="020B0604020202020204" pitchFamily="34" charset="-120"/>
                        </a:rPr>
                        <m:t>𝑁</m:t>
                      </m:r>
                      <m:r>
                        <a:rPr lang="en-US" sz="1500" i="1">
                          <a:solidFill>
                            <a:schemeClr val="bg1"/>
                          </a:solidFill>
                          <a:latin typeface="Cambria Math" panose="02040503050406030204" pitchFamily="18" charset="0"/>
                          <a:ea typeface="TI-Nspire Sans" panose="020B0604020202020204" pitchFamily="34" charset="-120"/>
                        </a:rPr>
                        <m:t>∗</m:t>
                      </m:r>
                      <m:sSub>
                        <m:sSubPr>
                          <m:ctrlPr>
                            <a:rPr lang="en-US" sz="1500" i="1">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𝑁</m:t>
                          </m:r>
                        </m:e>
                        <m:sub>
                          <m:r>
                            <a:rPr lang="en-US" sz="1500" i="1">
                              <a:solidFill>
                                <a:schemeClr val="bg1"/>
                              </a:solidFill>
                              <a:latin typeface="Cambria Math" panose="02040503050406030204" pitchFamily="18" charset="0"/>
                              <a:ea typeface="TI-Nspire Sans" panose="020B0604020202020204" pitchFamily="34" charset="-120"/>
                            </a:rPr>
                            <m:t>𝐶</m:t>
                          </m:r>
                        </m:sub>
                      </m:sSub>
                      <m:r>
                        <a:rPr lang="en-US" sz="1500" i="1">
                          <a:solidFill>
                            <a:schemeClr val="bg1"/>
                          </a:solidFill>
                          <a:latin typeface="Cambria Math" panose="02040503050406030204" pitchFamily="18" charset="0"/>
                          <a:ea typeface="TI-Nspire Sans" panose="020B0604020202020204" pitchFamily="34" charset="-120"/>
                        </a:rPr>
                        <m:t>=</m:t>
                      </m:r>
                      <m:r>
                        <a:rPr lang="en-US" sz="1500" i="1">
                          <a:solidFill>
                            <a:schemeClr val="bg1"/>
                          </a:solidFill>
                          <a:latin typeface="Cambria Math" panose="02040503050406030204" pitchFamily="18" charset="0"/>
                          <a:ea typeface="TI-Nspire Sans" panose="020B0604020202020204" pitchFamily="34" charset="-120"/>
                        </a:rPr>
                        <m:t>𝑁</m:t>
                      </m:r>
                      <m:r>
                        <a:rPr lang="en-US" sz="1500" i="1">
                          <a:solidFill>
                            <a:schemeClr val="bg1"/>
                          </a:solidFill>
                          <a:latin typeface="Cambria Math" panose="02040503050406030204" pitchFamily="18" charset="0"/>
                          <a:ea typeface="TI-Nspire Sans" panose="020B0604020202020204" pitchFamily="34" charset="-120"/>
                        </a:rPr>
                        <m:t>∗</m:t>
                      </m:r>
                      <m:sSub>
                        <m:sSubPr>
                          <m:ctrlPr>
                            <a:rPr lang="en-US" sz="1500" i="1">
                              <a:solidFill>
                                <a:schemeClr val="bg1"/>
                              </a:solidFill>
                              <a:latin typeface="Cambria Math" panose="02040503050406030204" pitchFamily="18" charset="0"/>
                              <a:ea typeface="TI-Nspire Sans" panose="020B0604020202020204" pitchFamily="34" charset="-120"/>
                            </a:rPr>
                          </m:ctrlPr>
                        </m:sSubPr>
                        <m:e>
                          <m:r>
                            <a:rPr lang="en-US" sz="1500" i="1">
                              <a:solidFill>
                                <a:schemeClr val="bg1"/>
                              </a:solidFill>
                              <a:latin typeface="Cambria Math" panose="02040503050406030204" pitchFamily="18" charset="0"/>
                              <a:ea typeface="TI-Nspire Sans" panose="020B0604020202020204" pitchFamily="34" charset="-120"/>
                            </a:rPr>
                            <m:t>𝑁</m:t>
                          </m:r>
                        </m:e>
                        <m:sub>
                          <m:r>
                            <a:rPr lang="en-US" sz="1500" i="1">
                              <a:solidFill>
                                <a:schemeClr val="bg1"/>
                              </a:solidFill>
                              <a:latin typeface="Cambria Math" panose="02040503050406030204" pitchFamily="18" charset="0"/>
                              <a:ea typeface="TI-Nspire Sans" panose="020B0604020202020204" pitchFamily="34" charset="-120"/>
                            </a:rPr>
                            <m:t>𝐶</m:t>
                          </m:r>
                        </m:sub>
                      </m:sSub>
                      <m:r>
                        <a:rPr lang="en-US" sz="1500" b="0" i="1" smtClean="0">
                          <a:solidFill>
                            <a:schemeClr val="bg1"/>
                          </a:solidFill>
                          <a:latin typeface="Cambria Math" panose="02040503050406030204" pitchFamily="18" charset="0"/>
                          <a:ea typeface="TI-Nspire Sans" panose="020B0604020202020204" pitchFamily="34" charset="-120"/>
                        </a:rPr>
                        <m:t>+</m:t>
                      </m:r>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𝐷</m:t>
                          </m:r>
                        </m:e>
                        <m:sub>
                          <m:r>
                            <a:rPr lang="en-US" sz="1500" b="0" i="1" smtClean="0">
                              <a:solidFill>
                                <a:schemeClr val="bg1"/>
                              </a:solidFill>
                              <a:latin typeface="Cambria Math" panose="02040503050406030204" pitchFamily="18" charset="0"/>
                              <a:ea typeface="TI-Nspire Sans" panose="020B0604020202020204" pitchFamily="34" charset="-120"/>
                            </a:rPr>
                            <m:t>𝑅</m:t>
                          </m:r>
                        </m:sub>
                      </m:sSub>
                    </m:oMath>
                  </m:oMathPara>
                </a14:m>
                <a:endParaRPr lang="en-US" sz="1500" b="0" i="1" dirty="0">
                  <a:solidFill>
                    <a:schemeClr val="bg1"/>
                  </a:solidFill>
                  <a:latin typeface="Cambria Math" panose="02040503050406030204" pitchFamily="18" charset="0"/>
                  <a:ea typeface="TI-Nspire Sans" panose="020B0604020202020204" pitchFamily="34" charset="-120"/>
                </a:endParaRPr>
              </a:p>
              <a:p>
                <a:pPr algn="ctr"/>
                <a:endParaRPr lang="en-US" sz="800" b="0" i="1" dirty="0">
                  <a:solidFill>
                    <a:schemeClr val="bg1"/>
                  </a:solidFill>
                  <a:latin typeface="Cambria Math" panose="02040503050406030204" pitchFamily="18" charset="0"/>
                  <a:ea typeface="TI-Nspire Sans" panose="020B0604020202020204" pitchFamily="34" charset="-120"/>
                </a:endParaRPr>
              </a:p>
              <a:p>
                <a:pPr algn="ctr"/>
                <a14:m>
                  <m:oMathPara xmlns:m="http://schemas.openxmlformats.org/officeDocument/2006/math">
                    <m:oMathParaPr>
                      <m:jc m:val="centerGroup"/>
                    </m:oMathParaPr>
                    <m:oMath xmlns:m="http://schemas.openxmlformats.org/officeDocument/2006/math">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𝐷</m:t>
                          </m:r>
                        </m:e>
                        <m:sub>
                          <m:r>
                            <a:rPr lang="en-US" sz="1500" b="0" i="1" smtClean="0">
                              <a:solidFill>
                                <a:schemeClr val="bg1"/>
                              </a:solidFill>
                              <a:latin typeface="Cambria Math" panose="02040503050406030204" pitchFamily="18" charset="0"/>
                              <a:ea typeface="TI-Nspire Sans" panose="020B0604020202020204" pitchFamily="34" charset="-120"/>
                            </a:rPr>
                            <m:t>𝐴</m:t>
                          </m:r>
                        </m:sub>
                      </m:sSub>
                      <m:r>
                        <a:rPr lang="en-US" sz="1500" b="0" i="1" smtClean="0">
                          <a:solidFill>
                            <a:schemeClr val="bg1"/>
                          </a:solidFill>
                          <a:latin typeface="Cambria Math" panose="02040503050406030204" pitchFamily="18" charset="0"/>
                          <a:ea typeface="TI-Nspire Sans" panose="020B0604020202020204" pitchFamily="34" charset="-120"/>
                        </a:rPr>
                        <m:t>=</m:t>
                      </m:r>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𝐷</m:t>
                          </m:r>
                        </m:e>
                        <m:sub>
                          <m:r>
                            <a:rPr lang="en-US" sz="1500" b="0" i="1" smtClean="0">
                              <a:solidFill>
                                <a:schemeClr val="bg1"/>
                              </a:solidFill>
                              <a:latin typeface="Cambria Math" panose="02040503050406030204" pitchFamily="18" charset="0"/>
                              <a:ea typeface="TI-Nspire Sans" panose="020B0604020202020204" pitchFamily="34" charset="-120"/>
                            </a:rPr>
                            <m:t>𝑅</m:t>
                          </m:r>
                        </m:sub>
                      </m:sSub>
                      <m:r>
                        <a:rPr lang="en-US" sz="1500" b="0" i="1" smtClean="0">
                          <a:solidFill>
                            <a:schemeClr val="bg1"/>
                          </a:solidFill>
                          <a:latin typeface="Cambria Math" panose="02040503050406030204" pitchFamily="18" charset="0"/>
                          <a:ea typeface="TI-Nspire Sans" panose="020B0604020202020204" pitchFamily="34" charset="-120"/>
                        </a:rPr>
                        <m:t>−11 </m:t>
                      </m:r>
                    </m:oMath>
                  </m:oMathPara>
                </a14:m>
                <a:endParaRPr lang="es-HN" sz="1500" dirty="0">
                  <a:solidFill>
                    <a:schemeClr val="bg1"/>
                  </a:solidFill>
                  <a:latin typeface="TI-Nspire Sans" panose="020B0604020202020204" pitchFamily="34" charset="-120"/>
                  <a:ea typeface="TI-Nspire Sans" panose="020B0604020202020204" pitchFamily="34" charset="-120"/>
                </a:endParaRPr>
              </a:p>
              <a:p>
                <a:pPr algn="ctr"/>
                <a:endParaRPr lang="es-HN" sz="800" dirty="0">
                  <a:solidFill>
                    <a:schemeClr val="bg1"/>
                  </a:solidFill>
                  <a:latin typeface="TI-Nspire Sans" panose="020B0604020202020204" pitchFamily="34" charset="-120"/>
                  <a:ea typeface="TI-Nspire Sans" panose="020B0604020202020204" pitchFamily="34" charset="-120"/>
                </a:endParaRPr>
              </a:p>
              <a:p>
                <a:pPr algn="ctr"/>
                <a14:m>
                  <m:oMathPara xmlns:m="http://schemas.openxmlformats.org/officeDocument/2006/math">
                    <m:oMathParaPr>
                      <m:jc m:val="centerGroup"/>
                    </m:oMathParaPr>
                    <m:oMath xmlns:m="http://schemas.openxmlformats.org/officeDocument/2006/math">
                      <m:sSub>
                        <m:sSubPr>
                          <m:ctrlPr>
                            <a:rPr lang="es-HN" sz="150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𝐷</m:t>
                          </m:r>
                        </m:e>
                        <m:sub>
                          <m:r>
                            <a:rPr lang="en-US" sz="1500" b="0" i="1" smtClean="0">
                              <a:solidFill>
                                <a:schemeClr val="bg1"/>
                              </a:solidFill>
                              <a:latin typeface="Cambria Math" panose="02040503050406030204" pitchFamily="18" charset="0"/>
                              <a:ea typeface="TI-Nspire Sans" panose="020B0604020202020204" pitchFamily="34" charset="-120"/>
                            </a:rPr>
                            <m:t>𝐴</m:t>
                          </m:r>
                        </m:sub>
                      </m:sSub>
                      <m:r>
                        <a:rPr lang="en-US" sz="1500" b="0" i="1" smtClean="0">
                          <a:solidFill>
                            <a:schemeClr val="bg1"/>
                          </a:solidFill>
                          <a:latin typeface="Cambria Math" panose="02040503050406030204" pitchFamily="18" charset="0"/>
                          <a:ea typeface="TI-Nspire Sans" panose="020B0604020202020204" pitchFamily="34" charset="-120"/>
                        </a:rPr>
                        <m:t>=</m:t>
                      </m:r>
                      <m:d>
                        <m:dPr>
                          <m:ctrlPr>
                            <a:rPr lang="en-US" sz="1500" b="0" i="1" smtClean="0">
                              <a:solidFill>
                                <a:schemeClr val="bg1"/>
                              </a:solidFill>
                              <a:latin typeface="Cambria Math" panose="02040503050406030204" pitchFamily="18" charset="0"/>
                              <a:ea typeface="TI-Nspire Sans" panose="020B0604020202020204" pitchFamily="34" charset="-120"/>
                            </a:rPr>
                          </m:ctrlPr>
                        </m:dPr>
                        <m:e>
                          <m:r>
                            <a:rPr lang="en-US" sz="1500" i="1">
                              <a:solidFill>
                                <a:schemeClr val="bg1"/>
                              </a:solidFill>
                              <a:latin typeface="Cambria Math" panose="02040503050406030204" pitchFamily="18" charset="0"/>
                              <a:ea typeface="TI-Nspire Sans" panose="020B0604020202020204" pitchFamily="34" charset="-120"/>
                            </a:rPr>
                            <m:t>𝐾</m:t>
                          </m:r>
                          <m:r>
                            <a:rPr lang="en-US" sz="1500" i="1">
                              <a:solidFill>
                                <a:schemeClr val="bg1"/>
                              </a:solidFill>
                              <a:latin typeface="Cambria Math" panose="02040503050406030204" pitchFamily="18" charset="0"/>
                              <a:ea typeface="TI-Nspire Sans" panose="020B0604020202020204" pitchFamily="34" charset="-120"/>
                            </a:rPr>
                            <m:t>∗</m:t>
                          </m:r>
                          <m:r>
                            <a:rPr lang="en-US" sz="1500" i="1">
                              <a:solidFill>
                                <a:schemeClr val="bg1"/>
                              </a:solidFill>
                              <a:latin typeface="Cambria Math" panose="02040503050406030204" pitchFamily="18" charset="0"/>
                              <a:ea typeface="TI-Nspire Sans" panose="020B0604020202020204" pitchFamily="34" charset="-120"/>
                            </a:rPr>
                            <m:t>𝑁</m:t>
                          </m:r>
                          <m:r>
                            <a:rPr lang="en-US" sz="1500" i="1">
                              <a:solidFill>
                                <a:schemeClr val="bg1"/>
                              </a:solidFill>
                              <a:latin typeface="Cambria Math" panose="02040503050406030204" pitchFamily="18" charset="0"/>
                              <a:ea typeface="TI-Nspire Sans" panose="020B0604020202020204" pitchFamily="34" charset="-120"/>
                            </a:rPr>
                            <m:t>∗</m:t>
                          </m:r>
                          <m:sSub>
                            <m:sSubPr>
                              <m:ctrlPr>
                                <a:rPr lang="en-US" sz="1500" i="1">
                                  <a:solidFill>
                                    <a:schemeClr val="bg1"/>
                                  </a:solidFill>
                                  <a:latin typeface="Cambria Math" panose="02040503050406030204" pitchFamily="18" charset="0"/>
                                  <a:ea typeface="TI-Nspire Sans" panose="020B0604020202020204" pitchFamily="34" charset="-120"/>
                                </a:rPr>
                              </m:ctrlPr>
                            </m:sSubPr>
                            <m:e>
                              <m:r>
                                <a:rPr lang="en-US" sz="1500" i="1">
                                  <a:solidFill>
                                    <a:schemeClr val="bg1"/>
                                  </a:solidFill>
                                  <a:latin typeface="Cambria Math" panose="02040503050406030204" pitchFamily="18" charset="0"/>
                                  <a:ea typeface="TI-Nspire Sans" panose="020B0604020202020204" pitchFamily="34" charset="-120"/>
                                </a:rPr>
                                <m:t>𝑁</m:t>
                              </m:r>
                            </m:e>
                            <m:sub>
                              <m:r>
                                <a:rPr lang="en-US" sz="1500" i="1">
                                  <a:solidFill>
                                    <a:schemeClr val="bg1"/>
                                  </a:solidFill>
                                  <a:latin typeface="Cambria Math" panose="02040503050406030204" pitchFamily="18" charset="0"/>
                                  <a:ea typeface="TI-Nspire Sans" panose="020B0604020202020204" pitchFamily="34" charset="-120"/>
                                </a:rPr>
                                <m:t>𝐶</m:t>
                              </m:r>
                            </m:sub>
                          </m:sSub>
                          <m:r>
                            <a:rPr lang="en-US" sz="1500" b="0" i="1" smtClean="0">
                              <a:solidFill>
                                <a:schemeClr val="bg1"/>
                              </a:solidFill>
                              <a:latin typeface="Cambria Math" panose="02040503050406030204" pitchFamily="18" charset="0"/>
                              <a:ea typeface="TI-Nspire Sans" panose="020B0604020202020204" pitchFamily="34" charset="-120"/>
                            </a:rPr>
                            <m:t>−</m:t>
                          </m:r>
                          <m:r>
                            <a:rPr lang="en-US" sz="1500" i="1">
                              <a:solidFill>
                                <a:schemeClr val="bg1"/>
                              </a:solidFill>
                              <a:latin typeface="Cambria Math" panose="02040503050406030204" pitchFamily="18" charset="0"/>
                              <a:ea typeface="TI-Nspire Sans" panose="020B0604020202020204" pitchFamily="34" charset="-120"/>
                            </a:rPr>
                            <m:t>𝑁</m:t>
                          </m:r>
                          <m:r>
                            <a:rPr lang="en-US" sz="1500" i="1">
                              <a:solidFill>
                                <a:schemeClr val="bg1"/>
                              </a:solidFill>
                              <a:latin typeface="Cambria Math" panose="02040503050406030204" pitchFamily="18" charset="0"/>
                              <a:ea typeface="TI-Nspire Sans" panose="020B0604020202020204" pitchFamily="34" charset="-120"/>
                            </a:rPr>
                            <m:t>∗</m:t>
                          </m:r>
                          <m:sSub>
                            <m:sSubPr>
                              <m:ctrlPr>
                                <a:rPr lang="en-US" sz="1500" i="1">
                                  <a:solidFill>
                                    <a:schemeClr val="bg1"/>
                                  </a:solidFill>
                                  <a:latin typeface="Cambria Math" panose="02040503050406030204" pitchFamily="18" charset="0"/>
                                  <a:ea typeface="TI-Nspire Sans" panose="020B0604020202020204" pitchFamily="34" charset="-120"/>
                                </a:rPr>
                              </m:ctrlPr>
                            </m:sSubPr>
                            <m:e>
                              <m:r>
                                <a:rPr lang="en-US" sz="1500" i="1">
                                  <a:solidFill>
                                    <a:schemeClr val="bg1"/>
                                  </a:solidFill>
                                  <a:latin typeface="Cambria Math" panose="02040503050406030204" pitchFamily="18" charset="0"/>
                                  <a:ea typeface="TI-Nspire Sans" panose="020B0604020202020204" pitchFamily="34" charset="-120"/>
                                </a:rPr>
                                <m:t>𝑁</m:t>
                              </m:r>
                            </m:e>
                            <m:sub>
                              <m:r>
                                <a:rPr lang="en-US" sz="1500" i="1">
                                  <a:solidFill>
                                    <a:schemeClr val="bg1"/>
                                  </a:solidFill>
                                  <a:latin typeface="Cambria Math" panose="02040503050406030204" pitchFamily="18" charset="0"/>
                                  <a:ea typeface="TI-Nspire Sans" panose="020B0604020202020204" pitchFamily="34" charset="-120"/>
                                </a:rPr>
                                <m:t>𝐶</m:t>
                              </m:r>
                            </m:sub>
                          </m:sSub>
                        </m:e>
                      </m:d>
                      <m:r>
                        <a:rPr lang="en-US" sz="1500" b="0" i="1" smtClean="0">
                          <a:solidFill>
                            <a:schemeClr val="bg1"/>
                          </a:solidFill>
                          <a:latin typeface="Cambria Math" panose="02040503050406030204" pitchFamily="18" charset="0"/>
                          <a:ea typeface="TI-Nspire Sans" panose="020B0604020202020204" pitchFamily="34" charset="-120"/>
                        </a:rPr>
                        <m:t>−11</m:t>
                      </m:r>
                    </m:oMath>
                  </m:oMathPara>
                </a14:m>
                <a:endParaRPr lang="en-US" sz="1500" b="0" dirty="0">
                  <a:solidFill>
                    <a:schemeClr val="bg1"/>
                  </a:solidFill>
                  <a:latin typeface="TI-Nspire Sans" panose="020B0604020202020204" pitchFamily="34" charset="-120"/>
                  <a:ea typeface="TI-Nspire Sans" panose="020B0604020202020204" pitchFamily="34" charset="-120"/>
                </a:endParaRPr>
              </a:p>
              <a:p>
                <a:pPr algn="ctr"/>
                <a:endParaRPr lang="es-HN" sz="800" dirty="0">
                  <a:solidFill>
                    <a:schemeClr val="bg1"/>
                  </a:solidFill>
                  <a:latin typeface="TI-Nspire Sans" panose="020B0604020202020204" pitchFamily="34" charset="-120"/>
                  <a:ea typeface="TI-Nspire Sans" panose="020B0604020202020204" pitchFamily="34" charset="-120"/>
                </a:endParaRPr>
              </a:p>
              <a:p>
                <a:pPr algn="ctr"/>
                <a:r>
                  <a:rPr lang="es-HN" sz="1500" dirty="0">
                    <a:solidFill>
                      <a:schemeClr val="bg1"/>
                    </a:solidFill>
                    <a:latin typeface="TI-Nspire Sans" panose="020B0604020202020204" pitchFamily="34" charset="-120"/>
                    <a:ea typeface="TI-Nspire Sans" panose="020B0604020202020204" pitchFamily="34" charset="-120"/>
                  </a:rPr>
                  <a:t>Usamos el menor entero posible k, k=2</a:t>
                </a:r>
              </a:p>
              <a:p>
                <a:pPr algn="ctr"/>
                <a:endParaRPr lang="es-HN" sz="1500" dirty="0">
                  <a:solidFill>
                    <a:schemeClr val="bg1"/>
                  </a:solidFill>
                  <a:latin typeface="TI-Nspire Sans" panose="020B0604020202020204" pitchFamily="34" charset="-120"/>
                  <a:ea typeface="TI-Nspire Sans" panose="020B0604020202020204" pitchFamily="34" charset="-120"/>
                </a:endParaRPr>
              </a:p>
              <a:p>
                <a:pPr algn="ctr"/>
                <a14:m>
                  <m:oMathPara xmlns:m="http://schemas.openxmlformats.org/officeDocument/2006/math">
                    <m:oMathParaPr>
                      <m:jc m:val="centerGroup"/>
                    </m:oMathParaPr>
                    <m:oMath xmlns:m="http://schemas.openxmlformats.org/officeDocument/2006/math">
                      <m:sSub>
                        <m:sSubPr>
                          <m:ctrlPr>
                            <a:rPr lang="es-HN" sz="150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𝐷</m:t>
                          </m:r>
                        </m:e>
                        <m:sub>
                          <m:r>
                            <a:rPr lang="en-US" sz="1500" b="0" i="1" smtClean="0">
                              <a:solidFill>
                                <a:schemeClr val="bg1"/>
                              </a:solidFill>
                              <a:latin typeface="Cambria Math" panose="02040503050406030204" pitchFamily="18" charset="0"/>
                              <a:ea typeface="TI-Nspire Sans" panose="020B0604020202020204" pitchFamily="34" charset="-120"/>
                            </a:rPr>
                            <m:t>𝐴</m:t>
                          </m:r>
                        </m:sub>
                      </m:sSub>
                      <m:r>
                        <a:rPr lang="en-US" sz="1500" b="0" i="1" smtClean="0">
                          <a:solidFill>
                            <a:schemeClr val="bg1"/>
                          </a:solidFill>
                          <a:latin typeface="Cambria Math" panose="02040503050406030204" pitchFamily="18" charset="0"/>
                          <a:ea typeface="TI-Nspire Sans" panose="020B0604020202020204" pitchFamily="34" charset="-120"/>
                        </a:rPr>
                        <m:t>=</m:t>
                      </m:r>
                      <m:r>
                        <a:rPr lang="en-US" sz="1500" b="0" i="1" smtClean="0">
                          <a:solidFill>
                            <a:schemeClr val="bg1"/>
                          </a:solidFill>
                          <a:latin typeface="Cambria Math" panose="02040503050406030204" pitchFamily="18" charset="0"/>
                          <a:ea typeface="TI-Nspire Sans" panose="020B0604020202020204" pitchFamily="34" charset="-120"/>
                        </a:rPr>
                        <m:t>𝑁</m:t>
                      </m:r>
                      <m:r>
                        <a:rPr lang="en-US" sz="1500" b="0" i="1" smtClean="0">
                          <a:solidFill>
                            <a:schemeClr val="bg1"/>
                          </a:solidFill>
                          <a:latin typeface="Cambria Math" panose="02040503050406030204" pitchFamily="18" charset="0"/>
                          <a:ea typeface="TI-Nspire Sans" panose="020B0604020202020204" pitchFamily="34" charset="-120"/>
                        </a:rPr>
                        <m:t>∗</m:t>
                      </m:r>
                      <m:sSub>
                        <m:sSubPr>
                          <m:ctrlPr>
                            <a:rPr lang="en-US" sz="1500" b="0" i="1" smtClean="0">
                              <a:solidFill>
                                <a:schemeClr val="bg1"/>
                              </a:solidFill>
                              <a:latin typeface="Cambria Math" panose="02040503050406030204" pitchFamily="18" charset="0"/>
                              <a:ea typeface="TI-Nspire Sans" panose="020B0604020202020204" pitchFamily="34" charset="-120"/>
                            </a:rPr>
                          </m:ctrlPr>
                        </m:sSubPr>
                        <m:e>
                          <m:r>
                            <a:rPr lang="en-US" sz="1500" b="0" i="1" smtClean="0">
                              <a:solidFill>
                                <a:schemeClr val="bg1"/>
                              </a:solidFill>
                              <a:latin typeface="Cambria Math" panose="02040503050406030204" pitchFamily="18" charset="0"/>
                              <a:ea typeface="TI-Nspire Sans" panose="020B0604020202020204" pitchFamily="34" charset="-120"/>
                            </a:rPr>
                            <m:t>𝑁</m:t>
                          </m:r>
                        </m:e>
                        <m:sub>
                          <m:r>
                            <a:rPr lang="en-US" sz="1500" b="0" i="1" smtClean="0">
                              <a:solidFill>
                                <a:schemeClr val="bg1"/>
                              </a:solidFill>
                              <a:latin typeface="Cambria Math" panose="02040503050406030204" pitchFamily="18" charset="0"/>
                              <a:ea typeface="TI-Nspire Sans" panose="020B0604020202020204" pitchFamily="34" charset="-120"/>
                            </a:rPr>
                            <m:t>𝐶</m:t>
                          </m:r>
                        </m:sub>
                      </m:sSub>
                      <m:r>
                        <a:rPr lang="en-US" sz="1500" b="0" i="1" smtClean="0">
                          <a:solidFill>
                            <a:schemeClr val="bg1"/>
                          </a:solidFill>
                          <a:latin typeface="Cambria Math" panose="02040503050406030204" pitchFamily="18" charset="0"/>
                          <a:ea typeface="TI-Nspire Sans" panose="020B0604020202020204" pitchFamily="34" charset="-120"/>
                        </a:rPr>
                        <m:t>−11</m:t>
                      </m:r>
                    </m:oMath>
                  </m:oMathPara>
                </a14:m>
                <a:endParaRPr lang="es-HN" sz="1500" dirty="0">
                  <a:solidFill>
                    <a:schemeClr val="bg1"/>
                  </a:solidFill>
                  <a:latin typeface="TI-Nspire Sans" panose="020B0604020202020204" pitchFamily="34" charset="-120"/>
                  <a:ea typeface="TI-Nspire Sans" panose="020B0604020202020204" pitchFamily="34" charset="-120"/>
                </a:endParaRPr>
              </a:p>
            </p:txBody>
          </p:sp>
        </mc:Choice>
        <mc:Fallback xmlns="">
          <p:sp>
            <p:nvSpPr>
              <p:cNvPr id="11" name="CuadroTexto 10">
                <a:extLst>
                  <a:ext uri="{FF2B5EF4-FFF2-40B4-BE49-F238E27FC236}">
                    <a16:creationId xmlns:a16="http://schemas.microsoft.com/office/drawing/2014/main" id="{63A25291-25F5-4CD7-9FD8-C6734CBB07B2}"/>
                  </a:ext>
                </a:extLst>
              </p:cNvPr>
              <p:cNvSpPr txBox="1">
                <a:spLocks noRot="1" noChangeAspect="1" noMove="1" noResize="1" noEditPoints="1" noAdjustHandles="1" noChangeArrowheads="1" noChangeShapeType="1" noTextEdit="1"/>
              </p:cNvSpPr>
              <p:nvPr/>
            </p:nvSpPr>
            <p:spPr>
              <a:xfrm>
                <a:off x="7842993" y="1511543"/>
                <a:ext cx="3429978" cy="4457439"/>
              </a:xfrm>
              <a:prstGeom prst="rect">
                <a:avLst/>
              </a:prstGeom>
              <a:blipFill>
                <a:blip r:embed="rId5"/>
                <a:stretch>
                  <a:fillRect/>
                </a:stretch>
              </a:blipFill>
            </p:spPr>
            <p:txBody>
              <a:bodyPr/>
              <a:lstStyle/>
              <a:p>
                <a:r>
                  <a:rPr lang="es-HN">
                    <a:noFill/>
                  </a:rPr>
                  <a:t> </a:t>
                </a:r>
              </a:p>
            </p:txBody>
          </p:sp>
        </mc:Fallback>
      </mc:AlternateContent>
      <p:sp>
        <p:nvSpPr>
          <p:cNvPr id="13" name="Marcador de contenido 2">
            <a:extLst>
              <a:ext uri="{FF2B5EF4-FFF2-40B4-BE49-F238E27FC236}">
                <a16:creationId xmlns:a16="http://schemas.microsoft.com/office/drawing/2014/main" id="{D0094ABA-F0C7-4555-8108-58B7EF0E6BD9}"/>
              </a:ext>
            </a:extLst>
          </p:cNvPr>
          <p:cNvSpPr txBox="1">
            <a:spLocks/>
          </p:cNvSpPr>
          <p:nvPr/>
        </p:nvSpPr>
        <p:spPr>
          <a:xfrm>
            <a:off x="417072" y="538524"/>
            <a:ext cx="11124415" cy="4072187"/>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El entrelazado induce un retraso en la transmisión, como podemos ver el byte que va por el camino 0, el byte de sincronización, no tiene retraso </a:t>
            </a:r>
          </a:p>
        </p:txBody>
      </p:sp>
    </p:spTree>
    <p:extLst>
      <p:ext uri="{BB962C8B-B14F-4D97-AF65-F5344CB8AC3E}">
        <p14:creationId xmlns:p14="http://schemas.microsoft.com/office/powerpoint/2010/main" val="1941248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7019B77D-E904-4092-B0DA-53949EFC6254}"/>
              </a:ext>
            </a:extLst>
          </p:cNvPr>
          <p:cNvSpPr/>
          <p:nvPr/>
        </p:nvSpPr>
        <p:spPr>
          <a:xfrm>
            <a:off x="1595437" y="1109662"/>
            <a:ext cx="9001125" cy="5210175"/>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2" name="Imagen 1">
            <a:extLst>
              <a:ext uri="{FF2B5EF4-FFF2-40B4-BE49-F238E27FC236}">
                <a16:creationId xmlns:a16="http://schemas.microsoft.com/office/drawing/2014/main" id="{A12ABDB2-52E9-481E-A97C-7483E3C3E141}"/>
              </a:ext>
            </a:extLst>
          </p:cNvPr>
          <p:cNvPicPr>
            <a:picLocks noChangeAspect="1"/>
          </p:cNvPicPr>
          <p:nvPr/>
        </p:nvPicPr>
        <p:blipFill>
          <a:blip r:embed="rId2"/>
          <a:stretch>
            <a:fillRect/>
          </a:stretch>
        </p:blipFill>
        <p:spPr>
          <a:xfrm>
            <a:off x="3181350" y="1600200"/>
            <a:ext cx="5829300" cy="4229100"/>
          </a:xfrm>
          <a:prstGeom prst="rect">
            <a:avLst/>
          </a:prstGeom>
        </p:spPr>
      </p:pic>
    </p:spTree>
    <p:extLst>
      <p:ext uri="{BB962C8B-B14F-4D97-AF65-F5344CB8AC3E}">
        <p14:creationId xmlns:p14="http://schemas.microsoft.com/office/powerpoint/2010/main" val="1436083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B97474-34AE-409F-9814-0800A202198D}"/>
              </a:ext>
            </a:extLst>
          </p:cNvPr>
          <p:cNvSpPr>
            <a:spLocks noGrp="1"/>
          </p:cNvSpPr>
          <p:nvPr>
            <p:ph type="title"/>
          </p:nvPr>
        </p:nvSpPr>
        <p:spPr/>
        <p:txBody>
          <a:bodyPr/>
          <a:lstStyle/>
          <a:p>
            <a:r>
              <a:rPr lang="es-HN" dirty="0"/>
              <a:t>Código convolucional</a:t>
            </a:r>
          </a:p>
        </p:txBody>
      </p:sp>
      <p:sp>
        <p:nvSpPr>
          <p:cNvPr id="3" name="Marcador de contenido 2">
            <a:extLst>
              <a:ext uri="{FF2B5EF4-FFF2-40B4-BE49-F238E27FC236}">
                <a16:creationId xmlns:a16="http://schemas.microsoft.com/office/drawing/2014/main" id="{02773E03-F7D0-4A0E-8CD5-6EB7AF04521F}"/>
              </a:ext>
            </a:extLst>
          </p:cNvPr>
          <p:cNvSpPr>
            <a:spLocks noGrp="1"/>
          </p:cNvSpPr>
          <p:nvPr>
            <p:ph idx="1"/>
          </p:nvPr>
        </p:nvSpPr>
        <p:spPr>
          <a:xfrm>
            <a:off x="818712" y="2222287"/>
            <a:ext cx="2977111" cy="4072187"/>
          </a:xfrm>
        </p:spPr>
        <p:txBody>
          <a:bodyPr/>
          <a:lstStyle/>
          <a:p>
            <a:r>
              <a:rPr lang="es-HN" dirty="0">
                <a:latin typeface="TI-Nspire Sans" panose="020B0604020202020204" pitchFamily="34" charset="-120"/>
                <a:ea typeface="TI-Nspire Sans" panose="020B0604020202020204" pitchFamily="34" charset="-120"/>
              </a:rPr>
              <a:t>Al estar transmitiendo tenemos formas de proteger nuestro TSP, y una de estas es agregando redundancia, esto lo hacemos con un código convolucional, el cual tiene tasas de 1/2, 2/3, 3/4, 5/6 y 7/8, estos códigos trabajan a nivel de bit</a:t>
            </a:r>
          </a:p>
        </p:txBody>
      </p:sp>
      <p:grpSp>
        <p:nvGrpSpPr>
          <p:cNvPr id="38" name="Grupo 37">
            <a:extLst>
              <a:ext uri="{FF2B5EF4-FFF2-40B4-BE49-F238E27FC236}">
                <a16:creationId xmlns:a16="http://schemas.microsoft.com/office/drawing/2014/main" id="{2C4547DB-A4C3-41C0-8FF1-5E0FD5FB9B6F}"/>
              </a:ext>
            </a:extLst>
          </p:cNvPr>
          <p:cNvGrpSpPr/>
          <p:nvPr/>
        </p:nvGrpSpPr>
        <p:grpSpPr>
          <a:xfrm>
            <a:off x="4646428" y="2583956"/>
            <a:ext cx="640611" cy="660349"/>
            <a:chOff x="5539563" y="2892055"/>
            <a:chExt cx="733647" cy="701749"/>
          </a:xfrm>
        </p:grpSpPr>
        <p:sp>
          <p:nvSpPr>
            <p:cNvPr id="39" name="Rectángulo 38">
              <a:extLst>
                <a:ext uri="{FF2B5EF4-FFF2-40B4-BE49-F238E27FC236}">
                  <a16:creationId xmlns:a16="http://schemas.microsoft.com/office/drawing/2014/main" id="{2D431370-06B3-4254-BCAF-F0D6F4C0D919}"/>
                </a:ext>
              </a:extLst>
            </p:cNvPr>
            <p:cNvSpPr/>
            <p:nvPr/>
          </p:nvSpPr>
          <p:spPr>
            <a:xfrm>
              <a:off x="5539563" y="2892055"/>
              <a:ext cx="733647"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0" name="CuadroTexto 39">
              <a:extLst>
                <a:ext uri="{FF2B5EF4-FFF2-40B4-BE49-F238E27FC236}">
                  <a16:creationId xmlns:a16="http://schemas.microsoft.com/office/drawing/2014/main" id="{4FEC126A-C201-4E10-AF8E-4CC132FF3AEC}"/>
                </a:ext>
              </a:extLst>
            </p:cNvPr>
            <p:cNvSpPr txBox="1"/>
            <p:nvPr/>
          </p:nvSpPr>
          <p:spPr>
            <a:xfrm>
              <a:off x="5539563" y="3058263"/>
              <a:ext cx="733647" cy="21575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X1</a:t>
              </a:r>
            </a:p>
          </p:txBody>
        </p:sp>
      </p:grpSp>
      <p:grpSp>
        <p:nvGrpSpPr>
          <p:cNvPr id="41" name="Grupo 40">
            <a:extLst>
              <a:ext uri="{FF2B5EF4-FFF2-40B4-BE49-F238E27FC236}">
                <a16:creationId xmlns:a16="http://schemas.microsoft.com/office/drawing/2014/main" id="{8740061F-8B0D-423D-8BF1-4284C33C7267}"/>
              </a:ext>
            </a:extLst>
          </p:cNvPr>
          <p:cNvGrpSpPr/>
          <p:nvPr/>
        </p:nvGrpSpPr>
        <p:grpSpPr>
          <a:xfrm>
            <a:off x="5287037" y="2583364"/>
            <a:ext cx="640611" cy="660349"/>
            <a:chOff x="5539563" y="2892055"/>
            <a:chExt cx="733647" cy="701749"/>
          </a:xfrm>
        </p:grpSpPr>
        <p:sp>
          <p:nvSpPr>
            <p:cNvPr id="42" name="Rectángulo 41">
              <a:extLst>
                <a:ext uri="{FF2B5EF4-FFF2-40B4-BE49-F238E27FC236}">
                  <a16:creationId xmlns:a16="http://schemas.microsoft.com/office/drawing/2014/main" id="{3858C720-213E-4860-9540-E01F2B2921A5}"/>
                </a:ext>
              </a:extLst>
            </p:cNvPr>
            <p:cNvSpPr/>
            <p:nvPr/>
          </p:nvSpPr>
          <p:spPr>
            <a:xfrm>
              <a:off x="5539563" y="2892055"/>
              <a:ext cx="733647"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3" name="CuadroTexto 42">
              <a:extLst>
                <a:ext uri="{FF2B5EF4-FFF2-40B4-BE49-F238E27FC236}">
                  <a16:creationId xmlns:a16="http://schemas.microsoft.com/office/drawing/2014/main" id="{B20CCA0E-3BD2-4E02-9C52-3A269FD712BC}"/>
                </a:ext>
              </a:extLst>
            </p:cNvPr>
            <p:cNvSpPr txBox="1"/>
            <p:nvPr/>
          </p:nvSpPr>
          <p:spPr>
            <a:xfrm>
              <a:off x="5539563" y="3058263"/>
              <a:ext cx="733647" cy="21575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X2</a:t>
              </a:r>
            </a:p>
          </p:txBody>
        </p:sp>
      </p:grpSp>
      <p:grpSp>
        <p:nvGrpSpPr>
          <p:cNvPr id="44" name="Grupo 43">
            <a:extLst>
              <a:ext uri="{FF2B5EF4-FFF2-40B4-BE49-F238E27FC236}">
                <a16:creationId xmlns:a16="http://schemas.microsoft.com/office/drawing/2014/main" id="{91EEFDE9-F05A-4AAF-8AF9-E2706D226D3D}"/>
              </a:ext>
            </a:extLst>
          </p:cNvPr>
          <p:cNvGrpSpPr/>
          <p:nvPr/>
        </p:nvGrpSpPr>
        <p:grpSpPr>
          <a:xfrm>
            <a:off x="5909036" y="3243711"/>
            <a:ext cx="640611" cy="660349"/>
            <a:chOff x="5539563" y="2892055"/>
            <a:chExt cx="733647" cy="701749"/>
          </a:xfrm>
        </p:grpSpPr>
        <p:sp>
          <p:nvSpPr>
            <p:cNvPr id="45" name="Rectángulo 44">
              <a:extLst>
                <a:ext uri="{FF2B5EF4-FFF2-40B4-BE49-F238E27FC236}">
                  <a16:creationId xmlns:a16="http://schemas.microsoft.com/office/drawing/2014/main" id="{9B9B9410-B396-4BC6-93EE-8FD60943F070}"/>
                </a:ext>
              </a:extLst>
            </p:cNvPr>
            <p:cNvSpPr/>
            <p:nvPr/>
          </p:nvSpPr>
          <p:spPr>
            <a:xfrm>
              <a:off x="5539563" y="2892055"/>
              <a:ext cx="733647"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6" name="CuadroTexto 45">
              <a:extLst>
                <a:ext uri="{FF2B5EF4-FFF2-40B4-BE49-F238E27FC236}">
                  <a16:creationId xmlns:a16="http://schemas.microsoft.com/office/drawing/2014/main" id="{CDFA4560-F46D-4690-9667-A48461015847}"/>
                </a:ext>
              </a:extLst>
            </p:cNvPr>
            <p:cNvSpPr txBox="1"/>
            <p:nvPr/>
          </p:nvSpPr>
          <p:spPr>
            <a:xfrm>
              <a:off x="5539563" y="3058263"/>
              <a:ext cx="733647" cy="21575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Y3</a:t>
              </a:r>
            </a:p>
          </p:txBody>
        </p:sp>
      </p:grpSp>
      <p:grpSp>
        <p:nvGrpSpPr>
          <p:cNvPr id="47" name="Grupo 46">
            <a:extLst>
              <a:ext uri="{FF2B5EF4-FFF2-40B4-BE49-F238E27FC236}">
                <a16:creationId xmlns:a16="http://schemas.microsoft.com/office/drawing/2014/main" id="{DF165E14-1493-4F76-BE22-43C160972E23}"/>
              </a:ext>
            </a:extLst>
          </p:cNvPr>
          <p:cNvGrpSpPr/>
          <p:nvPr/>
        </p:nvGrpSpPr>
        <p:grpSpPr>
          <a:xfrm>
            <a:off x="5268427" y="3243712"/>
            <a:ext cx="640611" cy="660349"/>
            <a:chOff x="5539563" y="2892055"/>
            <a:chExt cx="733647" cy="701749"/>
          </a:xfrm>
        </p:grpSpPr>
        <p:sp>
          <p:nvSpPr>
            <p:cNvPr id="48" name="Rectángulo 47">
              <a:extLst>
                <a:ext uri="{FF2B5EF4-FFF2-40B4-BE49-F238E27FC236}">
                  <a16:creationId xmlns:a16="http://schemas.microsoft.com/office/drawing/2014/main" id="{DB908CD9-BE2C-4BD1-A4AD-E19D2A699C8C}"/>
                </a:ext>
              </a:extLst>
            </p:cNvPr>
            <p:cNvSpPr/>
            <p:nvPr/>
          </p:nvSpPr>
          <p:spPr>
            <a:xfrm>
              <a:off x="5539563" y="2892055"/>
              <a:ext cx="733647"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9" name="CuadroTexto 48">
              <a:extLst>
                <a:ext uri="{FF2B5EF4-FFF2-40B4-BE49-F238E27FC236}">
                  <a16:creationId xmlns:a16="http://schemas.microsoft.com/office/drawing/2014/main" id="{61D02DC3-3020-4725-9E54-210599B61523}"/>
                </a:ext>
              </a:extLst>
            </p:cNvPr>
            <p:cNvSpPr txBox="1"/>
            <p:nvPr/>
          </p:nvSpPr>
          <p:spPr>
            <a:xfrm>
              <a:off x="5539563" y="3058263"/>
              <a:ext cx="733647" cy="21575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Y2</a:t>
              </a:r>
            </a:p>
          </p:txBody>
        </p:sp>
      </p:grpSp>
      <p:grpSp>
        <p:nvGrpSpPr>
          <p:cNvPr id="50" name="Grupo 49">
            <a:extLst>
              <a:ext uri="{FF2B5EF4-FFF2-40B4-BE49-F238E27FC236}">
                <a16:creationId xmlns:a16="http://schemas.microsoft.com/office/drawing/2014/main" id="{7C076671-98A2-41E7-8292-88D07B6C22FD}"/>
              </a:ext>
            </a:extLst>
          </p:cNvPr>
          <p:cNvGrpSpPr/>
          <p:nvPr/>
        </p:nvGrpSpPr>
        <p:grpSpPr>
          <a:xfrm>
            <a:off x="6549641" y="2582474"/>
            <a:ext cx="640611" cy="660349"/>
            <a:chOff x="5539563" y="2892055"/>
            <a:chExt cx="733647" cy="701749"/>
          </a:xfrm>
        </p:grpSpPr>
        <p:sp>
          <p:nvSpPr>
            <p:cNvPr id="51" name="Rectángulo 50">
              <a:extLst>
                <a:ext uri="{FF2B5EF4-FFF2-40B4-BE49-F238E27FC236}">
                  <a16:creationId xmlns:a16="http://schemas.microsoft.com/office/drawing/2014/main" id="{FFD5F493-603D-42BE-BB53-EF16D995541F}"/>
                </a:ext>
              </a:extLst>
            </p:cNvPr>
            <p:cNvSpPr/>
            <p:nvPr/>
          </p:nvSpPr>
          <p:spPr>
            <a:xfrm>
              <a:off x="5539563" y="2892055"/>
              <a:ext cx="733647"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2" name="CuadroTexto 51">
              <a:extLst>
                <a:ext uri="{FF2B5EF4-FFF2-40B4-BE49-F238E27FC236}">
                  <a16:creationId xmlns:a16="http://schemas.microsoft.com/office/drawing/2014/main" id="{D1F288AF-2129-4246-B3F8-0A79775B3954}"/>
                </a:ext>
              </a:extLst>
            </p:cNvPr>
            <p:cNvSpPr txBox="1"/>
            <p:nvPr/>
          </p:nvSpPr>
          <p:spPr>
            <a:xfrm>
              <a:off x="5539563" y="3058263"/>
              <a:ext cx="733647" cy="21575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X4</a:t>
              </a:r>
            </a:p>
          </p:txBody>
        </p:sp>
      </p:grpSp>
      <p:grpSp>
        <p:nvGrpSpPr>
          <p:cNvPr id="53" name="Grupo 52">
            <a:extLst>
              <a:ext uri="{FF2B5EF4-FFF2-40B4-BE49-F238E27FC236}">
                <a16:creationId xmlns:a16="http://schemas.microsoft.com/office/drawing/2014/main" id="{2D13AE59-7845-4CC2-8D48-0AD39B74C541}"/>
              </a:ext>
            </a:extLst>
          </p:cNvPr>
          <p:cNvGrpSpPr/>
          <p:nvPr/>
        </p:nvGrpSpPr>
        <p:grpSpPr>
          <a:xfrm>
            <a:off x="5909035" y="2582770"/>
            <a:ext cx="640611" cy="660349"/>
            <a:chOff x="5539563" y="2892055"/>
            <a:chExt cx="733647" cy="701749"/>
          </a:xfrm>
        </p:grpSpPr>
        <p:sp>
          <p:nvSpPr>
            <p:cNvPr id="54" name="Rectángulo 53">
              <a:extLst>
                <a:ext uri="{FF2B5EF4-FFF2-40B4-BE49-F238E27FC236}">
                  <a16:creationId xmlns:a16="http://schemas.microsoft.com/office/drawing/2014/main" id="{3437DCA4-221D-4911-B89E-DE5B9213D595}"/>
                </a:ext>
              </a:extLst>
            </p:cNvPr>
            <p:cNvSpPr/>
            <p:nvPr/>
          </p:nvSpPr>
          <p:spPr>
            <a:xfrm>
              <a:off x="5539563" y="2892055"/>
              <a:ext cx="733647"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5" name="CuadroTexto 54">
              <a:extLst>
                <a:ext uri="{FF2B5EF4-FFF2-40B4-BE49-F238E27FC236}">
                  <a16:creationId xmlns:a16="http://schemas.microsoft.com/office/drawing/2014/main" id="{67685F3D-DC84-461B-B7EE-43226038EEC1}"/>
                </a:ext>
              </a:extLst>
            </p:cNvPr>
            <p:cNvSpPr txBox="1"/>
            <p:nvPr/>
          </p:nvSpPr>
          <p:spPr>
            <a:xfrm>
              <a:off x="5539563" y="3058263"/>
              <a:ext cx="733647" cy="21575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X3</a:t>
              </a:r>
            </a:p>
          </p:txBody>
        </p:sp>
      </p:grpSp>
      <p:grpSp>
        <p:nvGrpSpPr>
          <p:cNvPr id="56" name="Grupo 55">
            <a:extLst>
              <a:ext uri="{FF2B5EF4-FFF2-40B4-BE49-F238E27FC236}">
                <a16:creationId xmlns:a16="http://schemas.microsoft.com/office/drawing/2014/main" id="{4CB59F7E-663C-49D8-BE54-FA21B65F63C1}"/>
              </a:ext>
            </a:extLst>
          </p:cNvPr>
          <p:cNvGrpSpPr/>
          <p:nvPr/>
        </p:nvGrpSpPr>
        <p:grpSpPr>
          <a:xfrm>
            <a:off x="4646426" y="3243713"/>
            <a:ext cx="640611" cy="660349"/>
            <a:chOff x="5539563" y="2892055"/>
            <a:chExt cx="733647" cy="701749"/>
          </a:xfrm>
        </p:grpSpPr>
        <p:sp>
          <p:nvSpPr>
            <p:cNvPr id="57" name="Rectángulo 56">
              <a:extLst>
                <a:ext uri="{FF2B5EF4-FFF2-40B4-BE49-F238E27FC236}">
                  <a16:creationId xmlns:a16="http://schemas.microsoft.com/office/drawing/2014/main" id="{E23BB242-E4EC-425C-885E-AA3045E7ECC7}"/>
                </a:ext>
              </a:extLst>
            </p:cNvPr>
            <p:cNvSpPr/>
            <p:nvPr/>
          </p:nvSpPr>
          <p:spPr>
            <a:xfrm>
              <a:off x="5539563" y="2892055"/>
              <a:ext cx="733647"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8" name="CuadroTexto 57">
              <a:extLst>
                <a:ext uri="{FF2B5EF4-FFF2-40B4-BE49-F238E27FC236}">
                  <a16:creationId xmlns:a16="http://schemas.microsoft.com/office/drawing/2014/main" id="{0866A2CF-C6F3-425D-9CB3-8B0DB750C713}"/>
                </a:ext>
              </a:extLst>
            </p:cNvPr>
            <p:cNvSpPr txBox="1"/>
            <p:nvPr/>
          </p:nvSpPr>
          <p:spPr>
            <a:xfrm>
              <a:off x="5539563" y="3058263"/>
              <a:ext cx="733647" cy="21575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Y1</a:t>
              </a:r>
            </a:p>
          </p:txBody>
        </p:sp>
      </p:grpSp>
      <p:grpSp>
        <p:nvGrpSpPr>
          <p:cNvPr id="59" name="Grupo 58">
            <a:extLst>
              <a:ext uri="{FF2B5EF4-FFF2-40B4-BE49-F238E27FC236}">
                <a16:creationId xmlns:a16="http://schemas.microsoft.com/office/drawing/2014/main" id="{64DF1BC7-0E0F-4191-9D91-D82E0367BFCE}"/>
              </a:ext>
            </a:extLst>
          </p:cNvPr>
          <p:cNvGrpSpPr/>
          <p:nvPr/>
        </p:nvGrpSpPr>
        <p:grpSpPr>
          <a:xfrm>
            <a:off x="6549644" y="3243119"/>
            <a:ext cx="640611" cy="660349"/>
            <a:chOff x="5539563" y="2892055"/>
            <a:chExt cx="733647" cy="701749"/>
          </a:xfrm>
        </p:grpSpPr>
        <p:sp>
          <p:nvSpPr>
            <p:cNvPr id="60" name="Rectángulo 59">
              <a:extLst>
                <a:ext uri="{FF2B5EF4-FFF2-40B4-BE49-F238E27FC236}">
                  <a16:creationId xmlns:a16="http://schemas.microsoft.com/office/drawing/2014/main" id="{2CEEA355-5869-4652-AB0D-6654AD76E15E}"/>
                </a:ext>
              </a:extLst>
            </p:cNvPr>
            <p:cNvSpPr/>
            <p:nvPr/>
          </p:nvSpPr>
          <p:spPr>
            <a:xfrm>
              <a:off x="5539563" y="2892055"/>
              <a:ext cx="733647" cy="701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1" name="CuadroTexto 60">
              <a:extLst>
                <a:ext uri="{FF2B5EF4-FFF2-40B4-BE49-F238E27FC236}">
                  <a16:creationId xmlns:a16="http://schemas.microsoft.com/office/drawing/2014/main" id="{31ACE806-9CDB-4D32-9E3F-B1FA2CDCC814}"/>
                </a:ext>
              </a:extLst>
            </p:cNvPr>
            <p:cNvSpPr txBox="1"/>
            <p:nvPr/>
          </p:nvSpPr>
          <p:spPr>
            <a:xfrm>
              <a:off x="5539563" y="3058263"/>
              <a:ext cx="733647" cy="215751"/>
            </a:xfrm>
            <a:prstGeom prst="rect">
              <a:avLst/>
            </a:prstGeom>
            <a:noFill/>
          </p:spPr>
          <p:txBody>
            <a:bodyPr wrap="square" rtlCol="0">
              <a:spAutoFit/>
            </a:bodyPr>
            <a:lstStyle/>
            <a:p>
              <a:pPr algn="ctr"/>
              <a:r>
                <a:rPr lang="es-HN" dirty="0">
                  <a:solidFill>
                    <a:schemeClr val="bg1"/>
                  </a:solidFill>
                  <a:latin typeface="TI-Nspire Sans" panose="020B0604020202020204" pitchFamily="34" charset="-120"/>
                  <a:ea typeface="TI-Nspire Sans" panose="020B0604020202020204" pitchFamily="34" charset="-120"/>
                </a:rPr>
                <a:t>Y4</a:t>
              </a:r>
            </a:p>
          </p:txBody>
        </p:sp>
      </p:grpSp>
      <p:grpSp>
        <p:nvGrpSpPr>
          <p:cNvPr id="62" name="Grupo 61">
            <a:extLst>
              <a:ext uri="{FF2B5EF4-FFF2-40B4-BE49-F238E27FC236}">
                <a16:creationId xmlns:a16="http://schemas.microsoft.com/office/drawing/2014/main" id="{82F71507-67D6-4C2F-88C9-75A57801E0AB}"/>
              </a:ext>
            </a:extLst>
          </p:cNvPr>
          <p:cNvGrpSpPr/>
          <p:nvPr/>
        </p:nvGrpSpPr>
        <p:grpSpPr>
          <a:xfrm>
            <a:off x="7355155" y="2582474"/>
            <a:ext cx="3877987" cy="3162300"/>
            <a:chOff x="5878255" y="3343937"/>
            <a:chExt cx="3877987" cy="3162300"/>
          </a:xfrm>
        </p:grpSpPr>
        <p:pic>
          <p:nvPicPr>
            <p:cNvPr id="63" name="Imagen 62">
              <a:extLst>
                <a:ext uri="{FF2B5EF4-FFF2-40B4-BE49-F238E27FC236}">
                  <a16:creationId xmlns:a16="http://schemas.microsoft.com/office/drawing/2014/main" id="{C06EBFD4-EE9E-4D90-BB2E-1FB8C62FE2D5}"/>
                </a:ext>
              </a:extLst>
            </p:cNvPr>
            <p:cNvPicPr>
              <a:picLocks noChangeAspect="1"/>
            </p:cNvPicPr>
            <p:nvPr/>
          </p:nvPicPr>
          <p:blipFill rotWithShape="1">
            <a:blip r:embed="rId2"/>
            <a:srcRect r="30523"/>
            <a:stretch/>
          </p:blipFill>
          <p:spPr>
            <a:xfrm>
              <a:off x="5878255" y="3343937"/>
              <a:ext cx="3877987" cy="3162300"/>
            </a:xfrm>
            <a:prstGeom prst="rect">
              <a:avLst/>
            </a:prstGeom>
          </p:spPr>
        </p:pic>
        <p:pic>
          <p:nvPicPr>
            <p:cNvPr id="64" name="Imagen 63">
              <a:extLst>
                <a:ext uri="{FF2B5EF4-FFF2-40B4-BE49-F238E27FC236}">
                  <a16:creationId xmlns:a16="http://schemas.microsoft.com/office/drawing/2014/main" id="{80FA2012-F679-49A5-99E9-634E2D2DC96D}"/>
                </a:ext>
              </a:extLst>
            </p:cNvPr>
            <p:cNvPicPr>
              <a:picLocks noChangeAspect="1"/>
            </p:cNvPicPr>
            <p:nvPr/>
          </p:nvPicPr>
          <p:blipFill>
            <a:blip r:embed="rId3"/>
            <a:stretch>
              <a:fillRect/>
            </a:stretch>
          </p:blipFill>
          <p:spPr>
            <a:xfrm>
              <a:off x="7317842" y="3353462"/>
              <a:ext cx="2438400" cy="3143250"/>
            </a:xfrm>
            <a:prstGeom prst="rect">
              <a:avLst/>
            </a:prstGeom>
          </p:spPr>
        </p:pic>
      </p:grpSp>
    </p:spTree>
    <p:extLst>
      <p:ext uri="{BB962C8B-B14F-4D97-AF65-F5344CB8AC3E}">
        <p14:creationId xmlns:p14="http://schemas.microsoft.com/office/powerpoint/2010/main" val="418392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arcador de contenido 2">
            <a:extLst>
              <a:ext uri="{FF2B5EF4-FFF2-40B4-BE49-F238E27FC236}">
                <a16:creationId xmlns:a16="http://schemas.microsoft.com/office/drawing/2014/main" id="{2C9418D5-7731-4B38-8440-F08C442FABD8}"/>
              </a:ext>
            </a:extLst>
          </p:cNvPr>
          <p:cNvSpPr txBox="1">
            <a:spLocks/>
          </p:cNvSpPr>
          <p:nvPr/>
        </p:nvSpPr>
        <p:spPr>
          <a:xfrm>
            <a:off x="3102439" y="1041821"/>
            <a:ext cx="5380069" cy="3636511"/>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Si vemos en la frecuencia podemos ver que un símbolo esta compuesto por N portadoras, que cada separadas por una </a:t>
            </a:r>
            <a:r>
              <a:rPr lang="es-HN" b="1" dirty="0">
                <a:latin typeface="TI-Nspire Sans" panose="020B0604020202020204" pitchFamily="34" charset="-120"/>
                <a:ea typeface="TI-Nspire Sans" panose="020B0604020202020204" pitchFamily="34" charset="-120"/>
              </a:rPr>
              <a:t>frecuencia particular</a:t>
            </a:r>
            <a:r>
              <a:rPr lang="es-HN" dirty="0">
                <a:latin typeface="TI-Nspire Sans" panose="020B0604020202020204" pitchFamily="34" charset="-120"/>
                <a:ea typeface="TI-Nspire Sans" panose="020B0604020202020204" pitchFamily="34" charset="-120"/>
              </a:rPr>
              <a:t>, cada portadora lleva un símbolo en un dado esquema de modulación</a:t>
            </a:r>
          </a:p>
        </p:txBody>
      </p:sp>
      <p:pic>
        <p:nvPicPr>
          <p:cNvPr id="27" name="Imagen 26">
            <a:extLst>
              <a:ext uri="{FF2B5EF4-FFF2-40B4-BE49-F238E27FC236}">
                <a16:creationId xmlns:a16="http://schemas.microsoft.com/office/drawing/2014/main" id="{348DF734-55EC-4376-8F61-2255CDF57D9C}"/>
              </a:ext>
            </a:extLst>
          </p:cNvPr>
          <p:cNvPicPr>
            <a:picLocks noChangeAspect="1"/>
          </p:cNvPicPr>
          <p:nvPr/>
        </p:nvPicPr>
        <p:blipFill>
          <a:blip r:embed="rId2"/>
          <a:stretch>
            <a:fillRect/>
          </a:stretch>
        </p:blipFill>
        <p:spPr>
          <a:xfrm>
            <a:off x="6527011" y="3653689"/>
            <a:ext cx="5104014" cy="2502930"/>
          </a:xfrm>
          <a:prstGeom prst="rect">
            <a:avLst/>
          </a:prstGeom>
        </p:spPr>
      </p:pic>
      <p:sp>
        <p:nvSpPr>
          <p:cNvPr id="28" name="Marcador de contenido 2">
            <a:extLst>
              <a:ext uri="{FF2B5EF4-FFF2-40B4-BE49-F238E27FC236}">
                <a16:creationId xmlns:a16="http://schemas.microsoft.com/office/drawing/2014/main" id="{B8D34195-A5F5-410A-8C2C-D6DF88387B4F}"/>
              </a:ext>
            </a:extLst>
          </p:cNvPr>
          <p:cNvSpPr txBox="1">
            <a:spLocks/>
          </p:cNvSpPr>
          <p:nvPr/>
        </p:nvSpPr>
        <p:spPr>
          <a:xfrm>
            <a:off x="3014062" y="3997923"/>
            <a:ext cx="3424572" cy="1814462"/>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Llamaremos un cuadro ODFM a un numero </a:t>
            </a:r>
            <a:r>
              <a:rPr lang="es-HN" b="1" dirty="0">
                <a:latin typeface="TI-Nspire Sans" panose="020B0604020202020204" pitchFamily="34" charset="-120"/>
                <a:ea typeface="TI-Nspire Sans" panose="020B0604020202020204" pitchFamily="34" charset="-120"/>
              </a:rPr>
              <a:t>S</a:t>
            </a:r>
            <a:r>
              <a:rPr lang="es-HN" dirty="0">
                <a:latin typeface="TI-Nspire Sans" panose="020B0604020202020204" pitchFamily="34" charset="-120"/>
                <a:ea typeface="TI-Nspire Sans" panose="020B0604020202020204" pitchFamily="34" charset="-120"/>
              </a:rPr>
              <a:t> de símbolos que se repetirán en el tiempo, en ISDB-Tb ese es un número dado </a:t>
            </a:r>
          </a:p>
        </p:txBody>
      </p:sp>
      <p:grpSp>
        <p:nvGrpSpPr>
          <p:cNvPr id="37" name="Grupo 36">
            <a:extLst>
              <a:ext uri="{FF2B5EF4-FFF2-40B4-BE49-F238E27FC236}">
                <a16:creationId xmlns:a16="http://schemas.microsoft.com/office/drawing/2014/main" id="{AFD3B53D-CDAE-48B4-A32E-4DC7CD3113B9}"/>
              </a:ext>
            </a:extLst>
          </p:cNvPr>
          <p:cNvGrpSpPr/>
          <p:nvPr/>
        </p:nvGrpSpPr>
        <p:grpSpPr>
          <a:xfrm>
            <a:off x="595433" y="425303"/>
            <a:ext cx="2147767" cy="5823980"/>
            <a:chOff x="595433" y="425303"/>
            <a:chExt cx="2147767" cy="5823980"/>
          </a:xfrm>
        </p:grpSpPr>
        <p:grpSp>
          <p:nvGrpSpPr>
            <p:cNvPr id="21" name="Grupo 20">
              <a:extLst>
                <a:ext uri="{FF2B5EF4-FFF2-40B4-BE49-F238E27FC236}">
                  <a16:creationId xmlns:a16="http://schemas.microsoft.com/office/drawing/2014/main" id="{1CEBFDF4-E7A3-4997-8194-A3264ABEAF4D}"/>
                </a:ext>
              </a:extLst>
            </p:cNvPr>
            <p:cNvGrpSpPr/>
            <p:nvPr/>
          </p:nvGrpSpPr>
          <p:grpSpPr>
            <a:xfrm rot="16200000">
              <a:off x="-662758" y="2843324"/>
              <a:ext cx="5823980" cy="987937"/>
              <a:chOff x="2796370" y="5156792"/>
              <a:chExt cx="6682556" cy="1109328"/>
            </a:xfrm>
          </p:grpSpPr>
          <p:grpSp>
            <p:nvGrpSpPr>
              <p:cNvPr id="4" name="Grupo 3">
                <a:extLst>
                  <a:ext uri="{FF2B5EF4-FFF2-40B4-BE49-F238E27FC236}">
                    <a16:creationId xmlns:a16="http://schemas.microsoft.com/office/drawing/2014/main" id="{3BC2D2CA-628F-447A-9A29-7F00AE4C2243}"/>
                  </a:ext>
                </a:extLst>
              </p:cNvPr>
              <p:cNvGrpSpPr/>
              <p:nvPr/>
            </p:nvGrpSpPr>
            <p:grpSpPr>
              <a:xfrm>
                <a:off x="2796370" y="5160334"/>
                <a:ext cx="1127051" cy="1105786"/>
                <a:chOff x="4136065" y="4582633"/>
                <a:chExt cx="1127051" cy="1105786"/>
              </a:xfrm>
            </p:grpSpPr>
            <p:sp>
              <p:nvSpPr>
                <p:cNvPr id="2" name="Rectángulo 1">
                  <a:extLst>
                    <a:ext uri="{FF2B5EF4-FFF2-40B4-BE49-F238E27FC236}">
                      <a16:creationId xmlns:a16="http://schemas.microsoft.com/office/drawing/2014/main" id="{804F1C43-C1A9-4FBC-95E2-9D00539F4663}"/>
                    </a:ext>
                  </a:extLst>
                </p:cNvPr>
                <p:cNvSpPr/>
                <p:nvPr/>
              </p:nvSpPr>
              <p:spPr>
                <a:xfrm>
                  <a:off x="4136065" y="4582633"/>
                  <a:ext cx="1127051" cy="1105786"/>
                </a:xfrm>
                <a:prstGeom prst="rect">
                  <a:avLst/>
                </a:prstGeom>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 name="Elipse 2">
                  <a:extLst>
                    <a:ext uri="{FF2B5EF4-FFF2-40B4-BE49-F238E27FC236}">
                      <a16:creationId xmlns:a16="http://schemas.microsoft.com/office/drawing/2014/main" id="{A39081F0-4ED5-4CEC-AE33-7F143357E4E5}"/>
                    </a:ext>
                  </a:extLst>
                </p:cNvPr>
                <p:cNvSpPr/>
                <p:nvPr/>
              </p:nvSpPr>
              <p:spPr>
                <a:xfrm>
                  <a:off x="4242390" y="4678326"/>
                  <a:ext cx="914400" cy="914400"/>
                </a:xfrm>
                <a:prstGeom prst="ellipse">
                  <a:avLst/>
                </a:prstGeom>
                <a:solidFill>
                  <a:schemeClr val="tx1">
                    <a:lumMod val="50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5" name="Grupo 4">
                <a:extLst>
                  <a:ext uri="{FF2B5EF4-FFF2-40B4-BE49-F238E27FC236}">
                    <a16:creationId xmlns:a16="http://schemas.microsoft.com/office/drawing/2014/main" id="{90ED49F1-0AD4-4008-AB90-A1509DDDD799}"/>
                  </a:ext>
                </a:extLst>
              </p:cNvPr>
              <p:cNvGrpSpPr/>
              <p:nvPr/>
            </p:nvGrpSpPr>
            <p:grpSpPr>
              <a:xfrm>
                <a:off x="3896839" y="5156792"/>
                <a:ext cx="1127051" cy="1105786"/>
                <a:chOff x="4136065" y="4582633"/>
                <a:chExt cx="1127051" cy="1105786"/>
              </a:xfrm>
            </p:grpSpPr>
            <p:sp>
              <p:nvSpPr>
                <p:cNvPr id="6" name="Rectángulo 5">
                  <a:extLst>
                    <a:ext uri="{FF2B5EF4-FFF2-40B4-BE49-F238E27FC236}">
                      <a16:creationId xmlns:a16="http://schemas.microsoft.com/office/drawing/2014/main" id="{FB6BF03C-6208-41B6-A66C-B845497C2F52}"/>
                    </a:ext>
                  </a:extLst>
                </p:cNvPr>
                <p:cNvSpPr/>
                <p:nvPr/>
              </p:nvSpPr>
              <p:spPr>
                <a:xfrm>
                  <a:off x="4136065" y="4582633"/>
                  <a:ext cx="1127051" cy="1105786"/>
                </a:xfrm>
                <a:prstGeom prst="rect">
                  <a:avLst/>
                </a:prstGeom>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 name="Elipse 6">
                  <a:extLst>
                    <a:ext uri="{FF2B5EF4-FFF2-40B4-BE49-F238E27FC236}">
                      <a16:creationId xmlns:a16="http://schemas.microsoft.com/office/drawing/2014/main" id="{ACE6EE04-FADE-40BD-A2EB-D58288826DDC}"/>
                    </a:ext>
                  </a:extLst>
                </p:cNvPr>
                <p:cNvSpPr/>
                <p:nvPr/>
              </p:nvSpPr>
              <p:spPr>
                <a:xfrm>
                  <a:off x="4242390" y="4678326"/>
                  <a:ext cx="914400" cy="914400"/>
                </a:xfrm>
                <a:prstGeom prst="ellipse">
                  <a:avLst/>
                </a:prstGeom>
                <a:solidFill>
                  <a:schemeClr val="tx1">
                    <a:lumMod val="50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8" name="Grupo 7">
                <a:extLst>
                  <a:ext uri="{FF2B5EF4-FFF2-40B4-BE49-F238E27FC236}">
                    <a16:creationId xmlns:a16="http://schemas.microsoft.com/office/drawing/2014/main" id="{A7CFA860-05B5-4CF4-8225-DBBDE3C37020}"/>
                  </a:ext>
                </a:extLst>
              </p:cNvPr>
              <p:cNvGrpSpPr/>
              <p:nvPr/>
            </p:nvGrpSpPr>
            <p:grpSpPr>
              <a:xfrm>
                <a:off x="4970728" y="5160334"/>
                <a:ext cx="1127051" cy="1105786"/>
                <a:chOff x="4136065" y="4582633"/>
                <a:chExt cx="1127051" cy="1105786"/>
              </a:xfrm>
            </p:grpSpPr>
            <p:sp>
              <p:nvSpPr>
                <p:cNvPr id="9" name="Rectángulo 8">
                  <a:extLst>
                    <a:ext uri="{FF2B5EF4-FFF2-40B4-BE49-F238E27FC236}">
                      <a16:creationId xmlns:a16="http://schemas.microsoft.com/office/drawing/2014/main" id="{F920D92A-17E0-4934-A140-70951B812DBD}"/>
                    </a:ext>
                  </a:extLst>
                </p:cNvPr>
                <p:cNvSpPr/>
                <p:nvPr/>
              </p:nvSpPr>
              <p:spPr>
                <a:xfrm>
                  <a:off x="4136065" y="4582633"/>
                  <a:ext cx="1127051" cy="1105786"/>
                </a:xfrm>
                <a:prstGeom prst="rect">
                  <a:avLst/>
                </a:prstGeom>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Elipse 9">
                  <a:extLst>
                    <a:ext uri="{FF2B5EF4-FFF2-40B4-BE49-F238E27FC236}">
                      <a16:creationId xmlns:a16="http://schemas.microsoft.com/office/drawing/2014/main" id="{F2B9B0D7-809B-4862-9632-FB2BCF382973}"/>
                    </a:ext>
                  </a:extLst>
                </p:cNvPr>
                <p:cNvSpPr/>
                <p:nvPr/>
              </p:nvSpPr>
              <p:spPr>
                <a:xfrm>
                  <a:off x="4242390" y="4678326"/>
                  <a:ext cx="914400" cy="914400"/>
                </a:xfrm>
                <a:prstGeom prst="ellipse">
                  <a:avLst/>
                </a:prstGeom>
                <a:solidFill>
                  <a:schemeClr val="tx1">
                    <a:lumMod val="50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1" name="Grupo 10">
                <a:extLst>
                  <a:ext uri="{FF2B5EF4-FFF2-40B4-BE49-F238E27FC236}">
                    <a16:creationId xmlns:a16="http://schemas.microsoft.com/office/drawing/2014/main" id="{87E9664A-6296-4A51-B0A4-97229A335BF3}"/>
                  </a:ext>
                </a:extLst>
              </p:cNvPr>
              <p:cNvGrpSpPr/>
              <p:nvPr/>
            </p:nvGrpSpPr>
            <p:grpSpPr>
              <a:xfrm>
                <a:off x="6097778" y="5156792"/>
                <a:ext cx="1127051" cy="1105786"/>
                <a:chOff x="4136065" y="4582633"/>
                <a:chExt cx="1127051" cy="1105786"/>
              </a:xfrm>
            </p:grpSpPr>
            <p:sp>
              <p:nvSpPr>
                <p:cNvPr id="12" name="Rectángulo 11">
                  <a:extLst>
                    <a:ext uri="{FF2B5EF4-FFF2-40B4-BE49-F238E27FC236}">
                      <a16:creationId xmlns:a16="http://schemas.microsoft.com/office/drawing/2014/main" id="{1EDD4044-9FA0-4914-8F70-5070C9C83179}"/>
                    </a:ext>
                  </a:extLst>
                </p:cNvPr>
                <p:cNvSpPr/>
                <p:nvPr/>
              </p:nvSpPr>
              <p:spPr>
                <a:xfrm>
                  <a:off x="4136065" y="4582633"/>
                  <a:ext cx="1127051" cy="1105786"/>
                </a:xfrm>
                <a:prstGeom prst="rect">
                  <a:avLst/>
                </a:prstGeom>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3" name="Elipse 12">
                  <a:extLst>
                    <a:ext uri="{FF2B5EF4-FFF2-40B4-BE49-F238E27FC236}">
                      <a16:creationId xmlns:a16="http://schemas.microsoft.com/office/drawing/2014/main" id="{59891DFD-EB9A-45FA-9A63-0934361DD8C3}"/>
                    </a:ext>
                  </a:extLst>
                </p:cNvPr>
                <p:cNvSpPr/>
                <p:nvPr/>
              </p:nvSpPr>
              <p:spPr>
                <a:xfrm>
                  <a:off x="4242390" y="4678326"/>
                  <a:ext cx="914400" cy="914400"/>
                </a:xfrm>
                <a:prstGeom prst="ellipse">
                  <a:avLst/>
                </a:prstGeom>
                <a:solidFill>
                  <a:schemeClr val="tx1">
                    <a:lumMod val="50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4" name="Grupo 13">
                <a:extLst>
                  <a:ext uri="{FF2B5EF4-FFF2-40B4-BE49-F238E27FC236}">
                    <a16:creationId xmlns:a16="http://schemas.microsoft.com/office/drawing/2014/main" id="{946665F2-51A2-4068-B9FD-17FA5E6A3C3A}"/>
                  </a:ext>
                </a:extLst>
              </p:cNvPr>
              <p:cNvGrpSpPr/>
              <p:nvPr/>
            </p:nvGrpSpPr>
            <p:grpSpPr>
              <a:xfrm>
                <a:off x="7224827" y="5160334"/>
                <a:ext cx="1127051" cy="1105786"/>
                <a:chOff x="4136065" y="4582633"/>
                <a:chExt cx="1127051" cy="1105786"/>
              </a:xfrm>
            </p:grpSpPr>
            <p:sp>
              <p:nvSpPr>
                <p:cNvPr id="15" name="Rectángulo 14">
                  <a:extLst>
                    <a:ext uri="{FF2B5EF4-FFF2-40B4-BE49-F238E27FC236}">
                      <a16:creationId xmlns:a16="http://schemas.microsoft.com/office/drawing/2014/main" id="{61D55F42-D030-4D1A-9757-34F31F5E9702}"/>
                    </a:ext>
                  </a:extLst>
                </p:cNvPr>
                <p:cNvSpPr/>
                <p:nvPr/>
              </p:nvSpPr>
              <p:spPr>
                <a:xfrm>
                  <a:off x="4136065" y="4582633"/>
                  <a:ext cx="1127051" cy="1105786"/>
                </a:xfrm>
                <a:prstGeom prst="rect">
                  <a:avLst/>
                </a:prstGeom>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6" name="Elipse 15">
                  <a:extLst>
                    <a:ext uri="{FF2B5EF4-FFF2-40B4-BE49-F238E27FC236}">
                      <a16:creationId xmlns:a16="http://schemas.microsoft.com/office/drawing/2014/main" id="{87E4064E-32A8-4616-9356-D37363576A11}"/>
                    </a:ext>
                  </a:extLst>
                </p:cNvPr>
                <p:cNvSpPr/>
                <p:nvPr/>
              </p:nvSpPr>
              <p:spPr>
                <a:xfrm>
                  <a:off x="4242390" y="4678326"/>
                  <a:ext cx="914400" cy="914400"/>
                </a:xfrm>
                <a:prstGeom prst="ellipse">
                  <a:avLst/>
                </a:prstGeom>
                <a:solidFill>
                  <a:schemeClr val="tx1">
                    <a:lumMod val="50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nvGrpSpPr>
              <p:cNvPr id="17" name="Grupo 16">
                <a:extLst>
                  <a:ext uri="{FF2B5EF4-FFF2-40B4-BE49-F238E27FC236}">
                    <a16:creationId xmlns:a16="http://schemas.microsoft.com/office/drawing/2014/main" id="{B3AF9E2E-6C1A-48D4-9375-B4AFCF4893F5}"/>
                  </a:ext>
                </a:extLst>
              </p:cNvPr>
              <p:cNvGrpSpPr/>
              <p:nvPr/>
            </p:nvGrpSpPr>
            <p:grpSpPr>
              <a:xfrm>
                <a:off x="8351875" y="5156792"/>
                <a:ext cx="1127051" cy="1105786"/>
                <a:chOff x="4136065" y="4582633"/>
                <a:chExt cx="1127051" cy="1105786"/>
              </a:xfrm>
            </p:grpSpPr>
            <p:sp>
              <p:nvSpPr>
                <p:cNvPr id="18" name="Rectángulo 17">
                  <a:extLst>
                    <a:ext uri="{FF2B5EF4-FFF2-40B4-BE49-F238E27FC236}">
                      <a16:creationId xmlns:a16="http://schemas.microsoft.com/office/drawing/2014/main" id="{61FC6654-CB87-4960-87C8-34E2ADB38043}"/>
                    </a:ext>
                  </a:extLst>
                </p:cNvPr>
                <p:cNvSpPr/>
                <p:nvPr/>
              </p:nvSpPr>
              <p:spPr>
                <a:xfrm>
                  <a:off x="4136065" y="4582633"/>
                  <a:ext cx="1127051" cy="1105786"/>
                </a:xfrm>
                <a:prstGeom prst="rect">
                  <a:avLst/>
                </a:prstGeom>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9" name="Elipse 18">
                  <a:extLst>
                    <a:ext uri="{FF2B5EF4-FFF2-40B4-BE49-F238E27FC236}">
                      <a16:creationId xmlns:a16="http://schemas.microsoft.com/office/drawing/2014/main" id="{5CDEB7C6-A78C-4EF5-BBB3-87E197A80476}"/>
                    </a:ext>
                  </a:extLst>
                </p:cNvPr>
                <p:cNvSpPr/>
                <p:nvPr/>
              </p:nvSpPr>
              <p:spPr>
                <a:xfrm>
                  <a:off x="4242390" y="4678326"/>
                  <a:ext cx="914400" cy="914400"/>
                </a:xfrm>
                <a:prstGeom prst="ellipse">
                  <a:avLst/>
                </a:prstGeom>
                <a:solidFill>
                  <a:schemeClr val="tx1">
                    <a:lumMod val="50000"/>
                  </a:schemeClr>
                </a:solid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grpSp>
        </p:grpSp>
        <p:grpSp>
          <p:nvGrpSpPr>
            <p:cNvPr id="24" name="Grupo 23">
              <a:extLst>
                <a:ext uri="{FF2B5EF4-FFF2-40B4-BE49-F238E27FC236}">
                  <a16:creationId xmlns:a16="http://schemas.microsoft.com/office/drawing/2014/main" id="{5AEF3B19-738D-4C3C-B7FF-5EEB4E1E335A}"/>
                </a:ext>
              </a:extLst>
            </p:cNvPr>
            <p:cNvGrpSpPr/>
            <p:nvPr/>
          </p:nvGrpSpPr>
          <p:grpSpPr>
            <a:xfrm>
              <a:off x="595433" y="574157"/>
              <a:ext cx="797435" cy="5332229"/>
              <a:chOff x="595433" y="574157"/>
              <a:chExt cx="797435" cy="5332229"/>
            </a:xfrm>
          </p:grpSpPr>
          <p:sp>
            <p:nvSpPr>
              <p:cNvPr id="22" name="Flecha: a la derecha 21">
                <a:extLst>
                  <a:ext uri="{FF2B5EF4-FFF2-40B4-BE49-F238E27FC236}">
                    <a16:creationId xmlns:a16="http://schemas.microsoft.com/office/drawing/2014/main" id="{22A216D1-B687-46F3-9A6C-7E528C3CC6D4}"/>
                  </a:ext>
                </a:extLst>
              </p:cNvPr>
              <p:cNvSpPr/>
              <p:nvPr/>
            </p:nvSpPr>
            <p:spPr>
              <a:xfrm rot="16200000">
                <a:off x="-1671964" y="2841554"/>
                <a:ext cx="5332229" cy="797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 name="CuadroTexto 22">
                <a:extLst>
                  <a:ext uri="{FF2B5EF4-FFF2-40B4-BE49-F238E27FC236}">
                    <a16:creationId xmlns:a16="http://schemas.microsoft.com/office/drawing/2014/main" id="{CDDEAE99-4F21-4754-91CC-079A3746597A}"/>
                  </a:ext>
                </a:extLst>
              </p:cNvPr>
              <p:cNvSpPr txBox="1"/>
              <p:nvPr/>
            </p:nvSpPr>
            <p:spPr>
              <a:xfrm rot="16200000">
                <a:off x="-199799" y="2694839"/>
                <a:ext cx="2387897" cy="372153"/>
              </a:xfrm>
              <a:prstGeom prst="rect">
                <a:avLst/>
              </a:prstGeom>
              <a:noFill/>
            </p:spPr>
            <p:txBody>
              <a:bodyPr wrap="square" rtlCol="0">
                <a:spAutoFit/>
              </a:bodyPr>
              <a:lstStyle/>
              <a:p>
                <a:r>
                  <a:rPr lang="es-HN" dirty="0">
                    <a:latin typeface="TI-Nspire Sans" panose="020B0604020202020204" pitchFamily="34" charset="-120"/>
                    <a:ea typeface="TI-Nspire Sans" panose="020B0604020202020204" pitchFamily="34" charset="-120"/>
                  </a:rPr>
                  <a:t>FRECUENCIA</a:t>
                </a:r>
                <a:r>
                  <a:rPr lang="es-HN" dirty="0"/>
                  <a:t> </a:t>
                </a:r>
              </a:p>
            </p:txBody>
          </p:sp>
        </p:grpSp>
        <p:sp>
          <p:nvSpPr>
            <p:cNvPr id="30" name="CuadroTexto 29">
              <a:extLst>
                <a:ext uri="{FF2B5EF4-FFF2-40B4-BE49-F238E27FC236}">
                  <a16:creationId xmlns:a16="http://schemas.microsoft.com/office/drawing/2014/main" id="{74960B79-3BF0-4236-B635-68579B65890F}"/>
                </a:ext>
              </a:extLst>
            </p:cNvPr>
            <p:cNvSpPr txBox="1"/>
            <p:nvPr/>
          </p:nvSpPr>
          <p:spPr>
            <a:xfrm>
              <a:off x="1840484" y="5662020"/>
              <a:ext cx="821863" cy="215444"/>
            </a:xfrm>
            <a:prstGeom prst="rect">
              <a:avLst/>
            </a:prstGeom>
            <a:noFill/>
          </p:spPr>
          <p:txBody>
            <a:bodyPr wrap="square" rtlCol="0">
              <a:spAutoFit/>
            </a:bodyPr>
            <a:lstStyle/>
            <a:p>
              <a:r>
                <a:rPr lang="es-HN" sz="800" dirty="0">
                  <a:solidFill>
                    <a:schemeClr val="bg1"/>
                  </a:solidFill>
                </a:rPr>
                <a:t>PORTADORA</a:t>
              </a:r>
            </a:p>
          </p:txBody>
        </p:sp>
        <p:sp>
          <p:nvSpPr>
            <p:cNvPr id="32" name="CuadroTexto 31">
              <a:extLst>
                <a:ext uri="{FF2B5EF4-FFF2-40B4-BE49-F238E27FC236}">
                  <a16:creationId xmlns:a16="http://schemas.microsoft.com/office/drawing/2014/main" id="{B752A0C3-9139-4266-9521-C3F639863D15}"/>
                </a:ext>
              </a:extLst>
            </p:cNvPr>
            <p:cNvSpPr txBox="1"/>
            <p:nvPr/>
          </p:nvSpPr>
          <p:spPr>
            <a:xfrm>
              <a:off x="1832962" y="4726104"/>
              <a:ext cx="821863" cy="215444"/>
            </a:xfrm>
            <a:prstGeom prst="rect">
              <a:avLst/>
            </a:prstGeom>
            <a:noFill/>
          </p:spPr>
          <p:txBody>
            <a:bodyPr wrap="square" rtlCol="0">
              <a:spAutoFit/>
            </a:bodyPr>
            <a:lstStyle/>
            <a:p>
              <a:r>
                <a:rPr lang="es-HN" sz="800" dirty="0">
                  <a:solidFill>
                    <a:schemeClr val="bg1"/>
                  </a:solidFill>
                </a:rPr>
                <a:t>PORTADORA</a:t>
              </a:r>
            </a:p>
          </p:txBody>
        </p:sp>
        <p:sp>
          <p:nvSpPr>
            <p:cNvPr id="33" name="CuadroTexto 32">
              <a:extLst>
                <a:ext uri="{FF2B5EF4-FFF2-40B4-BE49-F238E27FC236}">
                  <a16:creationId xmlns:a16="http://schemas.microsoft.com/office/drawing/2014/main" id="{9D3DF793-F1B2-4862-A72B-15E07E415CDC}"/>
                </a:ext>
              </a:extLst>
            </p:cNvPr>
            <p:cNvSpPr txBox="1"/>
            <p:nvPr/>
          </p:nvSpPr>
          <p:spPr>
            <a:xfrm>
              <a:off x="1878728" y="3761393"/>
              <a:ext cx="821863" cy="215444"/>
            </a:xfrm>
            <a:prstGeom prst="rect">
              <a:avLst/>
            </a:prstGeom>
            <a:noFill/>
          </p:spPr>
          <p:txBody>
            <a:bodyPr wrap="square" rtlCol="0">
              <a:spAutoFit/>
            </a:bodyPr>
            <a:lstStyle/>
            <a:p>
              <a:r>
                <a:rPr lang="es-HN" sz="800" dirty="0">
                  <a:solidFill>
                    <a:schemeClr val="bg1"/>
                  </a:solidFill>
                </a:rPr>
                <a:t>PORTADORA</a:t>
              </a:r>
            </a:p>
          </p:txBody>
        </p:sp>
        <p:sp>
          <p:nvSpPr>
            <p:cNvPr id="34" name="CuadroTexto 33">
              <a:extLst>
                <a:ext uri="{FF2B5EF4-FFF2-40B4-BE49-F238E27FC236}">
                  <a16:creationId xmlns:a16="http://schemas.microsoft.com/office/drawing/2014/main" id="{7E90C924-F0F8-4A09-91CD-0797B03A0276}"/>
                </a:ext>
              </a:extLst>
            </p:cNvPr>
            <p:cNvSpPr txBox="1"/>
            <p:nvPr/>
          </p:nvSpPr>
          <p:spPr>
            <a:xfrm>
              <a:off x="1825456" y="2784776"/>
              <a:ext cx="821863" cy="215444"/>
            </a:xfrm>
            <a:prstGeom prst="rect">
              <a:avLst/>
            </a:prstGeom>
            <a:noFill/>
          </p:spPr>
          <p:txBody>
            <a:bodyPr wrap="square" rtlCol="0">
              <a:spAutoFit/>
            </a:bodyPr>
            <a:lstStyle/>
            <a:p>
              <a:r>
                <a:rPr lang="es-HN" sz="800" dirty="0">
                  <a:solidFill>
                    <a:schemeClr val="bg1"/>
                  </a:solidFill>
                </a:rPr>
                <a:t>PORTADORA</a:t>
              </a:r>
            </a:p>
          </p:txBody>
        </p:sp>
        <p:sp>
          <p:nvSpPr>
            <p:cNvPr id="35" name="CuadroTexto 34">
              <a:extLst>
                <a:ext uri="{FF2B5EF4-FFF2-40B4-BE49-F238E27FC236}">
                  <a16:creationId xmlns:a16="http://schemas.microsoft.com/office/drawing/2014/main" id="{053916ED-8738-44A1-88C5-FB09F81782EB}"/>
                </a:ext>
              </a:extLst>
            </p:cNvPr>
            <p:cNvSpPr txBox="1"/>
            <p:nvPr/>
          </p:nvSpPr>
          <p:spPr>
            <a:xfrm>
              <a:off x="1832962" y="1808588"/>
              <a:ext cx="821863" cy="215444"/>
            </a:xfrm>
            <a:prstGeom prst="rect">
              <a:avLst/>
            </a:prstGeom>
            <a:noFill/>
          </p:spPr>
          <p:txBody>
            <a:bodyPr wrap="square" rtlCol="0">
              <a:spAutoFit/>
            </a:bodyPr>
            <a:lstStyle/>
            <a:p>
              <a:r>
                <a:rPr lang="es-HN" sz="800" dirty="0">
                  <a:solidFill>
                    <a:schemeClr val="bg1"/>
                  </a:solidFill>
                </a:rPr>
                <a:t>PORTADORA</a:t>
              </a:r>
            </a:p>
          </p:txBody>
        </p:sp>
        <p:sp>
          <p:nvSpPr>
            <p:cNvPr id="36" name="CuadroTexto 35">
              <a:extLst>
                <a:ext uri="{FF2B5EF4-FFF2-40B4-BE49-F238E27FC236}">
                  <a16:creationId xmlns:a16="http://schemas.microsoft.com/office/drawing/2014/main" id="{34796AF5-180B-4E25-BF59-55AAF2CC97E3}"/>
                </a:ext>
              </a:extLst>
            </p:cNvPr>
            <p:cNvSpPr txBox="1"/>
            <p:nvPr/>
          </p:nvSpPr>
          <p:spPr>
            <a:xfrm>
              <a:off x="1829773" y="831868"/>
              <a:ext cx="821863" cy="215444"/>
            </a:xfrm>
            <a:prstGeom prst="rect">
              <a:avLst/>
            </a:prstGeom>
            <a:noFill/>
          </p:spPr>
          <p:txBody>
            <a:bodyPr wrap="square" rtlCol="0">
              <a:spAutoFit/>
            </a:bodyPr>
            <a:lstStyle/>
            <a:p>
              <a:r>
                <a:rPr lang="es-HN" sz="800" dirty="0">
                  <a:solidFill>
                    <a:schemeClr val="bg1"/>
                  </a:solidFill>
                </a:rPr>
                <a:t>PORTADORA</a:t>
              </a:r>
            </a:p>
          </p:txBody>
        </p:sp>
      </p:grpSp>
    </p:spTree>
    <p:extLst>
      <p:ext uri="{BB962C8B-B14F-4D97-AF65-F5344CB8AC3E}">
        <p14:creationId xmlns:p14="http://schemas.microsoft.com/office/powerpoint/2010/main" val="522427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008EF6C-011A-4EFA-A81E-B6C42CBE55B7}"/>
              </a:ext>
            </a:extLst>
          </p:cNvPr>
          <p:cNvSpPr/>
          <p:nvPr/>
        </p:nvSpPr>
        <p:spPr>
          <a:xfrm>
            <a:off x="466729" y="1095153"/>
            <a:ext cx="3540641" cy="4837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B4048DD-CE68-4EA2-BC9F-BACC4B6B4D33}"/>
                  </a:ext>
                </a:extLst>
              </p:cNvPr>
              <p:cNvSpPr txBox="1">
                <a:spLocks/>
              </p:cNvSpPr>
              <p:nvPr/>
            </p:nvSpPr>
            <p:spPr>
              <a:xfrm>
                <a:off x="466728" y="1249750"/>
                <a:ext cx="3495690" cy="467832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sz="1700" dirty="0">
                    <a:solidFill>
                      <a:schemeClr val="bg1"/>
                    </a:solidFill>
                    <a:latin typeface="TI-Nspire Sans" panose="020B0604020202020204" pitchFamily="34" charset="-120"/>
                    <a:ea typeface="TI-Nspire Sans" panose="020B0604020202020204" pitchFamily="34" charset="-120"/>
                  </a:rPr>
                  <a:t>Por cada segmento se transmiten un número determinado de TSP, la cual dependerá del código convolucional (1/2, 2/3, 3/4, 5/6, 7/8) que tengamos el número de portadoras, ósea el modo, y el esquema de modulación que tenemos, el número de TSP estará dado por:</a:t>
                </a:r>
              </a:p>
              <a:p>
                <a14:m>
                  <m:oMath xmlns:m="http://schemas.openxmlformats.org/officeDocument/2006/math">
                    <m:r>
                      <a:rPr lang="en-US" sz="1700" b="0" i="1" smtClean="0">
                        <a:solidFill>
                          <a:schemeClr val="bg1"/>
                        </a:solidFill>
                        <a:latin typeface="Cambria Math" panose="02040503050406030204" pitchFamily="18" charset="0"/>
                        <a:ea typeface="TI-Nspire Sans" panose="020B0604020202020204" pitchFamily="34" charset="-120"/>
                      </a:rPr>
                      <m:t>𝑇𝑆𝑃</m:t>
                    </m:r>
                    <m:r>
                      <a:rPr lang="en-US" sz="1700" b="0" i="1" smtClean="0">
                        <a:solidFill>
                          <a:schemeClr val="bg1"/>
                        </a:solidFill>
                        <a:latin typeface="Cambria Math" panose="02040503050406030204" pitchFamily="18" charset="0"/>
                        <a:ea typeface="TI-Nspire Sans" panose="020B0604020202020204" pitchFamily="34" charset="-120"/>
                      </a:rPr>
                      <m:t>=</m:t>
                    </m:r>
                    <m:f>
                      <m:fPr>
                        <m:ctrlPr>
                          <a:rPr lang="en-US" sz="1700" b="0" i="1" smtClean="0">
                            <a:solidFill>
                              <a:schemeClr val="bg1"/>
                            </a:solidFill>
                            <a:latin typeface="Cambria Math" panose="02040503050406030204" pitchFamily="18" charset="0"/>
                            <a:ea typeface="TI-Nspire Sans" panose="020B0604020202020204" pitchFamily="34" charset="-120"/>
                          </a:rPr>
                        </m:ctrlPr>
                      </m:fPr>
                      <m:num>
                        <m:sSub>
                          <m:sSubPr>
                            <m:ctrlPr>
                              <a:rPr lang="en-US" sz="1700" i="1">
                                <a:solidFill>
                                  <a:schemeClr val="bg1"/>
                                </a:solidFill>
                                <a:latin typeface="Cambria Math" panose="02040503050406030204" pitchFamily="18" charset="0"/>
                                <a:ea typeface="TI-Nspire Sans" panose="020B0604020202020204" pitchFamily="34" charset="-120"/>
                              </a:rPr>
                            </m:ctrlPr>
                          </m:sSubPr>
                          <m:e>
                            <m:r>
                              <a:rPr lang="en-US" sz="1700" i="1">
                                <a:solidFill>
                                  <a:schemeClr val="bg1"/>
                                </a:solidFill>
                                <a:latin typeface="Cambria Math" panose="02040503050406030204" pitchFamily="18" charset="0"/>
                                <a:ea typeface="TI-Nspire Sans" panose="020B0604020202020204" pitchFamily="34" charset="-120"/>
                              </a:rPr>
                              <m:t>𝐿</m:t>
                            </m:r>
                          </m:e>
                          <m:sub>
                            <m:r>
                              <a:rPr lang="en-US" sz="1700" i="1">
                                <a:solidFill>
                                  <a:schemeClr val="bg1"/>
                                </a:solidFill>
                                <a:latin typeface="Cambria Math" panose="02040503050406030204" pitchFamily="18" charset="0"/>
                                <a:ea typeface="TI-Nspire Sans" panose="020B0604020202020204" pitchFamily="34" charset="-120"/>
                              </a:rPr>
                              <m:t>𝑠</m:t>
                            </m:r>
                          </m:sub>
                        </m:sSub>
                        <m:r>
                          <a:rPr lang="en-US" sz="1700" i="1">
                            <a:solidFill>
                              <a:schemeClr val="bg1"/>
                            </a:solidFill>
                            <a:latin typeface="Cambria Math" panose="02040503050406030204" pitchFamily="18" charset="0"/>
                            <a:ea typeface="TI-Nspire Sans" panose="020B0604020202020204" pitchFamily="34" charset="-120"/>
                          </a:rPr>
                          <m:t>∗</m:t>
                        </m:r>
                        <m:sSub>
                          <m:sSubPr>
                            <m:ctrlPr>
                              <a:rPr lang="en-US" sz="1700" i="1">
                                <a:solidFill>
                                  <a:schemeClr val="bg1"/>
                                </a:solidFill>
                                <a:latin typeface="Cambria Math" panose="02040503050406030204" pitchFamily="18" charset="0"/>
                                <a:ea typeface="TI-Nspire Sans" panose="020B0604020202020204" pitchFamily="34" charset="-120"/>
                              </a:rPr>
                            </m:ctrlPr>
                          </m:sSubPr>
                          <m:e>
                            <m:r>
                              <a:rPr lang="en-US" sz="1700" i="1">
                                <a:solidFill>
                                  <a:schemeClr val="bg1"/>
                                </a:solidFill>
                                <a:latin typeface="Cambria Math" panose="02040503050406030204" pitchFamily="18" charset="0"/>
                                <a:ea typeface="TI-Nspire Sans" panose="020B0604020202020204" pitchFamily="34" charset="-120"/>
                              </a:rPr>
                              <m:t>𝑏</m:t>
                            </m:r>
                          </m:e>
                          <m:sub>
                            <m:r>
                              <a:rPr lang="en-US" sz="1700" i="1">
                                <a:solidFill>
                                  <a:schemeClr val="bg1"/>
                                </a:solidFill>
                                <a:latin typeface="Cambria Math" panose="02040503050406030204" pitchFamily="18" charset="0"/>
                                <a:ea typeface="TI-Nspire Sans" panose="020B0604020202020204" pitchFamily="34" charset="-120"/>
                              </a:rPr>
                              <m:t>𝑝</m:t>
                            </m:r>
                          </m:sub>
                        </m:sSub>
                      </m:num>
                      <m:den>
                        <m:r>
                          <a:rPr lang="en-US" sz="1700" b="0" i="1" smtClean="0">
                            <a:solidFill>
                              <a:schemeClr val="bg1"/>
                            </a:solidFill>
                            <a:latin typeface="Cambria Math" panose="02040503050406030204" pitchFamily="18" charset="0"/>
                            <a:ea typeface="TI-Nspire Sans" panose="020B0604020202020204" pitchFamily="34" charset="-120"/>
                          </a:rPr>
                          <m:t>8</m:t>
                        </m:r>
                      </m:den>
                    </m:f>
                    <m:r>
                      <a:rPr lang="en-US" sz="1700" b="0" i="1" smtClean="0">
                        <a:solidFill>
                          <a:schemeClr val="bg1"/>
                        </a:solidFill>
                        <a:latin typeface="Cambria Math" panose="02040503050406030204" pitchFamily="18" charset="0"/>
                        <a:ea typeface="TI-Nspire Sans" panose="020B0604020202020204" pitchFamily="34" charset="-120"/>
                      </a:rPr>
                      <m:t>∗</m:t>
                    </m:r>
                    <m:sSub>
                      <m:sSubPr>
                        <m:ctrlPr>
                          <a:rPr lang="en-US" sz="1700" b="0" i="1" smtClean="0">
                            <a:solidFill>
                              <a:schemeClr val="bg1"/>
                            </a:solidFill>
                            <a:latin typeface="Cambria Math" panose="02040503050406030204" pitchFamily="18" charset="0"/>
                            <a:ea typeface="TI-Nspire Sans" panose="020B0604020202020204" pitchFamily="34" charset="-120"/>
                          </a:rPr>
                        </m:ctrlPr>
                      </m:sSubPr>
                      <m:e>
                        <m:r>
                          <a:rPr lang="en-US" sz="1700" b="0" i="1" smtClean="0">
                            <a:solidFill>
                              <a:schemeClr val="bg1"/>
                            </a:solidFill>
                            <a:latin typeface="Cambria Math" panose="02040503050406030204" pitchFamily="18" charset="0"/>
                            <a:ea typeface="TI-Nspire Sans" panose="020B0604020202020204" pitchFamily="34" charset="-120"/>
                          </a:rPr>
                          <m:t>𝑅</m:t>
                        </m:r>
                      </m:e>
                      <m:sub>
                        <m:r>
                          <a:rPr lang="en-US" sz="1700" b="0" i="1" smtClean="0">
                            <a:solidFill>
                              <a:schemeClr val="bg1"/>
                            </a:solidFill>
                            <a:latin typeface="Cambria Math" panose="02040503050406030204" pitchFamily="18" charset="0"/>
                            <a:ea typeface="TI-Nspire Sans" panose="020B0604020202020204" pitchFamily="34" charset="-120"/>
                          </a:rPr>
                          <m:t>𝐶𝐶𝐿</m:t>
                        </m:r>
                      </m:sub>
                    </m:sSub>
                  </m:oMath>
                </a14:m>
                <a:endParaRPr lang="en-US" sz="1700" b="0" dirty="0">
                  <a:solidFill>
                    <a:schemeClr val="bg1"/>
                  </a:solidFill>
                  <a:latin typeface="TI-Nspire Sans" panose="020B0604020202020204" pitchFamily="34" charset="-120"/>
                  <a:ea typeface="TI-Nspire Sans" panose="020B0604020202020204" pitchFamily="34" charset="-120"/>
                </a:endParaRPr>
              </a:p>
              <a:p>
                <a:r>
                  <a:rPr lang="es-HN" sz="1700" dirty="0">
                    <a:solidFill>
                      <a:schemeClr val="bg1"/>
                    </a:solidFill>
                    <a:latin typeface="TI-Nspire Sans" panose="020B0604020202020204" pitchFamily="34" charset="-120"/>
                    <a:ea typeface="TI-Nspire Sans" panose="020B0604020202020204" pitchFamily="34" charset="-120"/>
                  </a:rPr>
                  <a:t>Donde </a:t>
                </a:r>
                <a:r>
                  <a:rPr lang="es-HN" sz="1700" dirty="0" err="1">
                    <a:solidFill>
                      <a:schemeClr val="bg1"/>
                    </a:solidFill>
                    <a:latin typeface="TI-Nspire Sans" panose="020B0604020202020204" pitchFamily="34" charset="-120"/>
                    <a:ea typeface="TI-Nspire Sans" panose="020B0604020202020204" pitchFamily="34" charset="-120"/>
                  </a:rPr>
                  <a:t>Rccl</a:t>
                </a:r>
                <a:r>
                  <a:rPr lang="es-HN" sz="1700" dirty="0">
                    <a:solidFill>
                      <a:schemeClr val="bg1"/>
                    </a:solidFill>
                    <a:latin typeface="TI-Nspire Sans" panose="020B0604020202020204" pitchFamily="34" charset="-120"/>
                    <a:ea typeface="TI-Nspire Sans" panose="020B0604020202020204" pitchFamily="34" charset="-120"/>
                  </a:rPr>
                  <a:t> es la tasa del código convolucional y </a:t>
                </a:r>
                <a:r>
                  <a:rPr lang="es-HN" sz="1700" dirty="0" err="1">
                    <a:solidFill>
                      <a:schemeClr val="bg1"/>
                    </a:solidFill>
                    <a:latin typeface="TI-Nspire Sans" panose="020B0604020202020204" pitchFamily="34" charset="-120"/>
                    <a:ea typeface="TI-Nspire Sans" panose="020B0604020202020204" pitchFamily="34" charset="-120"/>
                  </a:rPr>
                  <a:t>bp</a:t>
                </a:r>
                <a:r>
                  <a:rPr lang="es-HN" sz="1700" dirty="0">
                    <a:solidFill>
                      <a:schemeClr val="bg1"/>
                    </a:solidFill>
                    <a:latin typeface="TI-Nspire Sans" panose="020B0604020202020204" pitchFamily="34" charset="-120"/>
                    <a:ea typeface="TI-Nspire Sans" panose="020B0604020202020204" pitchFamily="34" charset="-120"/>
                  </a:rPr>
                  <a:t> son los bits por portadora</a:t>
                </a:r>
              </a:p>
            </p:txBody>
          </p:sp>
        </mc:Choice>
        <mc:Fallback xmlns="">
          <p:sp>
            <p:nvSpPr>
              <p:cNvPr id="3" name="Marcador de contenido 2">
                <a:extLst>
                  <a:ext uri="{FF2B5EF4-FFF2-40B4-BE49-F238E27FC236}">
                    <a16:creationId xmlns:a16="http://schemas.microsoft.com/office/drawing/2014/main" id="{7B4048DD-CE68-4EA2-BC9F-BACC4B6B4D33}"/>
                  </a:ext>
                </a:extLst>
              </p:cNvPr>
              <p:cNvSpPr txBox="1">
                <a:spLocks noRot="1" noChangeAspect="1" noMove="1" noResize="1" noEditPoints="1" noAdjustHandles="1" noChangeArrowheads="1" noChangeShapeType="1" noTextEdit="1"/>
              </p:cNvSpPr>
              <p:nvPr/>
            </p:nvSpPr>
            <p:spPr>
              <a:xfrm>
                <a:off x="466728" y="1249750"/>
                <a:ext cx="3495690" cy="4678325"/>
              </a:xfrm>
              <a:prstGeom prst="rect">
                <a:avLst/>
              </a:prstGeom>
              <a:blipFill>
                <a:blip r:embed="rId2"/>
                <a:stretch>
                  <a:fillRect l="-698" t="-261" r="-2269"/>
                </a:stretch>
              </a:blipFill>
            </p:spPr>
            <p:txBody>
              <a:bodyPr/>
              <a:lstStyle/>
              <a:p>
                <a:r>
                  <a:rPr lang="es-HN">
                    <a:noFill/>
                  </a:rPr>
                  <a:t> </a:t>
                </a:r>
              </a:p>
            </p:txBody>
          </p:sp>
        </mc:Fallback>
      </mc:AlternateContent>
      <p:pic>
        <p:nvPicPr>
          <p:cNvPr id="4" name="Imagen 3">
            <a:extLst>
              <a:ext uri="{FF2B5EF4-FFF2-40B4-BE49-F238E27FC236}">
                <a16:creationId xmlns:a16="http://schemas.microsoft.com/office/drawing/2014/main" id="{94FC4635-21C1-4B92-839B-11AFB0FD793E}"/>
              </a:ext>
            </a:extLst>
          </p:cNvPr>
          <p:cNvPicPr>
            <a:picLocks noChangeAspect="1"/>
          </p:cNvPicPr>
          <p:nvPr/>
        </p:nvPicPr>
        <p:blipFill>
          <a:blip r:embed="rId3"/>
          <a:stretch>
            <a:fillRect/>
          </a:stretch>
        </p:blipFill>
        <p:spPr>
          <a:xfrm>
            <a:off x="4325680" y="1097599"/>
            <a:ext cx="3540641" cy="4832922"/>
          </a:xfrm>
          <a:prstGeom prst="rect">
            <a:avLst/>
          </a:prstGeom>
        </p:spPr>
      </p:pic>
      <p:sp>
        <p:nvSpPr>
          <p:cNvPr id="5" name="Rectángulo 4">
            <a:extLst>
              <a:ext uri="{FF2B5EF4-FFF2-40B4-BE49-F238E27FC236}">
                <a16:creationId xmlns:a16="http://schemas.microsoft.com/office/drawing/2014/main" id="{CC5F9EC9-7766-4F5F-9824-C936F5E7CF95}"/>
              </a:ext>
            </a:extLst>
          </p:cNvPr>
          <p:cNvSpPr/>
          <p:nvPr/>
        </p:nvSpPr>
        <p:spPr>
          <a:xfrm>
            <a:off x="8184631" y="1095153"/>
            <a:ext cx="3540641" cy="4837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Marcador de contenido 2">
            <a:extLst>
              <a:ext uri="{FF2B5EF4-FFF2-40B4-BE49-F238E27FC236}">
                <a16:creationId xmlns:a16="http://schemas.microsoft.com/office/drawing/2014/main" id="{9B8A0BCC-C502-4C60-BE4F-48C7CCD20C8A}"/>
              </a:ext>
            </a:extLst>
          </p:cNvPr>
          <p:cNvSpPr txBox="1">
            <a:spLocks/>
          </p:cNvSpPr>
          <p:nvPr/>
        </p:nvSpPr>
        <p:spPr>
          <a:xfrm>
            <a:off x="8184630" y="2501733"/>
            <a:ext cx="3540641" cy="217435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solidFill>
                  <a:schemeClr val="bg1"/>
                </a:solidFill>
                <a:latin typeface="TI-Nspire Sans" panose="020B0604020202020204" pitchFamily="34" charset="-120"/>
                <a:ea typeface="TI-Nspire Sans" panose="020B0604020202020204" pitchFamily="34" charset="-120"/>
              </a:rPr>
              <a:t>En la tabla podemos ver cuantos TSP se transmiten por segmento según el código, el esquema de modulación y el modo, siendo el menor número de cuadros el modo 1</a:t>
            </a:r>
          </a:p>
        </p:txBody>
      </p:sp>
    </p:spTree>
    <p:extLst>
      <p:ext uri="{BB962C8B-B14F-4D97-AF65-F5344CB8AC3E}">
        <p14:creationId xmlns:p14="http://schemas.microsoft.com/office/powerpoint/2010/main" val="3722687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175B9669-017F-4589-97F4-2FD3D8EE5017}"/>
              </a:ext>
            </a:extLst>
          </p:cNvPr>
          <p:cNvSpPr/>
          <p:nvPr/>
        </p:nvSpPr>
        <p:spPr>
          <a:xfrm>
            <a:off x="1646274" y="914400"/>
            <a:ext cx="8899451" cy="5273749"/>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 name="Rectángulo 1">
            <a:extLst>
              <a:ext uri="{FF2B5EF4-FFF2-40B4-BE49-F238E27FC236}">
                <a16:creationId xmlns:a16="http://schemas.microsoft.com/office/drawing/2014/main" id="{05166488-3AE8-43AF-80EB-FE0B6CF9A2A0}"/>
              </a:ext>
            </a:extLst>
          </p:cNvPr>
          <p:cNvSpPr/>
          <p:nvPr/>
        </p:nvSpPr>
        <p:spPr>
          <a:xfrm>
            <a:off x="2254765" y="1233487"/>
            <a:ext cx="3283535" cy="4468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8FF497C5-03EB-4D38-BEBF-7F989800B1C1}"/>
                  </a:ext>
                </a:extLst>
              </p:cNvPr>
              <p:cNvSpPr txBox="1"/>
              <p:nvPr/>
            </p:nvSpPr>
            <p:spPr>
              <a:xfrm>
                <a:off x="2418606" y="1764423"/>
                <a:ext cx="2955851" cy="3620030"/>
              </a:xfrm>
              <a:prstGeom prst="rect">
                <a:avLst/>
              </a:prstGeom>
              <a:noFill/>
            </p:spPr>
            <p:txBody>
              <a:bodyPr wrap="square" lIns="0" tIns="0" rIns="0" bIns="0" rtlCol="0">
                <a:spAutoFit/>
              </a:bodyPr>
              <a:lstStyle/>
              <a:p>
                <a:endParaRPr lang="es-HN" dirty="0">
                  <a:solidFill>
                    <a:schemeClr val="bg1"/>
                  </a:solidFill>
                  <a:latin typeface="TI-Nspire Sans" panose="020B0604020202020204" pitchFamily="34" charset="-120"/>
                  <a:ea typeface="TI-Nspire Sans" panose="020B0604020202020204" pitchFamily="34" charset="-120"/>
                </a:endParaRPr>
              </a:p>
              <a:p>
                <a:r>
                  <a:rPr lang="es-HN" dirty="0">
                    <a:solidFill>
                      <a:schemeClr val="bg1"/>
                    </a:solidFill>
                    <a:latin typeface="TI-Nspire Sans" panose="020B0604020202020204" pitchFamily="34" charset="-120"/>
                    <a:ea typeface="TI-Nspire Sans" panose="020B0604020202020204" pitchFamily="34" charset="-120"/>
                  </a:rPr>
                  <a:t>La tasa de transmisión binaria sería:</a:t>
                </a:r>
              </a:p>
              <a:p>
                <a:endParaRPr lang="en-US" i="1" dirty="0">
                  <a:solidFill>
                    <a:schemeClr val="bg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𝑅</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𝑏𝑝𝑠</m:t>
                          </m:r>
                        </m:e>
                      </m:d>
                      <m:r>
                        <a:rPr lang="en-US" i="1">
                          <a:solidFill>
                            <a:schemeClr val="bg1"/>
                          </a:solidFill>
                          <a:latin typeface="Cambria Math" panose="02040503050406030204" pitchFamily="18" charset="0"/>
                        </a:rPr>
                        <m:t>=</m:t>
                      </m:r>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𝐾</m:t>
                          </m:r>
                        </m:e>
                        <m:sub>
                          <m:r>
                            <a:rPr lang="en-US" b="0" i="1" smtClean="0">
                              <a:solidFill>
                                <a:schemeClr val="bg1"/>
                              </a:solidFill>
                              <a:latin typeface="Cambria Math" panose="02040503050406030204" pitchFamily="18" charset="0"/>
                            </a:rPr>
                            <m:t>𝑂</m:t>
                          </m:r>
                        </m:sub>
                      </m:sSub>
                      <m:sSub>
                        <m:sSubPr>
                          <m:ctrlPr>
                            <a:rPr lang="en-US"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𝐾</m:t>
                          </m:r>
                        </m:e>
                        <m:sub>
                          <m:r>
                            <a:rPr lang="en-US" b="0" i="1" smtClean="0">
                              <a:solidFill>
                                <a:schemeClr val="bg1"/>
                              </a:solidFill>
                              <a:latin typeface="Cambria Math" panose="02040503050406030204" pitchFamily="18" charset="0"/>
                            </a:rPr>
                            <m:t>𝐼</m:t>
                          </m:r>
                        </m:sub>
                      </m:sSub>
                      <m:r>
                        <a:rPr lang="en-US" b="0" i="1" smtClean="0">
                          <a:solidFill>
                            <a:schemeClr val="bg1"/>
                          </a:solidFill>
                          <a:latin typeface="Cambria Math" panose="02040503050406030204" pitchFamily="18" charset="0"/>
                        </a:rPr>
                        <m:t>∗(</m:t>
                      </m:r>
                      <m:f>
                        <m:fPr>
                          <m:ctrlPr>
                            <a:rPr lang="en-US" b="0" i="1" smtClean="0">
                              <a:solidFill>
                                <a:schemeClr val="bg1"/>
                              </a:solidFill>
                              <a:latin typeface="Cambria Math" panose="02040503050406030204" pitchFamily="18" charset="0"/>
                            </a:rPr>
                          </m:ctrlPr>
                        </m:fPr>
                        <m:num>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𝑏</m:t>
                              </m:r>
                            </m:e>
                            <m:sub>
                              <m:r>
                                <a:rPr lang="en-US" b="0" i="1" smtClean="0">
                                  <a:solidFill>
                                    <a:schemeClr val="bg1"/>
                                  </a:solidFill>
                                  <a:latin typeface="Cambria Math" panose="02040503050406030204" pitchFamily="18" charset="0"/>
                                </a:rPr>
                                <m:t>𝑃</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𝐿</m:t>
                              </m:r>
                            </m:e>
                            <m:sub>
                              <m:r>
                                <a:rPr lang="en-US" b="0" i="1" smtClean="0">
                                  <a:solidFill>
                                    <a:schemeClr val="bg1"/>
                                  </a:solidFill>
                                  <a:latin typeface="Cambria Math" panose="02040503050406030204" pitchFamily="18" charset="0"/>
                                </a:rPr>
                                <m:t>𝐷</m:t>
                              </m:r>
                            </m:sub>
                          </m:sSub>
                        </m:num>
                        <m:den>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𝑇</m:t>
                              </m:r>
                            </m:e>
                            <m:sub>
                              <m:r>
                                <a:rPr lang="en-US" b="0" i="1" smtClean="0">
                                  <a:solidFill>
                                    <a:schemeClr val="bg1"/>
                                  </a:solidFill>
                                  <a:latin typeface="Cambria Math" panose="02040503050406030204" pitchFamily="18" charset="0"/>
                                </a:rPr>
                                <m:t>𝑆</m:t>
                              </m:r>
                            </m:sub>
                          </m:sSub>
                        </m:den>
                      </m:f>
                      <m:r>
                        <a:rPr lang="en-US" b="0" i="1" smtClean="0">
                          <a:solidFill>
                            <a:schemeClr val="bg1"/>
                          </a:solidFill>
                          <a:latin typeface="Cambria Math" panose="02040503050406030204" pitchFamily="18" charset="0"/>
                        </a:rPr>
                        <m:t>)</m:t>
                      </m:r>
                    </m:oMath>
                  </m:oMathPara>
                </a14:m>
                <a:endParaRPr lang="en-US" b="0" dirty="0"/>
              </a:p>
              <a:p>
                <a:endParaRPr lang="en-US" b="0" dirty="0"/>
              </a:p>
              <a:p>
                <a:r>
                  <a:rPr lang="es-HN" b="0" dirty="0">
                    <a:solidFill>
                      <a:schemeClr val="bg1"/>
                    </a:solidFill>
                    <a:latin typeface="TI-Nspire Sans" panose="020B0604020202020204" pitchFamily="34" charset="-120"/>
                    <a:ea typeface="TI-Nspire Sans" panose="020B0604020202020204" pitchFamily="34" charset="-120"/>
                  </a:rPr>
                  <a:t>Donde </a:t>
                </a:r>
                <a:r>
                  <a:rPr lang="es-HN" b="0" dirty="0" err="1">
                    <a:solidFill>
                      <a:schemeClr val="bg1"/>
                    </a:solidFill>
                    <a:latin typeface="TI-Nspire Sans" panose="020B0604020202020204" pitchFamily="34" charset="-120"/>
                    <a:ea typeface="TI-Nspire Sans" panose="020B0604020202020204" pitchFamily="34" charset="-120"/>
                  </a:rPr>
                  <a:t>T</a:t>
                </a:r>
                <a:r>
                  <a:rPr lang="es-HN" b="0" baseline="-25000" dirty="0" err="1">
                    <a:solidFill>
                      <a:schemeClr val="bg1"/>
                    </a:solidFill>
                    <a:latin typeface="TI-Nspire Sans" panose="020B0604020202020204" pitchFamily="34" charset="-120"/>
                    <a:ea typeface="TI-Nspire Sans" panose="020B0604020202020204" pitchFamily="34" charset="-120"/>
                  </a:rPr>
                  <a:t>s</a:t>
                </a:r>
                <a:r>
                  <a:rPr lang="es-HN" b="0" dirty="0">
                    <a:solidFill>
                      <a:schemeClr val="bg1"/>
                    </a:solidFill>
                    <a:latin typeface="TI-Nspire Sans" panose="020B0604020202020204" pitchFamily="34" charset="-120"/>
                    <a:ea typeface="TI-Nspire Sans" panose="020B0604020202020204" pitchFamily="34" charset="-120"/>
                  </a:rPr>
                  <a:t> es la duración del símbolo, L</a:t>
                </a:r>
                <a:r>
                  <a:rPr lang="es-HN" b="0" baseline="-25000" dirty="0">
                    <a:solidFill>
                      <a:schemeClr val="bg1"/>
                    </a:solidFill>
                    <a:latin typeface="TI-Nspire Sans" panose="020B0604020202020204" pitchFamily="34" charset="-120"/>
                    <a:ea typeface="TI-Nspire Sans" panose="020B0604020202020204" pitchFamily="34" charset="-120"/>
                  </a:rPr>
                  <a:t>D</a:t>
                </a:r>
                <a:r>
                  <a:rPr lang="es-HN" b="0" dirty="0">
                    <a:solidFill>
                      <a:schemeClr val="bg1"/>
                    </a:solidFill>
                    <a:latin typeface="TI-Nspire Sans" panose="020B0604020202020204" pitchFamily="34" charset="-120"/>
                    <a:ea typeface="TI-Nspire Sans" panose="020B0604020202020204" pitchFamily="34" charset="-120"/>
                  </a:rPr>
                  <a:t> el numero de portadoras por segmento, </a:t>
                </a:r>
                <a:r>
                  <a:rPr lang="es-HN" b="0" dirty="0" err="1">
                    <a:solidFill>
                      <a:schemeClr val="bg1"/>
                    </a:solidFill>
                    <a:latin typeface="TI-Nspire Sans" panose="020B0604020202020204" pitchFamily="34" charset="-120"/>
                    <a:ea typeface="TI-Nspire Sans" panose="020B0604020202020204" pitchFamily="34" charset="-120"/>
                  </a:rPr>
                  <a:t>K</a:t>
                </a:r>
                <a:r>
                  <a:rPr lang="es-HN" b="0" baseline="-25000" dirty="0" err="1">
                    <a:solidFill>
                      <a:schemeClr val="bg1"/>
                    </a:solidFill>
                    <a:latin typeface="TI-Nspire Sans" panose="020B0604020202020204" pitchFamily="34" charset="-120"/>
                    <a:ea typeface="TI-Nspire Sans" panose="020B0604020202020204" pitchFamily="34" charset="-120"/>
                  </a:rPr>
                  <a:t>o</a:t>
                </a:r>
                <a:r>
                  <a:rPr lang="es-HN" b="0" dirty="0">
                    <a:solidFill>
                      <a:schemeClr val="bg1"/>
                    </a:solidFill>
                    <a:latin typeface="TI-Nspire Sans" panose="020B0604020202020204" pitchFamily="34" charset="-120"/>
                    <a:ea typeface="TI-Nspire Sans" panose="020B0604020202020204" pitchFamily="34" charset="-120"/>
                  </a:rPr>
                  <a:t> es la tasa del código Reed Solomon </a:t>
                </a:r>
              </a:p>
              <a:p>
                <a:endParaRPr lang="en-US" dirty="0"/>
              </a:p>
            </p:txBody>
          </p:sp>
        </mc:Choice>
        <mc:Fallback xmlns="">
          <p:sp>
            <p:nvSpPr>
              <p:cNvPr id="3" name="CuadroTexto 2">
                <a:extLst>
                  <a:ext uri="{FF2B5EF4-FFF2-40B4-BE49-F238E27FC236}">
                    <a16:creationId xmlns:a16="http://schemas.microsoft.com/office/drawing/2014/main" id="{8FF497C5-03EB-4D38-BEBF-7F989800B1C1}"/>
                  </a:ext>
                </a:extLst>
              </p:cNvPr>
              <p:cNvSpPr txBox="1">
                <a:spLocks noRot="1" noChangeAspect="1" noMove="1" noResize="1" noEditPoints="1" noAdjustHandles="1" noChangeArrowheads="1" noChangeShapeType="1" noTextEdit="1"/>
              </p:cNvSpPr>
              <p:nvPr/>
            </p:nvSpPr>
            <p:spPr>
              <a:xfrm>
                <a:off x="2418606" y="1764423"/>
                <a:ext cx="2955851" cy="3620030"/>
              </a:xfrm>
              <a:prstGeom prst="rect">
                <a:avLst/>
              </a:prstGeom>
              <a:blipFill>
                <a:blip r:embed="rId2"/>
                <a:stretch>
                  <a:fillRect l="-4948" r="-1856"/>
                </a:stretch>
              </a:blipFill>
            </p:spPr>
            <p:txBody>
              <a:bodyPr/>
              <a:lstStyle/>
              <a:p>
                <a:r>
                  <a:rPr lang="es-HN">
                    <a:noFill/>
                  </a:rPr>
                  <a:t> </a:t>
                </a:r>
              </a:p>
            </p:txBody>
          </p:sp>
        </mc:Fallback>
      </mc:AlternateContent>
      <p:pic>
        <p:nvPicPr>
          <p:cNvPr id="4" name="Imagen 3">
            <a:extLst>
              <a:ext uri="{FF2B5EF4-FFF2-40B4-BE49-F238E27FC236}">
                <a16:creationId xmlns:a16="http://schemas.microsoft.com/office/drawing/2014/main" id="{ACEBB72F-F4B4-4FA9-A615-5CF3595D939D}"/>
              </a:ext>
            </a:extLst>
          </p:cNvPr>
          <p:cNvPicPr>
            <a:picLocks noChangeAspect="1"/>
          </p:cNvPicPr>
          <p:nvPr/>
        </p:nvPicPr>
        <p:blipFill>
          <a:blip r:embed="rId3"/>
          <a:stretch>
            <a:fillRect/>
          </a:stretch>
        </p:blipFill>
        <p:spPr>
          <a:xfrm>
            <a:off x="6451085" y="1233487"/>
            <a:ext cx="3547378" cy="4468146"/>
          </a:xfrm>
          <a:prstGeom prst="rect">
            <a:avLst/>
          </a:prstGeom>
        </p:spPr>
      </p:pic>
    </p:spTree>
    <p:extLst>
      <p:ext uri="{BB962C8B-B14F-4D97-AF65-F5344CB8AC3E}">
        <p14:creationId xmlns:p14="http://schemas.microsoft.com/office/powerpoint/2010/main" val="4006512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AA7015-42EA-42C5-96AD-86E780DC7D03}"/>
              </a:ext>
            </a:extLst>
          </p:cNvPr>
          <p:cNvSpPr>
            <a:spLocks noGrp="1"/>
          </p:cNvSpPr>
          <p:nvPr>
            <p:ph type="title"/>
          </p:nvPr>
        </p:nvSpPr>
        <p:spPr/>
        <p:txBody>
          <a:bodyPr/>
          <a:lstStyle/>
          <a:p>
            <a:r>
              <a:rPr lang="es-HN" dirty="0"/>
              <a:t>Entrelazamiento de bits</a:t>
            </a:r>
          </a:p>
        </p:txBody>
      </p:sp>
      <p:sp>
        <p:nvSpPr>
          <p:cNvPr id="3" name="Marcador de contenido 2">
            <a:extLst>
              <a:ext uri="{FF2B5EF4-FFF2-40B4-BE49-F238E27FC236}">
                <a16:creationId xmlns:a16="http://schemas.microsoft.com/office/drawing/2014/main" id="{6BA8E8F1-E85E-43FF-8442-7892BFF6937C}"/>
              </a:ext>
            </a:extLst>
          </p:cNvPr>
          <p:cNvSpPr>
            <a:spLocks noGrp="1"/>
          </p:cNvSpPr>
          <p:nvPr>
            <p:ph idx="1"/>
          </p:nvPr>
        </p:nvSpPr>
        <p:spPr>
          <a:xfrm>
            <a:off x="818712" y="2222287"/>
            <a:ext cx="3029388" cy="4007063"/>
          </a:xfrm>
        </p:spPr>
        <p:txBody>
          <a:bodyPr>
            <a:normAutofit/>
          </a:bodyPr>
          <a:lstStyle/>
          <a:p>
            <a:r>
              <a:rPr lang="es-HN" dirty="0">
                <a:latin typeface="TI-Nspire Sans" panose="020B0604020202020204" pitchFamily="34" charset="-120"/>
                <a:ea typeface="TI-Nspire Sans" panose="020B0604020202020204" pitchFamily="34" charset="-120"/>
              </a:rPr>
              <a:t>Cuando trabajamos con códigos a nivel de byte, mezclamos los bytes para evitar los errores en ráfaga, por lo que es lógico que si trabajamos a nivel de bits, mezclemos también los bits, en total, no importa el esquema de modulación se agregará 120 símbolos de portadora de retraso</a:t>
            </a:r>
          </a:p>
        </p:txBody>
      </p:sp>
      <p:pic>
        <p:nvPicPr>
          <p:cNvPr id="4" name="Imagen 3">
            <a:extLst>
              <a:ext uri="{FF2B5EF4-FFF2-40B4-BE49-F238E27FC236}">
                <a16:creationId xmlns:a16="http://schemas.microsoft.com/office/drawing/2014/main" id="{0C5836A4-8500-4477-B979-61B846138F15}"/>
              </a:ext>
            </a:extLst>
          </p:cNvPr>
          <p:cNvPicPr>
            <a:picLocks noChangeAspect="1"/>
          </p:cNvPicPr>
          <p:nvPr/>
        </p:nvPicPr>
        <p:blipFill rotWithShape="1">
          <a:blip r:embed="rId2"/>
          <a:srcRect t="9950"/>
          <a:stretch/>
        </p:blipFill>
        <p:spPr>
          <a:xfrm>
            <a:off x="5076825" y="2222287"/>
            <a:ext cx="4038602" cy="1733656"/>
          </a:xfrm>
          <a:prstGeom prst="rect">
            <a:avLst/>
          </a:prstGeom>
        </p:spPr>
      </p:pic>
      <p:pic>
        <p:nvPicPr>
          <p:cNvPr id="5" name="Imagen 4">
            <a:extLst>
              <a:ext uri="{FF2B5EF4-FFF2-40B4-BE49-F238E27FC236}">
                <a16:creationId xmlns:a16="http://schemas.microsoft.com/office/drawing/2014/main" id="{6D57C619-C91C-4864-A2ED-78029476D710}"/>
              </a:ext>
            </a:extLst>
          </p:cNvPr>
          <p:cNvPicPr>
            <a:picLocks noChangeAspect="1"/>
          </p:cNvPicPr>
          <p:nvPr/>
        </p:nvPicPr>
        <p:blipFill>
          <a:blip r:embed="rId3"/>
          <a:stretch>
            <a:fillRect/>
          </a:stretch>
        </p:blipFill>
        <p:spPr>
          <a:xfrm>
            <a:off x="5076825" y="3955943"/>
            <a:ext cx="4038602" cy="1373422"/>
          </a:xfrm>
          <a:prstGeom prst="rect">
            <a:avLst/>
          </a:prstGeom>
        </p:spPr>
      </p:pic>
      <p:pic>
        <p:nvPicPr>
          <p:cNvPr id="6" name="Imagen 5">
            <a:extLst>
              <a:ext uri="{FF2B5EF4-FFF2-40B4-BE49-F238E27FC236}">
                <a16:creationId xmlns:a16="http://schemas.microsoft.com/office/drawing/2014/main" id="{1BDD7560-02B1-4189-A4BA-CB46F2059018}"/>
              </a:ext>
            </a:extLst>
          </p:cNvPr>
          <p:cNvPicPr>
            <a:picLocks noChangeAspect="1"/>
          </p:cNvPicPr>
          <p:nvPr/>
        </p:nvPicPr>
        <p:blipFill>
          <a:blip r:embed="rId4"/>
          <a:stretch>
            <a:fillRect/>
          </a:stretch>
        </p:blipFill>
        <p:spPr>
          <a:xfrm>
            <a:off x="5076825" y="5329365"/>
            <a:ext cx="4038602" cy="1024390"/>
          </a:xfrm>
          <a:prstGeom prst="rect">
            <a:avLst/>
          </a:prstGeom>
        </p:spPr>
      </p:pic>
    </p:spTree>
    <p:extLst>
      <p:ext uri="{BB962C8B-B14F-4D97-AF65-F5344CB8AC3E}">
        <p14:creationId xmlns:p14="http://schemas.microsoft.com/office/powerpoint/2010/main" val="107158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7C981B7-3C3E-41A3-9C4B-0A45920CAB88}"/>
              </a:ext>
            </a:extLst>
          </p:cNvPr>
          <p:cNvSpPr/>
          <p:nvPr/>
        </p:nvSpPr>
        <p:spPr>
          <a:xfrm>
            <a:off x="437711" y="672586"/>
            <a:ext cx="3876675" cy="352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 name="Marcador de contenido 2">
            <a:extLst>
              <a:ext uri="{FF2B5EF4-FFF2-40B4-BE49-F238E27FC236}">
                <a16:creationId xmlns:a16="http://schemas.microsoft.com/office/drawing/2014/main" id="{484945EB-251B-4838-B0B7-06B091B8B937}"/>
              </a:ext>
            </a:extLst>
          </p:cNvPr>
          <p:cNvSpPr txBox="1">
            <a:spLocks/>
          </p:cNvSpPr>
          <p:nvPr/>
        </p:nvSpPr>
        <p:spPr>
          <a:xfrm>
            <a:off x="861354" y="1414883"/>
            <a:ext cx="3029388" cy="2244938"/>
          </a:xfrm>
          <a:prstGeom prst="rect">
            <a:avLst/>
          </a:prstGeom>
        </p:spPr>
        <p:txBody>
          <a:bodyP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solidFill>
                  <a:schemeClr val="bg1"/>
                </a:solidFill>
                <a:latin typeface="TI-Nspire Sans" panose="020B0604020202020204" pitchFamily="34" charset="-120"/>
                <a:ea typeface="TI-Nspire Sans" panose="020B0604020202020204" pitchFamily="34" charset="-120"/>
              </a:rPr>
              <a:t>Para no perder el sincronismo entre capas jerárquicas, hay que agregar un retraso en los bits según el esquema de modulación, y según el modo </a:t>
            </a:r>
          </a:p>
        </p:txBody>
      </p:sp>
      <p:pic>
        <p:nvPicPr>
          <p:cNvPr id="3" name="Imagen 2">
            <a:extLst>
              <a:ext uri="{FF2B5EF4-FFF2-40B4-BE49-F238E27FC236}">
                <a16:creationId xmlns:a16="http://schemas.microsoft.com/office/drawing/2014/main" id="{05538630-09EA-4DCA-9DDC-D7A0EC4E519C}"/>
              </a:ext>
            </a:extLst>
          </p:cNvPr>
          <p:cNvPicPr>
            <a:picLocks noChangeAspect="1"/>
          </p:cNvPicPr>
          <p:nvPr/>
        </p:nvPicPr>
        <p:blipFill>
          <a:blip r:embed="rId2"/>
          <a:stretch>
            <a:fillRect/>
          </a:stretch>
        </p:blipFill>
        <p:spPr>
          <a:xfrm>
            <a:off x="437711" y="4655504"/>
            <a:ext cx="3876675" cy="1466850"/>
          </a:xfrm>
          <a:prstGeom prst="rect">
            <a:avLst/>
          </a:prstGeom>
        </p:spPr>
      </p:pic>
      <p:sp>
        <p:nvSpPr>
          <p:cNvPr id="5" name="Rectángulo 4">
            <a:extLst>
              <a:ext uri="{FF2B5EF4-FFF2-40B4-BE49-F238E27FC236}">
                <a16:creationId xmlns:a16="http://schemas.microsoft.com/office/drawing/2014/main" id="{C85F60D9-518E-4E19-BB95-0E352B25ACFA}"/>
              </a:ext>
            </a:extLst>
          </p:cNvPr>
          <p:cNvSpPr/>
          <p:nvPr/>
        </p:nvSpPr>
        <p:spPr>
          <a:xfrm>
            <a:off x="4838699" y="538902"/>
            <a:ext cx="6915588" cy="5583451"/>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sp>
        <p:nvSpPr>
          <p:cNvPr id="6" name="CuadroTexto 5">
            <a:extLst>
              <a:ext uri="{FF2B5EF4-FFF2-40B4-BE49-F238E27FC236}">
                <a16:creationId xmlns:a16="http://schemas.microsoft.com/office/drawing/2014/main" id="{3715BABA-EC48-4311-8D6B-21BBD8E24E87}"/>
              </a:ext>
            </a:extLst>
          </p:cNvPr>
          <p:cNvSpPr txBox="1"/>
          <p:nvPr/>
        </p:nvSpPr>
        <p:spPr>
          <a:xfrm>
            <a:off x="5305425" y="954721"/>
            <a:ext cx="5867400" cy="1200329"/>
          </a:xfrm>
          <a:prstGeom prst="rect">
            <a:avLst/>
          </a:prstGeom>
          <a:noFill/>
        </p:spPr>
        <p:txBody>
          <a:bodyPr wrap="square" rtlCol="0">
            <a:spAutoFit/>
          </a:bodyPr>
          <a:lstStyle/>
          <a:p>
            <a:r>
              <a:rPr lang="es-HN" dirty="0">
                <a:latin typeface="TI-Nspire Sans" panose="020B0604020202020204" pitchFamily="34" charset="-120"/>
                <a:ea typeface="TI-Nspire Sans" panose="020B0604020202020204" pitchFamily="34" charset="-120"/>
              </a:rPr>
              <a:t>Si bien el retraso es de 120 portadoras de símbolos en todos lo casos, en el plano temporal no es lo mismo por lo que tenemos que calcular el retraso de según que esquema y modo usemos</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E440F95-5D85-4A76-8027-DA1F2C7CD0BA}"/>
                  </a:ext>
                </a:extLst>
              </p:cNvPr>
              <p:cNvSpPr txBox="1"/>
              <p:nvPr/>
            </p:nvSpPr>
            <p:spPr>
              <a:xfrm>
                <a:off x="5337734" y="2436722"/>
                <a:ext cx="5917517" cy="11178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HN"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2</m:t>
                          </m:r>
                          <m:r>
                            <a:rPr lang="en-US" b="0" i="1" smtClean="0">
                              <a:latin typeface="Cambria Math" panose="02040503050406030204" pitchFamily="18" charset="0"/>
                            </a:rPr>
                            <m:t>𝑥𝑂𝐷𝐹𝑀</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𝐿</m:t>
                          </m:r>
                        </m:sub>
                      </m:sSub>
                      <m:r>
                        <a:rPr lang="en-US" b="0" i="1" smtClean="0">
                          <a:latin typeface="Cambria Math" panose="02040503050406030204" pitchFamily="18" charset="0"/>
                        </a:rPr>
                        <m:t>∗96∗</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𝑚𝑜𝑑𝑜</m:t>
                          </m:r>
                          <m:r>
                            <a:rPr lang="en-US" b="0" i="1" smtClean="0">
                              <a:latin typeface="Cambria Math" panose="02040503050406030204" pitchFamily="18" charset="0"/>
                            </a:rPr>
                            <m:t>−1</m:t>
                          </m:r>
                        </m:sup>
                      </m:sSup>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𝐿</m:t>
                          </m:r>
                        </m:sub>
                      </m:sSub>
                      <m:r>
                        <a:rPr lang="en-US" b="0" i="1" smtClean="0">
                          <a:latin typeface="Cambria Math" panose="02040503050406030204" pitchFamily="18" charset="0"/>
                        </a:rPr>
                        <m:t> </m:t>
                      </m:r>
                      <m:r>
                        <a:rPr lang="en-US" b="0" i="1" smtClean="0">
                          <a:latin typeface="Cambria Math" panose="02040503050406030204" pitchFamily="18" charset="0"/>
                        </a:rPr>
                        <m:t>𝑒𝑠</m:t>
                      </m:r>
                      <m:r>
                        <a:rPr lang="en-US" b="0" i="1" smtClean="0">
                          <a:latin typeface="Cambria Math" panose="02040503050406030204" pitchFamily="18" charset="0"/>
                        </a:rPr>
                        <m:t> </m:t>
                      </m:r>
                      <m:r>
                        <a:rPr lang="en-US" b="0" i="1" smtClean="0">
                          <a:latin typeface="Cambria Math" panose="02040503050406030204" pitchFamily="18" charset="0"/>
                        </a:rPr>
                        <m:t>𝑙𝑎</m:t>
                      </m:r>
                      <m:r>
                        <a:rPr lang="en-US" b="0" i="1" smtClean="0">
                          <a:latin typeface="Cambria Math" panose="02040503050406030204" pitchFamily="18" charset="0"/>
                        </a:rPr>
                        <m:t> </m:t>
                      </m:r>
                      <m:r>
                        <a:rPr lang="en-US" b="0" i="1" smtClean="0">
                          <a:latin typeface="Cambria Math" panose="02040503050406030204" pitchFamily="18" charset="0"/>
                        </a:rPr>
                        <m:t>𝑐𝑎𝑛𝑡𝑖𝑑𝑎𝑑</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𝑠𝑒𝑔𝑚𝑒𝑛𝑡𝑜𝑠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𝐿</m:t>
                          </m:r>
                        </m:sub>
                      </m:sSub>
                      <m:r>
                        <a:rPr lang="en-US" b="0" i="1" smtClean="0">
                          <a:latin typeface="Cambria Math" panose="02040503050406030204" pitchFamily="18" charset="0"/>
                        </a:rPr>
                        <m:t>𝑒𝑠</m:t>
                      </m:r>
                      <m:r>
                        <a:rPr lang="en-US" b="0" i="1" smtClean="0">
                          <a:latin typeface="Cambria Math" panose="02040503050406030204" pitchFamily="18" charset="0"/>
                        </a:rPr>
                        <m:t> </m:t>
                      </m:r>
                      <m:r>
                        <a:rPr lang="en-US" b="0" i="1" smtClean="0">
                          <a:latin typeface="Cambria Math" panose="02040503050406030204" pitchFamily="18" charset="0"/>
                        </a:rPr>
                        <m:t>𝑙𝑎</m:t>
                      </m:r>
                      <m:r>
                        <a:rPr lang="en-US" b="0" i="1" smtClean="0">
                          <a:latin typeface="Cambria Math" panose="02040503050406030204" pitchFamily="18" charset="0"/>
                        </a:rPr>
                        <m:t> </m:t>
                      </m:r>
                      <m:r>
                        <a:rPr lang="en-US" b="0" i="1" smtClean="0">
                          <a:latin typeface="Cambria Math" panose="02040503050406030204" pitchFamily="18" charset="0"/>
                        </a:rPr>
                        <m:t>𝑐𝑎𝑛𝑡𝑖𝑑𝑎𝑑</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𝑏𝑖𝑡𝑠</m:t>
                      </m:r>
                      <m:r>
                        <a:rPr lang="en-US" b="0" i="1" smtClean="0">
                          <a:latin typeface="Cambria Math" panose="02040503050406030204" pitchFamily="18" charset="0"/>
                        </a:rPr>
                        <m:t> </m:t>
                      </m:r>
                      <m:r>
                        <a:rPr lang="en-US" b="0" i="1" smtClean="0">
                          <a:latin typeface="Cambria Math" panose="02040503050406030204" pitchFamily="18" charset="0"/>
                        </a:rPr>
                        <m:t>𝑝𝑜𝑟</m:t>
                      </m:r>
                      <m:r>
                        <a:rPr lang="en-US" b="0" i="1" smtClean="0">
                          <a:latin typeface="Cambria Math" panose="02040503050406030204" pitchFamily="18" charset="0"/>
                        </a:rPr>
                        <m:t> </m:t>
                      </m:r>
                      <m:r>
                        <a:rPr lang="en-US" b="0" i="1" smtClean="0">
                          <a:latin typeface="Cambria Math" panose="02040503050406030204" pitchFamily="18" charset="0"/>
                        </a:rPr>
                        <m:t>𝑝𝑜𝑟𝑡𝑎𝑑𝑜𝑟𝑎</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96∗</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𝑚𝑜𝑑𝑜</m:t>
                          </m:r>
                          <m:r>
                            <a:rPr lang="en-US" i="1">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h𝑎𝑐𝑒</m:t>
                      </m:r>
                      <m:r>
                        <a:rPr lang="en-US" b="0" i="1" smtClean="0">
                          <a:latin typeface="Cambria Math" panose="02040503050406030204" pitchFamily="18" charset="0"/>
                        </a:rPr>
                        <m:t> </m:t>
                      </m:r>
                      <m:r>
                        <a:rPr lang="en-US" b="0" i="1" smtClean="0">
                          <a:latin typeface="Cambria Math" panose="02040503050406030204" pitchFamily="18" charset="0"/>
                        </a:rPr>
                        <m:t>𝑟𝑒𝑓𝑒𝑟𝑒𝑚𝑐𝑖𝑎</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𝑙𝑎𝑠</m:t>
                      </m:r>
                      <m:r>
                        <a:rPr lang="en-US" b="0" i="1" smtClean="0">
                          <a:latin typeface="Cambria Math" panose="02040503050406030204" pitchFamily="18" charset="0"/>
                        </a:rPr>
                        <m:t> </m:t>
                      </m:r>
                      <m:r>
                        <a:rPr lang="en-US" b="0" i="1" smtClean="0">
                          <a:latin typeface="Cambria Math" panose="02040503050406030204" pitchFamily="18" charset="0"/>
                        </a:rPr>
                        <m:t>𝑝𝑜𝑟𝑡𝑎𝑑𝑜𝑟𝑎𝑠</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𝑑𝑎𝑡𝑜𝑠</m:t>
                      </m:r>
                    </m:oMath>
                  </m:oMathPara>
                </a14:m>
                <a:endParaRPr lang="en-US" b="0" dirty="0"/>
              </a:p>
            </p:txBody>
          </p:sp>
        </mc:Choice>
        <mc:Fallback xmlns="">
          <p:sp>
            <p:nvSpPr>
              <p:cNvPr id="7" name="CuadroTexto 6">
                <a:extLst>
                  <a:ext uri="{FF2B5EF4-FFF2-40B4-BE49-F238E27FC236}">
                    <a16:creationId xmlns:a16="http://schemas.microsoft.com/office/drawing/2014/main" id="{2E440F95-5D85-4A76-8027-DA1F2C7CD0BA}"/>
                  </a:ext>
                </a:extLst>
              </p:cNvPr>
              <p:cNvSpPr txBox="1">
                <a:spLocks noRot="1" noChangeAspect="1" noMove="1" noResize="1" noEditPoints="1" noAdjustHandles="1" noChangeArrowheads="1" noChangeShapeType="1" noTextEdit="1"/>
              </p:cNvSpPr>
              <p:nvPr/>
            </p:nvSpPr>
            <p:spPr>
              <a:xfrm>
                <a:off x="5337734" y="2436722"/>
                <a:ext cx="5917517" cy="1117870"/>
              </a:xfrm>
              <a:prstGeom prst="rect">
                <a:avLst/>
              </a:prstGeom>
              <a:blipFill>
                <a:blip r:embed="rId3"/>
                <a:stretch>
                  <a:fillRect l="-412" t="-1093" r="-515" b="-8743"/>
                </a:stretch>
              </a:blipFill>
            </p:spPr>
            <p:txBody>
              <a:bodyPr/>
              <a:lstStyle/>
              <a:p>
                <a:r>
                  <a:rPr lang="es-HN">
                    <a:noFill/>
                  </a:rPr>
                  <a:t> </a:t>
                </a:r>
              </a:p>
            </p:txBody>
          </p:sp>
        </mc:Fallback>
      </mc:AlternateContent>
      <p:sp>
        <p:nvSpPr>
          <p:cNvPr id="9" name="CuadroTexto 8">
            <a:extLst>
              <a:ext uri="{FF2B5EF4-FFF2-40B4-BE49-F238E27FC236}">
                <a16:creationId xmlns:a16="http://schemas.microsoft.com/office/drawing/2014/main" id="{DC61BD08-8277-4125-AA28-07171A90195F}"/>
              </a:ext>
            </a:extLst>
          </p:cNvPr>
          <p:cNvSpPr txBox="1"/>
          <p:nvPr/>
        </p:nvSpPr>
        <p:spPr>
          <a:xfrm>
            <a:off x="5305425" y="3836264"/>
            <a:ext cx="5867400" cy="2031325"/>
          </a:xfrm>
          <a:prstGeom prst="rect">
            <a:avLst/>
          </a:prstGeom>
          <a:noFill/>
        </p:spPr>
        <p:txBody>
          <a:bodyPr wrap="square" rtlCol="0">
            <a:spAutoFit/>
          </a:bodyPr>
          <a:lstStyle/>
          <a:p>
            <a:r>
              <a:rPr lang="es-HN" dirty="0">
                <a:latin typeface="TI-Nspire Sans" panose="020B0604020202020204" pitchFamily="34" charset="-120"/>
                <a:ea typeface="TI-Nspire Sans" panose="020B0604020202020204" pitchFamily="34" charset="-120"/>
              </a:rPr>
              <a:t>En este calculo, vemos cuantos bits toman dos símbolos ODFM de cada capa jerárquica. </a:t>
            </a:r>
          </a:p>
          <a:p>
            <a:endParaRPr lang="es-HN" dirty="0">
              <a:latin typeface="TI-Nspire Sans" panose="020B0604020202020204" pitchFamily="34" charset="-120"/>
              <a:ea typeface="TI-Nspire Sans" panose="020B0604020202020204" pitchFamily="34" charset="-120"/>
            </a:endParaRPr>
          </a:p>
          <a:p>
            <a:r>
              <a:rPr lang="es-HN" dirty="0">
                <a:latin typeface="TI-Nspire Sans" panose="020B0604020202020204" pitchFamily="34" charset="-120"/>
                <a:ea typeface="TI-Nspire Sans" panose="020B0604020202020204" pitchFamily="34" charset="-120"/>
              </a:rPr>
              <a:t>Después le restamos el equivalente al retraso de bits que causan las 120 portadoras, y ese es el ajuste por retraso por el </a:t>
            </a:r>
            <a:r>
              <a:rPr lang="es-HN" dirty="0" err="1">
                <a:latin typeface="TI-Nspire Sans" panose="020B0604020202020204" pitchFamily="34" charset="-120"/>
                <a:ea typeface="TI-Nspire Sans" panose="020B0604020202020204" pitchFamily="34" charset="-120"/>
              </a:rPr>
              <a:t>entrelazador</a:t>
            </a:r>
            <a:r>
              <a:rPr lang="es-HN" dirty="0">
                <a:latin typeface="TI-Nspire Sans" panose="020B0604020202020204" pitchFamily="34" charset="-120"/>
                <a:ea typeface="TI-Nspire Sans" panose="020B0604020202020204" pitchFamily="34" charset="-120"/>
              </a:rPr>
              <a:t> de bits, ahora todas las capas tendrán dos </a:t>
            </a:r>
            <a:r>
              <a:rPr lang="es-HN" dirty="0" err="1">
                <a:latin typeface="TI-Nspire Sans" panose="020B0604020202020204" pitchFamily="34" charset="-120"/>
                <a:ea typeface="TI-Nspire Sans" panose="020B0604020202020204" pitchFamily="34" charset="-120"/>
              </a:rPr>
              <a:t>simbolos</a:t>
            </a:r>
            <a:r>
              <a:rPr lang="es-HN" dirty="0">
                <a:latin typeface="TI-Nspire Sans" panose="020B0604020202020204" pitchFamily="34" charset="-120"/>
                <a:ea typeface="TI-Nspire Sans" panose="020B0604020202020204" pitchFamily="34" charset="-120"/>
              </a:rPr>
              <a:t> ODFM de retraso</a:t>
            </a:r>
          </a:p>
        </p:txBody>
      </p:sp>
    </p:spTree>
    <p:extLst>
      <p:ext uri="{BB962C8B-B14F-4D97-AF65-F5344CB8AC3E}">
        <p14:creationId xmlns:p14="http://schemas.microsoft.com/office/powerpoint/2010/main" val="2034132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a:extLst>
              <a:ext uri="{FF2B5EF4-FFF2-40B4-BE49-F238E27FC236}">
                <a16:creationId xmlns:a16="http://schemas.microsoft.com/office/drawing/2014/main" id="{230EE643-7F2D-4A0D-A386-996DC99F798B}"/>
              </a:ext>
            </a:extLst>
          </p:cNvPr>
          <p:cNvSpPr/>
          <p:nvPr/>
        </p:nvSpPr>
        <p:spPr>
          <a:xfrm>
            <a:off x="3829050" y="0"/>
            <a:ext cx="8362950" cy="6858000"/>
          </a:xfrm>
          <a:prstGeom prst="rect">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F2F238F-F549-49FA-B465-424235AB75ED}"/>
              </a:ext>
            </a:extLst>
          </p:cNvPr>
          <p:cNvSpPr>
            <a:spLocks noGrp="1"/>
          </p:cNvSpPr>
          <p:nvPr>
            <p:ph type="title"/>
          </p:nvPr>
        </p:nvSpPr>
        <p:spPr>
          <a:xfrm>
            <a:off x="451515" y="447188"/>
            <a:ext cx="3675318" cy="5468700"/>
          </a:xfrm>
        </p:spPr>
        <p:txBody>
          <a:bodyPr anchor="ctr">
            <a:normAutofit/>
          </a:bodyPr>
          <a:lstStyle/>
          <a:p>
            <a:r>
              <a:rPr lang="es-HN" sz="3200" dirty="0"/>
              <a:t>Normalización</a:t>
            </a:r>
          </a:p>
        </p:txBody>
      </p:sp>
      <p:sp>
        <p:nvSpPr>
          <p:cNvPr id="3" name="Marcador de contenido 2">
            <a:extLst>
              <a:ext uri="{FF2B5EF4-FFF2-40B4-BE49-F238E27FC236}">
                <a16:creationId xmlns:a16="http://schemas.microsoft.com/office/drawing/2014/main" id="{E7DD3EE2-2B3F-44DF-B4FE-23E30833F5A6}"/>
              </a:ext>
            </a:extLst>
          </p:cNvPr>
          <p:cNvSpPr>
            <a:spLocks noGrp="1"/>
          </p:cNvSpPr>
          <p:nvPr>
            <p:ph idx="1"/>
          </p:nvPr>
        </p:nvSpPr>
        <p:spPr>
          <a:xfrm>
            <a:off x="4989143" y="447188"/>
            <a:ext cx="6585235" cy="3395469"/>
          </a:xfrm>
          <a:effectLst/>
        </p:spPr>
        <p:txBody>
          <a:bodyPr>
            <a:normAutofit/>
          </a:bodyPr>
          <a:lstStyle/>
          <a:p>
            <a:r>
              <a:rPr lang="es-HN" sz="1600" dirty="0">
                <a:solidFill>
                  <a:schemeClr val="bg1"/>
                </a:solidFill>
                <a:latin typeface="TI-Nspire Sans" panose="020B0604020202020204" pitchFamily="34" charset="-120"/>
                <a:ea typeface="TI-Nspire Sans" panose="020B0604020202020204" pitchFamily="34" charset="-120"/>
              </a:rPr>
              <a:t>Para 	que la potencia media de cada símbolo sea de 1, sin importar el esquema de modulación, normalizamos los símbolos.</a:t>
            </a:r>
          </a:p>
        </p:txBody>
      </p:sp>
      <p:pic>
        <p:nvPicPr>
          <p:cNvPr id="4" name="Imagen 3">
            <a:extLst>
              <a:ext uri="{FF2B5EF4-FFF2-40B4-BE49-F238E27FC236}">
                <a16:creationId xmlns:a16="http://schemas.microsoft.com/office/drawing/2014/main" id="{9CCA161E-E1E2-4C17-851F-47B0D5319661}"/>
              </a:ext>
            </a:extLst>
          </p:cNvPr>
          <p:cNvPicPr>
            <a:picLocks noChangeAspect="1"/>
          </p:cNvPicPr>
          <p:nvPr/>
        </p:nvPicPr>
        <p:blipFill>
          <a:blip r:embed="rId2"/>
          <a:stretch>
            <a:fillRect/>
          </a:stretch>
        </p:blipFill>
        <p:spPr>
          <a:xfrm>
            <a:off x="4989143" y="4158292"/>
            <a:ext cx="6585235" cy="174142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510675914"/>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4917918-CB05-4138-A6C6-3AC41ACDBE0F}"/>
              </a:ext>
            </a:extLst>
          </p:cNvPr>
          <p:cNvSpPr>
            <a:spLocks noGrp="1"/>
          </p:cNvSpPr>
          <p:nvPr>
            <p:ph type="title"/>
          </p:nvPr>
        </p:nvSpPr>
        <p:spPr>
          <a:xfrm>
            <a:off x="451514" y="457201"/>
            <a:ext cx="3575737" cy="1332688"/>
          </a:xfrm>
        </p:spPr>
        <p:txBody>
          <a:bodyPr anchor="b">
            <a:normAutofit/>
          </a:bodyPr>
          <a:lstStyle/>
          <a:p>
            <a:pPr algn="ctr">
              <a:lnSpc>
                <a:spcPct val="90000"/>
              </a:lnSpc>
            </a:pPr>
            <a:r>
              <a:rPr lang="es-HN" sz="3000">
                <a:solidFill>
                  <a:srgbClr val="FFFFFF"/>
                </a:solidFill>
              </a:rPr>
              <a:t>Combinación de las capas jerárquicas </a:t>
            </a:r>
          </a:p>
        </p:txBody>
      </p:sp>
      <p:sp>
        <p:nvSpPr>
          <p:cNvPr id="3" name="Marcador de contenido 2">
            <a:extLst>
              <a:ext uri="{FF2B5EF4-FFF2-40B4-BE49-F238E27FC236}">
                <a16:creationId xmlns:a16="http://schemas.microsoft.com/office/drawing/2014/main" id="{60D69F06-7778-4477-8381-A279DAC50E18}"/>
              </a:ext>
            </a:extLst>
          </p:cNvPr>
          <p:cNvSpPr>
            <a:spLocks noGrp="1"/>
          </p:cNvSpPr>
          <p:nvPr>
            <p:ph idx="1"/>
          </p:nvPr>
        </p:nvSpPr>
        <p:spPr>
          <a:xfrm>
            <a:off x="451514" y="2046514"/>
            <a:ext cx="3575737" cy="1887533"/>
          </a:xfrm>
        </p:spPr>
        <p:txBody>
          <a:bodyPr>
            <a:normAutofit/>
          </a:bodyPr>
          <a:lstStyle/>
          <a:p>
            <a:r>
              <a:rPr lang="es-HN" sz="1600" dirty="0">
                <a:solidFill>
                  <a:srgbClr val="FFFFFF"/>
                </a:solidFill>
                <a:latin typeface="TI-Nspire Sans" panose="020B0604020202020204" pitchFamily="34" charset="-120"/>
                <a:ea typeface="TI-Nspire Sans" panose="020B0604020202020204" pitchFamily="34" charset="-120"/>
              </a:rPr>
              <a:t>En este punto se vuelven a colocar las capas jerárquicas en serie, recordemos que en ISDB-Tb posibilita la habilitación de hasta 3 capas</a:t>
            </a:r>
          </a:p>
        </p:txBody>
      </p:sp>
      <p:pic>
        <p:nvPicPr>
          <p:cNvPr id="5" name="Imagen 4">
            <a:extLst>
              <a:ext uri="{FF2B5EF4-FFF2-40B4-BE49-F238E27FC236}">
                <a16:creationId xmlns:a16="http://schemas.microsoft.com/office/drawing/2014/main" id="{51564E9D-CAC5-4699-BB79-1F2838F03DC0}"/>
              </a:ext>
            </a:extLst>
          </p:cNvPr>
          <p:cNvPicPr>
            <a:picLocks noChangeAspect="1"/>
          </p:cNvPicPr>
          <p:nvPr/>
        </p:nvPicPr>
        <p:blipFill>
          <a:blip r:embed="rId2"/>
          <a:stretch>
            <a:fillRect/>
          </a:stretch>
        </p:blipFill>
        <p:spPr>
          <a:xfrm>
            <a:off x="4891875" y="161763"/>
            <a:ext cx="7045255" cy="6534474"/>
          </a:xfrm>
          <a:prstGeom prst="roundRect">
            <a:avLst>
              <a:gd name="adj" fmla="val 3876"/>
            </a:avLst>
          </a:prstGeom>
          <a:ln>
            <a:solidFill>
              <a:schemeClr val="accent1"/>
            </a:solidFill>
          </a:ln>
          <a:effectLst/>
        </p:spPr>
      </p:pic>
      <p:pic>
        <p:nvPicPr>
          <p:cNvPr id="8" name="Imagen 7">
            <a:hlinkClick r:id="rId3" action="ppaction://hlinksldjump"/>
            <a:extLst>
              <a:ext uri="{FF2B5EF4-FFF2-40B4-BE49-F238E27FC236}">
                <a16:creationId xmlns:a16="http://schemas.microsoft.com/office/drawing/2014/main" id="{9156BA81-AF2C-4AF1-A535-7CA041FF2486}"/>
              </a:ext>
            </a:extLst>
          </p:cNvPr>
          <p:cNvPicPr>
            <a:picLocks noChangeAspect="1"/>
          </p:cNvPicPr>
          <p:nvPr/>
        </p:nvPicPr>
        <p:blipFill>
          <a:blip r:embed="rId4"/>
          <a:stretch>
            <a:fillRect/>
          </a:stretch>
        </p:blipFill>
        <p:spPr>
          <a:xfrm>
            <a:off x="568000" y="4266960"/>
            <a:ext cx="3692223" cy="1651296"/>
          </a:xfrm>
          <a:prstGeom prst="rect">
            <a:avLst/>
          </a:prstGeom>
        </p:spPr>
      </p:pic>
    </p:spTree>
    <p:extLst>
      <p:ext uri="{BB962C8B-B14F-4D97-AF65-F5344CB8AC3E}">
        <p14:creationId xmlns:p14="http://schemas.microsoft.com/office/powerpoint/2010/main" val="207769534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283AB-A7A4-419B-905C-385E50A4BDF5}"/>
              </a:ext>
            </a:extLst>
          </p:cNvPr>
          <p:cNvSpPr>
            <a:spLocks noGrp="1"/>
          </p:cNvSpPr>
          <p:nvPr>
            <p:ph type="title"/>
          </p:nvPr>
        </p:nvSpPr>
        <p:spPr/>
        <p:txBody>
          <a:bodyPr/>
          <a:lstStyle/>
          <a:p>
            <a:r>
              <a:rPr lang="es-HN" dirty="0"/>
              <a:t>Entrelazamiento temporal</a:t>
            </a:r>
          </a:p>
        </p:txBody>
      </p:sp>
      <p:sp>
        <p:nvSpPr>
          <p:cNvPr id="3" name="Marcador de contenido 2">
            <a:extLst>
              <a:ext uri="{FF2B5EF4-FFF2-40B4-BE49-F238E27FC236}">
                <a16:creationId xmlns:a16="http://schemas.microsoft.com/office/drawing/2014/main" id="{B268F3EF-6442-4B28-B4F3-6D0C7D3526FE}"/>
              </a:ext>
            </a:extLst>
          </p:cNvPr>
          <p:cNvSpPr>
            <a:spLocks noGrp="1"/>
          </p:cNvSpPr>
          <p:nvPr>
            <p:ph idx="1"/>
          </p:nvPr>
        </p:nvSpPr>
        <p:spPr>
          <a:xfrm>
            <a:off x="818713" y="2222287"/>
            <a:ext cx="3614392" cy="3636511"/>
          </a:xfrm>
        </p:spPr>
        <p:txBody>
          <a:bodyPr/>
          <a:lstStyle/>
          <a:p>
            <a:r>
              <a:rPr lang="es-HN" dirty="0">
                <a:latin typeface="TI-Nspire Sans" panose="020B0604020202020204" pitchFamily="34" charset="-120"/>
                <a:ea typeface="TI-Nspire Sans" panose="020B0604020202020204" pitchFamily="34" charset="-120"/>
              </a:rPr>
              <a:t>En este punto se vuelve a entrelazar en el tiempo, se entrelazan las portadoras de un mismo segmento, se puede intuir entonces que habrá un retardo inducido</a:t>
            </a:r>
          </a:p>
        </p:txBody>
      </p:sp>
      <p:pic>
        <p:nvPicPr>
          <p:cNvPr id="4" name="Imagen 3">
            <a:extLst>
              <a:ext uri="{FF2B5EF4-FFF2-40B4-BE49-F238E27FC236}">
                <a16:creationId xmlns:a16="http://schemas.microsoft.com/office/drawing/2014/main" id="{33ED087A-5C06-4B63-8755-E153BEC0775D}"/>
              </a:ext>
            </a:extLst>
          </p:cNvPr>
          <p:cNvPicPr>
            <a:picLocks noChangeAspect="1"/>
          </p:cNvPicPr>
          <p:nvPr/>
        </p:nvPicPr>
        <p:blipFill>
          <a:blip r:embed="rId2"/>
          <a:stretch>
            <a:fillRect/>
          </a:stretch>
        </p:blipFill>
        <p:spPr>
          <a:xfrm>
            <a:off x="4865079" y="2308465"/>
            <a:ext cx="7086600" cy="4191000"/>
          </a:xfrm>
          <a:prstGeom prst="rect">
            <a:avLst/>
          </a:prstGeom>
        </p:spPr>
      </p:pic>
    </p:spTree>
    <p:extLst>
      <p:ext uri="{BB962C8B-B14F-4D97-AF65-F5344CB8AC3E}">
        <p14:creationId xmlns:p14="http://schemas.microsoft.com/office/powerpoint/2010/main" val="346795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1F92AD4-7325-4FD0-A121-7F7ED6CBA4F7}"/>
              </a:ext>
            </a:extLst>
          </p:cNvPr>
          <p:cNvSpPr/>
          <p:nvPr/>
        </p:nvSpPr>
        <p:spPr>
          <a:xfrm>
            <a:off x="6698509" y="148855"/>
            <a:ext cx="5295014" cy="6560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pic>
        <p:nvPicPr>
          <p:cNvPr id="2" name="Imagen 1">
            <a:extLst>
              <a:ext uri="{FF2B5EF4-FFF2-40B4-BE49-F238E27FC236}">
                <a16:creationId xmlns:a16="http://schemas.microsoft.com/office/drawing/2014/main" id="{D0772DAC-CBF4-4BC6-9F78-D1CAC86097FE}"/>
              </a:ext>
            </a:extLst>
          </p:cNvPr>
          <p:cNvPicPr>
            <a:picLocks noChangeAspect="1"/>
          </p:cNvPicPr>
          <p:nvPr/>
        </p:nvPicPr>
        <p:blipFill>
          <a:blip r:embed="rId2"/>
          <a:stretch>
            <a:fillRect/>
          </a:stretch>
        </p:blipFill>
        <p:spPr>
          <a:xfrm>
            <a:off x="6887089" y="288567"/>
            <a:ext cx="4917854" cy="3867439"/>
          </a:xfrm>
          <a:prstGeom prst="rect">
            <a:avLst/>
          </a:prstGeom>
        </p:spPr>
      </p:pic>
      <p:sp>
        <p:nvSpPr>
          <p:cNvPr id="3" name="Marcador de contenido 2">
            <a:extLst>
              <a:ext uri="{FF2B5EF4-FFF2-40B4-BE49-F238E27FC236}">
                <a16:creationId xmlns:a16="http://schemas.microsoft.com/office/drawing/2014/main" id="{A0421E9D-F24D-42E8-B760-33CE2066DB19}"/>
              </a:ext>
            </a:extLst>
          </p:cNvPr>
          <p:cNvSpPr txBox="1">
            <a:spLocks/>
          </p:cNvSpPr>
          <p:nvPr/>
        </p:nvSpPr>
        <p:spPr>
          <a:xfrm>
            <a:off x="606062" y="563609"/>
            <a:ext cx="5489938" cy="124392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La profundidad del entrelazamiento temporal (I) estará dada por la norma y será un valor que nosotros seleccionamos, m</a:t>
            </a:r>
            <a:r>
              <a:rPr lang="es-HN" baseline="-25000" dirty="0">
                <a:latin typeface="TI-Nspire Sans" panose="020B0604020202020204" pitchFamily="34" charset="-120"/>
                <a:ea typeface="TI-Nspire Sans" panose="020B0604020202020204" pitchFamily="34" charset="-120"/>
              </a:rPr>
              <a:t>i</a:t>
            </a:r>
            <a:r>
              <a:rPr lang="es-HN" dirty="0">
                <a:latin typeface="TI-Nspire Sans" panose="020B0604020202020204" pitchFamily="34" charset="-120"/>
                <a:ea typeface="TI-Nspire Sans" panose="020B0604020202020204" pitchFamily="34" charset="-120"/>
              </a:rPr>
              <a:t> = (ix5)mod 96, donde i es el número de la portadora</a:t>
            </a:r>
          </a:p>
        </p:txBody>
      </p:sp>
      <p:pic>
        <p:nvPicPr>
          <p:cNvPr id="4" name="Imagen 3">
            <a:extLst>
              <a:ext uri="{FF2B5EF4-FFF2-40B4-BE49-F238E27FC236}">
                <a16:creationId xmlns:a16="http://schemas.microsoft.com/office/drawing/2014/main" id="{80214A0E-259C-4D86-B826-FED13EA375B6}"/>
              </a:ext>
            </a:extLst>
          </p:cNvPr>
          <p:cNvPicPr>
            <a:picLocks noChangeAspect="1"/>
          </p:cNvPicPr>
          <p:nvPr/>
        </p:nvPicPr>
        <p:blipFill>
          <a:blip r:embed="rId3"/>
          <a:stretch>
            <a:fillRect/>
          </a:stretch>
        </p:blipFill>
        <p:spPr>
          <a:xfrm>
            <a:off x="6887089" y="3955481"/>
            <a:ext cx="4917854" cy="2600722"/>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3348AE0-B799-447C-BA9E-B26C68EF5C97}"/>
                  </a:ext>
                </a:extLst>
              </p:cNvPr>
              <p:cNvSpPr txBox="1"/>
              <p:nvPr/>
            </p:nvSpPr>
            <p:spPr>
              <a:xfrm>
                <a:off x="1661442" y="2280477"/>
                <a:ext cx="3379178" cy="27699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HN"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=204−</m:t>
                      </m:r>
                      <m:d>
                        <m:dPr>
                          <m:ctrlPr>
                            <a:rPr lang="en-US" b="0" i="1" smtClean="0">
                              <a:latin typeface="Cambria Math" panose="02040503050406030204" pitchFamily="18" charset="0"/>
                            </a:rPr>
                          </m:ctrlPr>
                        </m:dPr>
                        <m:e>
                          <m:r>
                            <a:rPr lang="en-US" b="0" i="1" smtClean="0">
                              <a:latin typeface="Cambria Math" panose="02040503050406030204" pitchFamily="18" charset="0"/>
                            </a:rPr>
                            <m:t>95∗</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𝐿</m:t>
                              </m:r>
                            </m:sub>
                          </m:sSub>
                          <m:r>
                            <a:rPr lang="en-US" b="0" i="1" smtClean="0">
                              <a:latin typeface="Cambria Math" panose="02040503050406030204" pitchFamily="18" charset="0"/>
                            </a:rPr>
                            <m:t>𝑚𝑜𝑑</m:t>
                          </m:r>
                          <m:r>
                            <a:rPr lang="en-US" b="0" i="1" smtClean="0">
                              <a:latin typeface="Cambria Math" panose="02040503050406030204" pitchFamily="18" charset="0"/>
                            </a:rPr>
                            <m:t> 204</m:t>
                          </m:r>
                        </m:e>
                      </m:d>
                    </m:oMath>
                  </m:oMathPara>
                </a14:m>
                <a:endParaRPr lang="en-US" b="0" dirty="0"/>
              </a:p>
              <a:p>
                <a:endParaRPr lang="es-HN" dirty="0">
                  <a:latin typeface="TI-Nspire Sans" panose="020B0604020202020204" pitchFamily="34" charset="-120"/>
                  <a:ea typeface="TI-Nspire Sans" panose="020B0604020202020204" pitchFamily="34" charset="-120"/>
                </a:endParaRPr>
              </a:p>
              <a:p>
                <a:pPr algn="ctr"/>
                <a:r>
                  <a:rPr lang="es-HN" dirty="0">
                    <a:latin typeface="TI-Nspire Sans" panose="020B0604020202020204" pitchFamily="34" charset="-120"/>
                    <a:ea typeface="TI-Nspire Sans" panose="020B0604020202020204" pitchFamily="34" charset="-120"/>
                  </a:rPr>
                  <a:t>Donde d</a:t>
                </a:r>
                <a:r>
                  <a:rPr lang="es-HN" baseline="-25000" dirty="0">
                    <a:latin typeface="TI-Nspire Sans" panose="020B0604020202020204" pitchFamily="34" charset="-120"/>
                    <a:ea typeface="TI-Nspire Sans" panose="020B0604020202020204" pitchFamily="34" charset="-120"/>
                  </a:rPr>
                  <a:t>i  </a:t>
                </a:r>
                <a:r>
                  <a:rPr lang="es-HN" dirty="0">
                    <a:latin typeface="TI-Nspire Sans" panose="020B0604020202020204" pitchFamily="34" charset="-120"/>
                    <a:ea typeface="TI-Nspire Sans" panose="020B0604020202020204" pitchFamily="34" charset="-120"/>
                  </a:rPr>
                  <a:t>es la cantidad de símbolos ODFM  de retraso que agregamos </a:t>
                </a:r>
              </a:p>
              <a:p>
                <a:pPr algn="ctr"/>
                <a:endParaRPr lang="es-HN" dirty="0">
                  <a:latin typeface="TI-Nspire Sans" panose="020B0604020202020204" pitchFamily="34" charset="-120"/>
                  <a:ea typeface="TI-Nspire Sans" panose="020B0604020202020204" pitchFamily="34" charset="-120"/>
                </a:endParaRPr>
              </a:p>
              <a:p>
                <a:pPr algn="ctr"/>
                <a14:m>
                  <m:oMathPara xmlns:m="http://schemas.openxmlformats.org/officeDocument/2006/math">
                    <m:oMathParaPr>
                      <m:jc m:val="centerGroup"/>
                    </m:oMathParaPr>
                    <m:oMath xmlns:m="http://schemas.openxmlformats.org/officeDocument/2006/math">
                      <m:sSub>
                        <m:sSubPr>
                          <m:ctrlPr>
                            <a:rPr lang="es-HN" i="1" smtClean="0">
                              <a:latin typeface="Cambria Math" panose="02040503050406030204" pitchFamily="18" charset="0"/>
                              <a:ea typeface="TI-Nspire Sans" panose="020B0604020202020204" pitchFamily="34" charset="-120"/>
                            </a:rPr>
                          </m:ctrlPr>
                        </m:sSubPr>
                        <m:e>
                          <m:r>
                            <a:rPr lang="en-US" b="0" i="1" smtClean="0">
                              <a:latin typeface="Cambria Math" panose="02040503050406030204" pitchFamily="18" charset="0"/>
                              <a:ea typeface="TI-Nspire Sans" panose="020B0604020202020204" pitchFamily="34" charset="-120"/>
                            </a:rPr>
                            <m:t>𝑁</m:t>
                          </m:r>
                        </m:e>
                        <m:sub>
                          <m:r>
                            <a:rPr lang="en-US" b="0" i="1" smtClean="0">
                              <a:latin typeface="Cambria Math" panose="02040503050406030204" pitchFamily="18" charset="0"/>
                              <a:ea typeface="TI-Nspire Sans" panose="020B0604020202020204" pitchFamily="34" charset="-120"/>
                            </a:rPr>
                            <m:t>𝐿</m:t>
                          </m:r>
                        </m:sub>
                      </m:sSub>
                      <m:r>
                        <a:rPr lang="en-US" b="0" i="1" smtClean="0">
                          <a:latin typeface="Cambria Math" panose="02040503050406030204" pitchFamily="18" charset="0"/>
                          <a:ea typeface="TI-Nspire Sans" panose="020B0604020202020204" pitchFamily="34" charset="-120"/>
                        </a:rPr>
                        <m:t>=</m:t>
                      </m:r>
                      <m:d>
                        <m:dPr>
                          <m:ctrlPr>
                            <a:rPr lang="en-US" b="0" i="1" smtClean="0">
                              <a:latin typeface="Cambria Math" panose="02040503050406030204" pitchFamily="18" charset="0"/>
                              <a:ea typeface="TI-Nspire Sans" panose="020B0604020202020204" pitchFamily="34" charset="-120"/>
                            </a:rPr>
                          </m:ctrlPr>
                        </m:dPr>
                        <m:e>
                          <m:r>
                            <a:rPr lang="en-US" b="0" i="1" smtClean="0">
                              <a:latin typeface="Cambria Math" panose="02040503050406030204" pitchFamily="18" charset="0"/>
                              <a:ea typeface="TI-Nspire Sans" panose="020B0604020202020204" pitchFamily="34" charset="-120"/>
                            </a:rPr>
                            <m:t>95∗</m:t>
                          </m:r>
                          <m:sSub>
                            <m:sSubPr>
                              <m:ctrlPr>
                                <a:rPr lang="en-US" b="0" i="1" smtClean="0">
                                  <a:latin typeface="Cambria Math" panose="02040503050406030204" pitchFamily="18" charset="0"/>
                                  <a:ea typeface="TI-Nspire Sans" panose="020B0604020202020204" pitchFamily="34" charset="-120"/>
                                </a:rPr>
                              </m:ctrlPr>
                            </m:sSubPr>
                            <m:e>
                              <m:r>
                                <a:rPr lang="en-US" b="0" i="1" smtClean="0">
                                  <a:latin typeface="Cambria Math" panose="02040503050406030204" pitchFamily="18" charset="0"/>
                                  <a:ea typeface="TI-Nspire Sans" panose="020B0604020202020204" pitchFamily="34" charset="-120"/>
                                </a:rPr>
                                <m:t>𝐼</m:t>
                              </m:r>
                            </m:e>
                            <m:sub>
                              <m:r>
                                <a:rPr lang="en-US" b="0" i="1" smtClean="0">
                                  <a:latin typeface="Cambria Math" panose="02040503050406030204" pitchFamily="18" charset="0"/>
                                  <a:ea typeface="TI-Nspire Sans" panose="020B0604020202020204" pitchFamily="34" charset="-120"/>
                                </a:rPr>
                                <m:t>𝐿</m:t>
                              </m:r>
                            </m:sub>
                          </m:sSub>
                          <m:r>
                            <a:rPr lang="en-US" b="0" i="1" smtClean="0">
                              <a:latin typeface="Cambria Math" panose="02040503050406030204" pitchFamily="18" charset="0"/>
                              <a:ea typeface="TI-Nspire Sans" panose="020B0604020202020204" pitchFamily="34" charset="-120"/>
                            </a:rPr>
                            <m:t>+</m:t>
                          </m:r>
                          <m:sSub>
                            <m:sSubPr>
                              <m:ctrlPr>
                                <a:rPr lang="en-US" b="0" i="1" smtClean="0">
                                  <a:latin typeface="Cambria Math" panose="02040503050406030204" pitchFamily="18" charset="0"/>
                                  <a:ea typeface="TI-Nspire Sans" panose="020B0604020202020204" pitchFamily="34" charset="-120"/>
                                </a:rPr>
                              </m:ctrlPr>
                            </m:sSubPr>
                            <m:e>
                              <m:r>
                                <a:rPr lang="en-US" b="0" i="1" smtClean="0">
                                  <a:latin typeface="Cambria Math" panose="02040503050406030204" pitchFamily="18" charset="0"/>
                                  <a:ea typeface="TI-Nspire Sans" panose="020B0604020202020204" pitchFamily="34" charset="-120"/>
                                </a:rPr>
                                <m:t>𝑑</m:t>
                              </m:r>
                            </m:e>
                            <m:sub>
                              <m:r>
                                <a:rPr lang="en-US" b="0" i="1" smtClean="0">
                                  <a:latin typeface="Cambria Math" panose="02040503050406030204" pitchFamily="18" charset="0"/>
                                  <a:ea typeface="TI-Nspire Sans" panose="020B0604020202020204" pitchFamily="34" charset="-120"/>
                                </a:rPr>
                                <m:t>𝐼</m:t>
                              </m:r>
                            </m:sub>
                          </m:sSub>
                        </m:e>
                      </m:d>
                      <m:r>
                        <a:rPr lang="en-US" b="0" i="1" smtClean="0">
                          <a:latin typeface="Cambria Math" panose="02040503050406030204" pitchFamily="18" charset="0"/>
                          <a:ea typeface="TI-Nspire Sans" panose="020B0604020202020204" pitchFamily="34" charset="-120"/>
                        </a:rPr>
                        <m:t> </m:t>
                      </m:r>
                      <m:r>
                        <a:rPr lang="en-US" b="0" i="1" smtClean="0">
                          <a:latin typeface="Cambria Math" panose="02040503050406030204" pitchFamily="18" charset="0"/>
                          <a:ea typeface="TI-Nspire Sans" panose="020B0604020202020204" pitchFamily="34" charset="-120"/>
                        </a:rPr>
                        <m:t>𝑚𝑜𝑑</m:t>
                      </m:r>
                      <m:r>
                        <a:rPr lang="en-US" b="0" i="1" smtClean="0">
                          <a:latin typeface="Cambria Math" panose="02040503050406030204" pitchFamily="18" charset="0"/>
                          <a:ea typeface="TI-Nspire Sans" panose="020B0604020202020204" pitchFamily="34" charset="-120"/>
                        </a:rPr>
                        <m:t> 204</m:t>
                      </m:r>
                    </m:oMath>
                  </m:oMathPara>
                </a14:m>
                <a:endParaRPr lang="es-HN" dirty="0">
                  <a:latin typeface="TI-Nspire Sans" panose="020B0604020202020204" pitchFamily="34" charset="-120"/>
                  <a:ea typeface="TI-Nspire Sans" panose="020B0604020202020204" pitchFamily="34" charset="-120"/>
                </a:endParaRPr>
              </a:p>
              <a:p>
                <a:pPr algn="ctr"/>
                <a:endParaRPr lang="es-HN" dirty="0">
                  <a:latin typeface="TI-Nspire Sans" panose="020B0604020202020204" pitchFamily="34" charset="-120"/>
                  <a:ea typeface="TI-Nspire Sans" panose="020B0604020202020204" pitchFamily="34" charset="-120"/>
                </a:endParaRPr>
              </a:p>
              <a:p>
                <a:pPr algn="ctr"/>
                <a:r>
                  <a:rPr lang="es-HN" dirty="0">
                    <a:latin typeface="TI-Nspire Sans" panose="020B0604020202020204" pitchFamily="34" charset="-120"/>
                    <a:ea typeface="TI-Nspire Sans" panose="020B0604020202020204" pitchFamily="34" charset="-120"/>
                  </a:rPr>
                  <a:t>Donde N</a:t>
                </a:r>
                <a:r>
                  <a:rPr lang="es-HN" baseline="-25000" dirty="0">
                    <a:latin typeface="TI-Nspire Sans" panose="020B0604020202020204" pitchFamily="34" charset="-120"/>
                    <a:ea typeface="TI-Nspire Sans" panose="020B0604020202020204" pitchFamily="34" charset="-120"/>
                  </a:rPr>
                  <a:t>L</a:t>
                </a:r>
                <a:r>
                  <a:rPr lang="es-HN" dirty="0">
                    <a:latin typeface="TI-Nspire Sans" panose="020B0604020202020204" pitchFamily="34" charset="-120"/>
                    <a:ea typeface="TI-Nspire Sans" panose="020B0604020202020204" pitchFamily="34" charset="-120"/>
                  </a:rPr>
                  <a:t> es la cantidad de cuadros ODFM de retraso </a:t>
                </a:r>
              </a:p>
            </p:txBody>
          </p:sp>
        </mc:Choice>
        <mc:Fallback xmlns="">
          <p:sp>
            <p:nvSpPr>
              <p:cNvPr id="6" name="CuadroTexto 5">
                <a:extLst>
                  <a:ext uri="{FF2B5EF4-FFF2-40B4-BE49-F238E27FC236}">
                    <a16:creationId xmlns:a16="http://schemas.microsoft.com/office/drawing/2014/main" id="{D3348AE0-B799-447C-BA9E-B26C68EF5C97}"/>
                  </a:ext>
                </a:extLst>
              </p:cNvPr>
              <p:cNvSpPr txBox="1">
                <a:spLocks noRot="1" noChangeAspect="1" noMove="1" noResize="1" noEditPoints="1" noAdjustHandles="1" noChangeArrowheads="1" noChangeShapeType="1" noTextEdit="1"/>
              </p:cNvSpPr>
              <p:nvPr/>
            </p:nvSpPr>
            <p:spPr>
              <a:xfrm>
                <a:off x="1661442" y="2280477"/>
                <a:ext cx="3379178" cy="2769989"/>
              </a:xfrm>
              <a:prstGeom prst="rect">
                <a:avLst/>
              </a:prstGeom>
              <a:blipFill>
                <a:blip r:embed="rId4"/>
                <a:stretch>
                  <a:fillRect l="-2527" r="-4152" b="-4626"/>
                </a:stretch>
              </a:blipFill>
            </p:spPr>
            <p:txBody>
              <a:bodyPr/>
              <a:lstStyle/>
              <a:p>
                <a:r>
                  <a:rPr lang="es-HN">
                    <a:noFill/>
                  </a:rPr>
                  <a:t> </a:t>
                </a:r>
              </a:p>
            </p:txBody>
          </p:sp>
        </mc:Fallback>
      </mc:AlternateContent>
    </p:spTree>
    <p:extLst>
      <p:ext uri="{BB962C8B-B14F-4D97-AF65-F5344CB8AC3E}">
        <p14:creationId xmlns:p14="http://schemas.microsoft.com/office/powerpoint/2010/main" val="2607076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93A23-03D5-4CEF-B266-F7BD79D2FA57}"/>
              </a:ext>
            </a:extLst>
          </p:cNvPr>
          <p:cNvSpPr>
            <a:spLocks noGrp="1"/>
          </p:cNvSpPr>
          <p:nvPr>
            <p:ph type="title"/>
          </p:nvPr>
        </p:nvSpPr>
        <p:spPr/>
        <p:txBody>
          <a:bodyPr/>
          <a:lstStyle/>
          <a:p>
            <a:r>
              <a:rPr lang="es-HN" dirty="0"/>
              <a:t>Entrelazamiento en frecuencia </a:t>
            </a:r>
          </a:p>
        </p:txBody>
      </p:sp>
      <p:sp>
        <p:nvSpPr>
          <p:cNvPr id="3" name="Marcador de contenido 2">
            <a:extLst>
              <a:ext uri="{FF2B5EF4-FFF2-40B4-BE49-F238E27FC236}">
                <a16:creationId xmlns:a16="http://schemas.microsoft.com/office/drawing/2014/main" id="{2EFC213F-F777-420C-8859-FBE23B8BBFA5}"/>
              </a:ext>
            </a:extLst>
          </p:cNvPr>
          <p:cNvSpPr>
            <a:spLocks noGrp="1"/>
          </p:cNvSpPr>
          <p:nvPr>
            <p:ph idx="1"/>
          </p:nvPr>
        </p:nvSpPr>
        <p:spPr>
          <a:xfrm>
            <a:off x="818712" y="2222287"/>
            <a:ext cx="10554574" cy="1206713"/>
          </a:xfrm>
        </p:spPr>
        <p:txBody>
          <a:bodyPr/>
          <a:lstStyle/>
          <a:p>
            <a:r>
              <a:rPr lang="es-HN" dirty="0">
                <a:latin typeface="TI-Nspire Sans" panose="020B0604020202020204" pitchFamily="34" charset="-120"/>
                <a:ea typeface="TI-Nspire Sans" panose="020B0604020202020204" pitchFamily="34" charset="-120"/>
              </a:rPr>
              <a:t>En el entrelazamiento frecuencial secuencial, se dividen los segmentos según a que están destinados (Recepción parcial), o a como se modula (coherente o diferencial)</a:t>
            </a:r>
          </a:p>
        </p:txBody>
      </p:sp>
      <p:pic>
        <p:nvPicPr>
          <p:cNvPr id="4" name="Imagen 3">
            <a:extLst>
              <a:ext uri="{FF2B5EF4-FFF2-40B4-BE49-F238E27FC236}">
                <a16:creationId xmlns:a16="http://schemas.microsoft.com/office/drawing/2014/main" id="{3360C6B1-1861-4626-B9A7-770BF0D2EA31}"/>
              </a:ext>
            </a:extLst>
          </p:cNvPr>
          <p:cNvPicPr>
            <a:picLocks noChangeAspect="1"/>
          </p:cNvPicPr>
          <p:nvPr/>
        </p:nvPicPr>
        <p:blipFill>
          <a:blip r:embed="rId2"/>
          <a:stretch>
            <a:fillRect/>
          </a:stretch>
        </p:blipFill>
        <p:spPr>
          <a:xfrm>
            <a:off x="1275911" y="3593266"/>
            <a:ext cx="9218813" cy="2817546"/>
          </a:xfrm>
          <a:prstGeom prst="rect">
            <a:avLst/>
          </a:prstGeom>
        </p:spPr>
      </p:pic>
    </p:spTree>
    <p:extLst>
      <p:ext uri="{BB962C8B-B14F-4D97-AF65-F5344CB8AC3E}">
        <p14:creationId xmlns:p14="http://schemas.microsoft.com/office/powerpoint/2010/main" val="2715129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FC27EBF3-9C7A-4D81-B8BE-0555078E0BDF}"/>
              </a:ext>
            </a:extLst>
          </p:cNvPr>
          <p:cNvSpPr/>
          <p:nvPr/>
        </p:nvSpPr>
        <p:spPr>
          <a:xfrm>
            <a:off x="404037" y="276447"/>
            <a:ext cx="11238614" cy="6305106"/>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4" name="Rectángulo 3">
            <a:extLst>
              <a:ext uri="{FF2B5EF4-FFF2-40B4-BE49-F238E27FC236}">
                <a16:creationId xmlns:a16="http://schemas.microsoft.com/office/drawing/2014/main" id="{7B432CC1-BA99-47E5-A311-33C1AD0D1E2D}"/>
              </a:ext>
            </a:extLst>
          </p:cNvPr>
          <p:cNvSpPr/>
          <p:nvPr/>
        </p:nvSpPr>
        <p:spPr>
          <a:xfrm>
            <a:off x="808074" y="2131828"/>
            <a:ext cx="3264196" cy="2594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 name="Marcador de contenido 2">
            <a:extLst>
              <a:ext uri="{FF2B5EF4-FFF2-40B4-BE49-F238E27FC236}">
                <a16:creationId xmlns:a16="http://schemas.microsoft.com/office/drawing/2014/main" id="{476EA36B-F73D-47D4-8115-BF68EA5BF997}"/>
              </a:ext>
            </a:extLst>
          </p:cNvPr>
          <p:cNvSpPr txBox="1">
            <a:spLocks/>
          </p:cNvSpPr>
          <p:nvPr/>
        </p:nvSpPr>
        <p:spPr>
          <a:xfrm>
            <a:off x="808074" y="2583752"/>
            <a:ext cx="3253558" cy="1690495"/>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solidFill>
                  <a:schemeClr val="bg1"/>
                </a:solidFill>
                <a:latin typeface="TI-Nspire Sans" panose="020B0604020202020204" pitchFamily="34" charset="-120"/>
                <a:ea typeface="TI-Nspire Sans" panose="020B0604020202020204" pitchFamily="34" charset="-120"/>
              </a:rPr>
              <a:t>El entrelazamiento entre segmentos debe de darse solo entre los segmentos que tengan el mismo esquema de modulación, y el mismo modo </a:t>
            </a:r>
          </a:p>
        </p:txBody>
      </p:sp>
      <p:grpSp>
        <p:nvGrpSpPr>
          <p:cNvPr id="6" name="Grupo 5">
            <a:extLst>
              <a:ext uri="{FF2B5EF4-FFF2-40B4-BE49-F238E27FC236}">
                <a16:creationId xmlns:a16="http://schemas.microsoft.com/office/drawing/2014/main" id="{682C5EF2-F023-49F1-86EA-C2016852EBA4}"/>
              </a:ext>
            </a:extLst>
          </p:cNvPr>
          <p:cNvGrpSpPr/>
          <p:nvPr/>
        </p:nvGrpSpPr>
        <p:grpSpPr>
          <a:xfrm>
            <a:off x="5388492" y="663948"/>
            <a:ext cx="5791200" cy="5530103"/>
            <a:chOff x="5271533" y="526556"/>
            <a:chExt cx="5791200" cy="5530103"/>
          </a:xfrm>
        </p:grpSpPr>
        <p:pic>
          <p:nvPicPr>
            <p:cNvPr id="2" name="Imagen 1">
              <a:extLst>
                <a:ext uri="{FF2B5EF4-FFF2-40B4-BE49-F238E27FC236}">
                  <a16:creationId xmlns:a16="http://schemas.microsoft.com/office/drawing/2014/main" id="{E87AEA13-9788-4782-867B-A5AA5C3AC6A3}"/>
                </a:ext>
              </a:extLst>
            </p:cNvPr>
            <p:cNvPicPr>
              <a:picLocks noChangeAspect="1"/>
            </p:cNvPicPr>
            <p:nvPr/>
          </p:nvPicPr>
          <p:blipFill>
            <a:blip r:embed="rId2"/>
            <a:stretch>
              <a:fillRect/>
            </a:stretch>
          </p:blipFill>
          <p:spPr>
            <a:xfrm>
              <a:off x="5271533" y="526556"/>
              <a:ext cx="5791200" cy="3491753"/>
            </a:xfrm>
            <a:prstGeom prst="rect">
              <a:avLst/>
            </a:prstGeom>
          </p:spPr>
        </p:pic>
        <p:pic>
          <p:nvPicPr>
            <p:cNvPr id="5" name="Imagen 4">
              <a:extLst>
                <a:ext uri="{FF2B5EF4-FFF2-40B4-BE49-F238E27FC236}">
                  <a16:creationId xmlns:a16="http://schemas.microsoft.com/office/drawing/2014/main" id="{8036D18A-CD47-4F2A-B9A1-8BFCAFF5DDF8}"/>
                </a:ext>
              </a:extLst>
            </p:cNvPr>
            <p:cNvPicPr>
              <a:picLocks noChangeAspect="1"/>
            </p:cNvPicPr>
            <p:nvPr/>
          </p:nvPicPr>
          <p:blipFill>
            <a:blip r:embed="rId3"/>
            <a:stretch>
              <a:fillRect/>
            </a:stretch>
          </p:blipFill>
          <p:spPr>
            <a:xfrm>
              <a:off x="5271533" y="4018309"/>
              <a:ext cx="5791200" cy="2038350"/>
            </a:xfrm>
            <a:prstGeom prst="rect">
              <a:avLst/>
            </a:prstGeom>
          </p:spPr>
        </p:pic>
      </p:grpSp>
      <p:sp>
        <p:nvSpPr>
          <p:cNvPr id="8" name="Rectángulo 7">
            <a:extLst>
              <a:ext uri="{FF2B5EF4-FFF2-40B4-BE49-F238E27FC236}">
                <a16:creationId xmlns:a16="http://schemas.microsoft.com/office/drawing/2014/main" id="{6A447895-9A71-490D-B0FB-D44C889B9EA5}"/>
              </a:ext>
            </a:extLst>
          </p:cNvPr>
          <p:cNvSpPr/>
          <p:nvPr/>
        </p:nvSpPr>
        <p:spPr>
          <a:xfrm>
            <a:off x="6064101" y="5656521"/>
            <a:ext cx="45719" cy="1488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9" name="CuadroTexto 8">
            <a:extLst>
              <a:ext uri="{FF2B5EF4-FFF2-40B4-BE49-F238E27FC236}">
                <a16:creationId xmlns:a16="http://schemas.microsoft.com/office/drawing/2014/main" id="{11072BB3-BC50-47A0-B597-D26107CADD21}"/>
              </a:ext>
            </a:extLst>
          </p:cNvPr>
          <p:cNvSpPr txBox="1"/>
          <p:nvPr/>
        </p:nvSpPr>
        <p:spPr>
          <a:xfrm>
            <a:off x="5986129" y="5656521"/>
            <a:ext cx="361507" cy="184666"/>
          </a:xfrm>
          <a:prstGeom prst="rect">
            <a:avLst/>
          </a:prstGeom>
          <a:noFill/>
        </p:spPr>
        <p:txBody>
          <a:bodyPr wrap="square" rtlCol="0">
            <a:spAutoFit/>
          </a:bodyPr>
          <a:lstStyle/>
          <a:p>
            <a:r>
              <a:rPr lang="es-HN" sz="600" dirty="0">
                <a:solidFill>
                  <a:schemeClr val="bg1"/>
                </a:solidFill>
              </a:rPr>
              <a:t>n</a:t>
            </a:r>
          </a:p>
        </p:txBody>
      </p:sp>
    </p:spTree>
    <p:extLst>
      <p:ext uri="{BB962C8B-B14F-4D97-AF65-F5344CB8AC3E}">
        <p14:creationId xmlns:p14="http://schemas.microsoft.com/office/powerpoint/2010/main" val="113936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BB35868-7DAD-4319-94D8-DE0653AC8C4A}"/>
              </a:ext>
            </a:extLst>
          </p:cNvPr>
          <p:cNvPicPr>
            <a:picLocks noChangeAspect="1"/>
          </p:cNvPicPr>
          <p:nvPr/>
        </p:nvPicPr>
        <p:blipFill>
          <a:blip r:embed="rId2"/>
          <a:stretch>
            <a:fillRect/>
          </a:stretch>
        </p:blipFill>
        <p:spPr>
          <a:xfrm>
            <a:off x="728109" y="429400"/>
            <a:ext cx="5059216" cy="2260637"/>
          </a:xfrm>
          <a:prstGeom prst="rect">
            <a:avLst/>
          </a:prstGeom>
        </p:spPr>
      </p:pic>
      <p:sp>
        <p:nvSpPr>
          <p:cNvPr id="3" name="Marcador de contenido 2">
            <a:extLst>
              <a:ext uri="{FF2B5EF4-FFF2-40B4-BE49-F238E27FC236}">
                <a16:creationId xmlns:a16="http://schemas.microsoft.com/office/drawing/2014/main" id="{E4AB631A-5D11-42C8-818D-288D09DD4586}"/>
              </a:ext>
            </a:extLst>
          </p:cNvPr>
          <p:cNvSpPr txBox="1">
            <a:spLocks/>
          </p:cNvSpPr>
          <p:nvPr/>
        </p:nvSpPr>
        <p:spPr>
          <a:xfrm>
            <a:off x="5994495" y="797273"/>
            <a:ext cx="5380069" cy="3636511"/>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Las distintas portadoras tendrán que estar cada cierta frecuencia, y en el eje del tiempo se proyectaran todas generando así un símbolo ODFM que tiene un tiempo </a:t>
            </a:r>
            <a:r>
              <a:rPr lang="es-HN" b="1" dirty="0">
                <a:latin typeface="TI-Nspire Sans" panose="020B0604020202020204" pitchFamily="34" charset="-120"/>
                <a:ea typeface="TI-Nspire Sans" panose="020B0604020202020204" pitchFamily="34" charset="-120"/>
              </a:rPr>
              <a:t>Tu</a:t>
            </a:r>
            <a:endParaRPr lang="es-HN" dirty="0">
              <a:latin typeface="TI-Nspire Sans" panose="020B0604020202020204" pitchFamily="34" charset="-120"/>
              <a:ea typeface="TI-Nspire Sans" panose="020B0604020202020204" pitchFamily="34" charset="-120"/>
            </a:endParaRPr>
          </a:p>
        </p:txBody>
      </p:sp>
      <p:grpSp>
        <p:nvGrpSpPr>
          <p:cNvPr id="6" name="Grupo 5">
            <a:extLst>
              <a:ext uri="{FF2B5EF4-FFF2-40B4-BE49-F238E27FC236}">
                <a16:creationId xmlns:a16="http://schemas.microsoft.com/office/drawing/2014/main" id="{5B84EE72-2360-4F6C-A163-A38CAAA8CE7A}"/>
              </a:ext>
            </a:extLst>
          </p:cNvPr>
          <p:cNvGrpSpPr/>
          <p:nvPr/>
        </p:nvGrpSpPr>
        <p:grpSpPr>
          <a:xfrm>
            <a:off x="8052998" y="3090786"/>
            <a:ext cx="2704878" cy="3405132"/>
            <a:chOff x="8669686" y="3069430"/>
            <a:chExt cx="2704878" cy="3405132"/>
          </a:xfrm>
        </p:grpSpPr>
        <p:pic>
          <p:nvPicPr>
            <p:cNvPr id="4" name="Imagen 3">
              <a:extLst>
                <a:ext uri="{FF2B5EF4-FFF2-40B4-BE49-F238E27FC236}">
                  <a16:creationId xmlns:a16="http://schemas.microsoft.com/office/drawing/2014/main" id="{F2D6008D-53CE-4A28-BB6A-0A29072CB41D}"/>
                </a:ext>
              </a:extLst>
            </p:cNvPr>
            <p:cNvPicPr>
              <a:picLocks noChangeAspect="1"/>
            </p:cNvPicPr>
            <p:nvPr/>
          </p:nvPicPr>
          <p:blipFill>
            <a:blip r:embed="rId3"/>
            <a:stretch>
              <a:fillRect/>
            </a:stretch>
          </p:blipFill>
          <p:spPr>
            <a:xfrm>
              <a:off x="8669686" y="3069430"/>
              <a:ext cx="2704878" cy="1723924"/>
            </a:xfrm>
            <a:prstGeom prst="rect">
              <a:avLst/>
            </a:prstGeom>
          </p:spPr>
        </p:pic>
        <p:pic>
          <p:nvPicPr>
            <p:cNvPr id="5" name="Imagen 4">
              <a:extLst>
                <a:ext uri="{FF2B5EF4-FFF2-40B4-BE49-F238E27FC236}">
                  <a16:creationId xmlns:a16="http://schemas.microsoft.com/office/drawing/2014/main" id="{E6796B84-02FF-432D-B122-954DAF43D97D}"/>
                </a:ext>
              </a:extLst>
            </p:cNvPr>
            <p:cNvPicPr>
              <a:picLocks noChangeAspect="1"/>
            </p:cNvPicPr>
            <p:nvPr/>
          </p:nvPicPr>
          <p:blipFill>
            <a:blip r:embed="rId4"/>
            <a:stretch>
              <a:fillRect/>
            </a:stretch>
          </p:blipFill>
          <p:spPr>
            <a:xfrm>
              <a:off x="8669686" y="4793353"/>
              <a:ext cx="2704878" cy="1681209"/>
            </a:xfrm>
            <a:prstGeom prst="rect">
              <a:avLst/>
            </a:prstGeom>
          </p:spPr>
        </p:pic>
      </p:grpSp>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D61EBF86-CB5F-46EA-B187-6CBDA6E25CBF}"/>
                  </a:ext>
                </a:extLst>
              </p:cNvPr>
              <p:cNvSpPr txBox="1">
                <a:spLocks/>
              </p:cNvSpPr>
              <p:nvPr/>
            </p:nvSpPr>
            <p:spPr>
              <a:xfrm>
                <a:off x="652135" y="3615862"/>
                <a:ext cx="6124955" cy="239769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Cada portadora tendrá un espectro de ∆f, para que las distintas portadoras no se interfieran entre sí, tiene que aparecer cada ∆f, así las portadoras coinciden los cruces por 0, y se cancelan los lóbulos inferiores, vemos también que cada portadora tendrá una duración de </a:t>
                </a:r>
                <a:r>
                  <a:rPr lang="es-HN" b="1" dirty="0">
                    <a:latin typeface="TI-Nspire Sans" panose="020B0604020202020204" pitchFamily="34" charset="-120"/>
                    <a:ea typeface="TI-Nspire Sans" panose="020B0604020202020204" pitchFamily="34" charset="-120"/>
                  </a:rPr>
                  <a:t>Tu</a:t>
                </a:r>
                <a:r>
                  <a:rPr lang="es-HN" dirty="0">
                    <a:latin typeface="TI-Nspire Sans" panose="020B0604020202020204" pitchFamily="34" charset="-120"/>
                    <a:ea typeface="TI-Nspire Sans" panose="020B0604020202020204" pitchFamily="34" charset="-120"/>
                  </a:rPr>
                  <a:t>, entonces las mismas tendrán que estar espaciadas en la frecuencia por </a:t>
                </a:r>
                <a14:m>
                  <m:oMath xmlns:m="http://schemas.openxmlformats.org/officeDocument/2006/math">
                    <m:f>
                      <m:fPr>
                        <m:ctrlPr>
                          <a:rPr lang="es-HN" i="1" smtClean="0">
                            <a:latin typeface="Cambria Math" panose="02040503050406030204" pitchFamily="18" charset="0"/>
                            <a:ea typeface="TI-Nspire Sans" panose="020B0604020202020204" pitchFamily="34" charset="-120"/>
                          </a:rPr>
                        </m:ctrlPr>
                      </m:fPr>
                      <m:num>
                        <m:r>
                          <a:rPr lang="en-US" b="0" i="0" smtClean="0">
                            <a:latin typeface="Cambria Math" panose="02040503050406030204" pitchFamily="18" charset="0"/>
                            <a:ea typeface="TI-Nspire Sans" panose="020B0604020202020204" pitchFamily="34" charset="-120"/>
                          </a:rPr>
                          <m:t>1</m:t>
                        </m:r>
                      </m:num>
                      <m:den>
                        <m:r>
                          <m:rPr>
                            <m:sty m:val="p"/>
                          </m:rPr>
                          <a:rPr lang="en-US" b="0" i="0" smtClean="0">
                            <a:latin typeface="Cambria Math" panose="02040503050406030204" pitchFamily="18" charset="0"/>
                            <a:ea typeface="TI-Nspire Sans" panose="020B0604020202020204" pitchFamily="34" charset="-120"/>
                          </a:rPr>
                          <m:t>Tu</m:t>
                        </m:r>
                      </m:den>
                    </m:f>
                  </m:oMath>
                </a14:m>
                <a:r>
                  <a:rPr lang="es-HN" b="1" dirty="0">
                    <a:latin typeface="TI-Nspire Sans" panose="020B0604020202020204" pitchFamily="34" charset="-120"/>
                    <a:ea typeface="TI-Nspire Sans" panose="020B0604020202020204" pitchFamily="34" charset="-120"/>
                  </a:rPr>
                  <a:t> </a:t>
                </a:r>
                <a:r>
                  <a:rPr lang="es-HN" dirty="0">
                    <a:latin typeface="TI-Nspire Sans" panose="020B0604020202020204" pitchFamily="34" charset="-120"/>
                    <a:ea typeface="TI-Nspire Sans" panose="020B0604020202020204" pitchFamily="34" charset="-120"/>
                  </a:rPr>
                  <a:t>para mantener la ortogonalidad</a:t>
                </a:r>
                <a:endParaRPr lang="es-HN" b="1" dirty="0">
                  <a:latin typeface="TI-Nspire Sans" panose="020B0604020202020204" pitchFamily="34" charset="-120"/>
                  <a:ea typeface="TI-Nspire Sans" panose="020B0604020202020204" pitchFamily="34" charset="-120"/>
                </a:endParaRPr>
              </a:p>
            </p:txBody>
          </p:sp>
        </mc:Choice>
        <mc:Fallback xmlns="">
          <p:sp>
            <p:nvSpPr>
              <p:cNvPr id="7" name="Marcador de contenido 2">
                <a:extLst>
                  <a:ext uri="{FF2B5EF4-FFF2-40B4-BE49-F238E27FC236}">
                    <a16:creationId xmlns:a16="http://schemas.microsoft.com/office/drawing/2014/main" id="{D61EBF86-CB5F-46EA-B187-6CBDA6E25CBF}"/>
                  </a:ext>
                </a:extLst>
              </p:cNvPr>
              <p:cNvSpPr txBox="1">
                <a:spLocks noRot="1" noChangeAspect="1" noMove="1" noResize="1" noEditPoints="1" noAdjustHandles="1" noChangeArrowheads="1" noChangeShapeType="1" noTextEdit="1"/>
              </p:cNvSpPr>
              <p:nvPr/>
            </p:nvSpPr>
            <p:spPr>
              <a:xfrm>
                <a:off x="652135" y="3615862"/>
                <a:ext cx="6124955" cy="2397693"/>
              </a:xfrm>
              <a:prstGeom prst="rect">
                <a:avLst/>
              </a:prstGeom>
              <a:blipFill>
                <a:blip r:embed="rId5"/>
                <a:stretch>
                  <a:fillRect l="-597" t="-1018" r="-1592" b="-4326"/>
                </a:stretch>
              </a:blipFill>
            </p:spPr>
            <p:txBody>
              <a:bodyPr/>
              <a:lstStyle/>
              <a:p>
                <a:r>
                  <a:rPr lang="es-HN">
                    <a:noFill/>
                  </a:rPr>
                  <a:t> </a:t>
                </a:r>
              </a:p>
            </p:txBody>
          </p:sp>
        </mc:Fallback>
      </mc:AlternateContent>
      <p:pic>
        <p:nvPicPr>
          <p:cNvPr id="8" name="Imagen 7">
            <a:extLst>
              <a:ext uri="{FF2B5EF4-FFF2-40B4-BE49-F238E27FC236}">
                <a16:creationId xmlns:a16="http://schemas.microsoft.com/office/drawing/2014/main" id="{640F6286-2D9A-4F78-A329-63AF9E12436D}"/>
              </a:ext>
            </a:extLst>
          </p:cNvPr>
          <p:cNvPicPr>
            <a:picLocks noChangeAspect="1"/>
          </p:cNvPicPr>
          <p:nvPr/>
        </p:nvPicPr>
        <p:blipFill>
          <a:blip r:embed="rId6"/>
          <a:stretch>
            <a:fillRect/>
          </a:stretch>
        </p:blipFill>
        <p:spPr>
          <a:xfrm>
            <a:off x="728109" y="429400"/>
            <a:ext cx="2023100" cy="1101688"/>
          </a:xfrm>
          <a:prstGeom prst="rect">
            <a:avLst/>
          </a:prstGeom>
        </p:spPr>
      </p:pic>
    </p:spTree>
    <p:extLst>
      <p:ext uri="{BB962C8B-B14F-4D97-AF65-F5344CB8AC3E}">
        <p14:creationId xmlns:p14="http://schemas.microsoft.com/office/powerpoint/2010/main" val="2504426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1F173EA-3265-4AF4-AFBD-D4481686A704}"/>
              </a:ext>
            </a:extLst>
          </p:cNvPr>
          <p:cNvSpPr/>
          <p:nvPr/>
        </p:nvSpPr>
        <p:spPr>
          <a:xfrm>
            <a:off x="808074" y="1480457"/>
            <a:ext cx="3264196" cy="411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 name="Marcador de contenido 2">
            <a:extLst>
              <a:ext uri="{FF2B5EF4-FFF2-40B4-BE49-F238E27FC236}">
                <a16:creationId xmlns:a16="http://schemas.microsoft.com/office/drawing/2014/main" id="{9663B686-F684-4B7C-AC6E-B5ED6AF76D62}"/>
              </a:ext>
            </a:extLst>
          </p:cNvPr>
          <p:cNvSpPr txBox="1">
            <a:spLocks/>
          </p:cNvSpPr>
          <p:nvPr/>
        </p:nvSpPr>
        <p:spPr>
          <a:xfrm>
            <a:off x="808074" y="1985554"/>
            <a:ext cx="3253558" cy="2288693"/>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solidFill>
                  <a:schemeClr val="bg1"/>
                </a:solidFill>
                <a:latin typeface="TI-Nspire Sans" panose="020B0604020202020204" pitchFamily="34" charset="-120"/>
                <a:ea typeface="TI-Nspire Sans" panose="020B0604020202020204" pitchFamily="34" charset="-120"/>
              </a:rPr>
              <a:t>La rotación inter segmento ocurre dentro de un mismo segmento, y consta de la rotación de las portadoras para luego aleatorizarlas, este último paso se hace según tablas que ya están definidas y se pueden encontrar en la norma  ABNT NBR 15601:2007 </a:t>
            </a:r>
          </a:p>
        </p:txBody>
      </p:sp>
      <p:pic>
        <p:nvPicPr>
          <p:cNvPr id="4" name="Imagen 3">
            <a:extLst>
              <a:ext uri="{FF2B5EF4-FFF2-40B4-BE49-F238E27FC236}">
                <a16:creationId xmlns:a16="http://schemas.microsoft.com/office/drawing/2014/main" id="{E9928BF9-3DF3-4384-80FD-4BF2B7A2297E}"/>
              </a:ext>
            </a:extLst>
          </p:cNvPr>
          <p:cNvPicPr>
            <a:picLocks noChangeAspect="1"/>
          </p:cNvPicPr>
          <p:nvPr/>
        </p:nvPicPr>
        <p:blipFill>
          <a:blip r:embed="rId2"/>
          <a:stretch>
            <a:fillRect/>
          </a:stretch>
        </p:blipFill>
        <p:spPr>
          <a:xfrm>
            <a:off x="5290049" y="3017697"/>
            <a:ext cx="5495925" cy="1533525"/>
          </a:xfrm>
          <a:prstGeom prst="rect">
            <a:avLst/>
          </a:prstGeom>
        </p:spPr>
      </p:pic>
      <p:sp>
        <p:nvSpPr>
          <p:cNvPr id="5" name="Rectángulo 4">
            <a:extLst>
              <a:ext uri="{FF2B5EF4-FFF2-40B4-BE49-F238E27FC236}">
                <a16:creationId xmlns:a16="http://schemas.microsoft.com/office/drawing/2014/main" id="{63AB000F-D41C-43E2-A598-D62B699D2302}"/>
              </a:ext>
            </a:extLst>
          </p:cNvPr>
          <p:cNvSpPr/>
          <p:nvPr/>
        </p:nvSpPr>
        <p:spPr>
          <a:xfrm>
            <a:off x="5290050" y="740101"/>
            <a:ext cx="5495924" cy="1948543"/>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CuadroTexto 5">
            <a:extLst>
              <a:ext uri="{FF2B5EF4-FFF2-40B4-BE49-F238E27FC236}">
                <a16:creationId xmlns:a16="http://schemas.microsoft.com/office/drawing/2014/main" id="{FFB8C1FC-47BB-419F-99CB-5FA3B0CB1696}"/>
              </a:ext>
            </a:extLst>
          </p:cNvPr>
          <p:cNvSpPr txBox="1"/>
          <p:nvPr/>
        </p:nvSpPr>
        <p:spPr>
          <a:xfrm>
            <a:off x="5738950" y="922032"/>
            <a:ext cx="4768350" cy="646331"/>
          </a:xfrm>
          <a:prstGeom prst="rect">
            <a:avLst/>
          </a:prstGeom>
          <a:noFill/>
        </p:spPr>
        <p:txBody>
          <a:bodyPr wrap="square" rtlCol="0">
            <a:spAutoFit/>
          </a:bodyPr>
          <a:lstStyle/>
          <a:p>
            <a:r>
              <a:rPr lang="es-HN" dirty="0">
                <a:latin typeface="TI-Nspire Sans" panose="020B0604020202020204" pitchFamily="34" charset="-120"/>
                <a:ea typeface="TI-Nspire Sans" panose="020B0604020202020204" pitchFamily="34" charset="-120"/>
              </a:rPr>
              <a:t>Las portadoras se rotan según la siguiente formula:</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F3A6484-8576-430F-97EC-CADC142C7646}"/>
                  </a:ext>
                </a:extLst>
              </p:cNvPr>
              <p:cNvSpPr txBox="1"/>
              <p:nvPr/>
            </p:nvSpPr>
            <p:spPr>
              <a:xfrm>
                <a:off x="6801295" y="1609906"/>
                <a:ext cx="2487540" cy="3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HN"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b>
                        <m:sup>
                          <m:r>
                            <a:rPr lang="en-US" b="0" i="1" smtClean="0">
                              <a:latin typeface="Cambria Math" panose="02040503050406030204" pitchFamily="18" charset="0"/>
                            </a:rPr>
                            <m:t>𝑟𝑜𝑡𝑎𝑑𝑎</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m:t>
                              </m:r>
                            </m:e>
                          </m:d>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b>
                      </m:sSub>
                    </m:oMath>
                  </m:oMathPara>
                </a14:m>
                <a:endParaRPr lang="es-HN" dirty="0"/>
              </a:p>
            </p:txBody>
          </p:sp>
        </mc:Choice>
        <mc:Fallback xmlns="">
          <p:sp>
            <p:nvSpPr>
              <p:cNvPr id="7" name="CuadroTexto 6">
                <a:extLst>
                  <a:ext uri="{FF2B5EF4-FFF2-40B4-BE49-F238E27FC236}">
                    <a16:creationId xmlns:a16="http://schemas.microsoft.com/office/drawing/2014/main" id="{2F3A6484-8576-430F-97EC-CADC142C7646}"/>
                  </a:ext>
                </a:extLst>
              </p:cNvPr>
              <p:cNvSpPr txBox="1">
                <a:spLocks noRot="1" noChangeAspect="1" noMove="1" noResize="1" noEditPoints="1" noAdjustHandles="1" noChangeArrowheads="1" noChangeShapeType="1" noTextEdit="1"/>
              </p:cNvSpPr>
              <p:nvPr/>
            </p:nvSpPr>
            <p:spPr>
              <a:xfrm>
                <a:off x="6801295" y="1609906"/>
                <a:ext cx="2487540" cy="338298"/>
              </a:xfrm>
              <a:prstGeom prst="rect">
                <a:avLst/>
              </a:prstGeom>
              <a:blipFill>
                <a:blip r:embed="rId3"/>
                <a:stretch>
                  <a:fillRect l="-1716" r="-1225" b="-23214"/>
                </a:stretch>
              </a:blipFill>
            </p:spPr>
            <p:txBody>
              <a:bodyPr/>
              <a:lstStyle/>
              <a:p>
                <a:r>
                  <a:rPr lang="es-HN">
                    <a:noFill/>
                  </a:rPr>
                  <a:t> </a:t>
                </a:r>
              </a:p>
            </p:txBody>
          </p:sp>
        </mc:Fallback>
      </mc:AlternateContent>
      <p:sp>
        <p:nvSpPr>
          <p:cNvPr id="8" name="CuadroTexto 7">
            <a:extLst>
              <a:ext uri="{FF2B5EF4-FFF2-40B4-BE49-F238E27FC236}">
                <a16:creationId xmlns:a16="http://schemas.microsoft.com/office/drawing/2014/main" id="{3B9E18EE-1D0B-4F20-BE4B-E7448294F12F}"/>
              </a:ext>
            </a:extLst>
          </p:cNvPr>
          <p:cNvSpPr txBox="1"/>
          <p:nvPr/>
        </p:nvSpPr>
        <p:spPr>
          <a:xfrm>
            <a:off x="5738950" y="1938959"/>
            <a:ext cx="4768350" cy="646331"/>
          </a:xfrm>
          <a:prstGeom prst="rect">
            <a:avLst/>
          </a:prstGeom>
          <a:noFill/>
        </p:spPr>
        <p:txBody>
          <a:bodyPr wrap="square" rtlCol="0">
            <a:spAutoFit/>
          </a:bodyPr>
          <a:lstStyle/>
          <a:p>
            <a:r>
              <a:rPr lang="es-HN" dirty="0">
                <a:latin typeface="TI-Nspire Sans" panose="020B0604020202020204" pitchFamily="34" charset="-120"/>
                <a:ea typeface="TI-Nspire Sans" panose="020B0604020202020204" pitchFamily="34" charset="-120"/>
              </a:rPr>
              <a:t>i es el número de portadora dentro de un segmento y k es el numero del segmento</a:t>
            </a:r>
          </a:p>
        </p:txBody>
      </p:sp>
      <p:sp>
        <p:nvSpPr>
          <p:cNvPr id="9" name="Rectángulo 8">
            <a:extLst>
              <a:ext uri="{FF2B5EF4-FFF2-40B4-BE49-F238E27FC236}">
                <a16:creationId xmlns:a16="http://schemas.microsoft.com/office/drawing/2014/main" id="{A5DBDE27-51F4-405A-A92F-7A6A9FF18492}"/>
              </a:ext>
            </a:extLst>
          </p:cNvPr>
          <p:cNvSpPr/>
          <p:nvPr/>
        </p:nvSpPr>
        <p:spPr>
          <a:xfrm>
            <a:off x="5290050" y="4880275"/>
            <a:ext cx="5495924" cy="1254711"/>
          </a:xfrm>
          <a:prstGeom prst="rect">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CuadroTexto 9">
            <a:extLst>
              <a:ext uri="{FF2B5EF4-FFF2-40B4-BE49-F238E27FC236}">
                <a16:creationId xmlns:a16="http://schemas.microsoft.com/office/drawing/2014/main" id="{EC7FBC77-3068-4231-A18C-48BA6BB1B596}"/>
              </a:ext>
            </a:extLst>
          </p:cNvPr>
          <p:cNvSpPr txBox="1"/>
          <p:nvPr/>
        </p:nvSpPr>
        <p:spPr>
          <a:xfrm>
            <a:off x="5738950" y="5062206"/>
            <a:ext cx="4768350" cy="923330"/>
          </a:xfrm>
          <a:prstGeom prst="rect">
            <a:avLst/>
          </a:prstGeom>
          <a:noFill/>
        </p:spPr>
        <p:txBody>
          <a:bodyPr wrap="square" rtlCol="0">
            <a:spAutoFit/>
          </a:bodyPr>
          <a:lstStyle/>
          <a:p>
            <a:r>
              <a:rPr lang="es-HN" dirty="0">
                <a:latin typeface="TI-Nspire Sans" panose="020B0604020202020204" pitchFamily="34" charset="-120"/>
                <a:ea typeface="TI-Nspire Sans" panose="020B0604020202020204" pitchFamily="34" charset="-120"/>
              </a:rPr>
              <a:t>Después de esto se procede a aleatorizar las portadoras según se muestra en las tablas que se proveen en la norma</a:t>
            </a:r>
          </a:p>
        </p:txBody>
      </p:sp>
    </p:spTree>
    <p:extLst>
      <p:ext uri="{BB962C8B-B14F-4D97-AF65-F5344CB8AC3E}">
        <p14:creationId xmlns:p14="http://schemas.microsoft.com/office/powerpoint/2010/main" val="4182291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27D842B-5067-4B83-A364-82B905593A8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000" dirty="0" err="1"/>
              <a:t>Finalmente</a:t>
            </a:r>
            <a:r>
              <a:rPr lang="en-US" sz="3000" dirty="0"/>
              <a:t> se </a:t>
            </a:r>
            <a:r>
              <a:rPr lang="en-US" sz="3000" dirty="0" err="1"/>
              <a:t>procede</a:t>
            </a:r>
            <a:r>
              <a:rPr lang="en-US" sz="3000" dirty="0"/>
              <a:t> a </a:t>
            </a:r>
            <a:r>
              <a:rPr lang="en-US" sz="3000" dirty="0" err="1"/>
              <a:t>armar</a:t>
            </a:r>
            <a:r>
              <a:rPr lang="en-US" sz="3000" dirty="0"/>
              <a:t> un </a:t>
            </a:r>
            <a:r>
              <a:rPr lang="en-US" sz="3000" dirty="0" err="1"/>
              <a:t>cuadro</a:t>
            </a:r>
            <a:r>
              <a:rPr lang="en-US" sz="3000" dirty="0"/>
              <a:t> ODFM y se </a:t>
            </a:r>
            <a:r>
              <a:rPr lang="en-US" sz="3000" dirty="0" err="1"/>
              <a:t>prepara</a:t>
            </a:r>
            <a:r>
              <a:rPr lang="en-US" sz="3000" dirty="0"/>
              <a:t> para </a:t>
            </a:r>
            <a:r>
              <a:rPr lang="en-US" sz="3000" dirty="0" err="1"/>
              <a:t>transmitir</a:t>
            </a:r>
            <a:r>
              <a:rPr lang="en-US" sz="3000" dirty="0"/>
              <a:t> el </a:t>
            </a:r>
            <a:r>
              <a:rPr lang="en-US" sz="3000" dirty="0" err="1"/>
              <a:t>mismo</a:t>
            </a:r>
            <a:r>
              <a:rPr lang="en-US" sz="3000" dirty="0"/>
              <a:t> </a:t>
            </a:r>
            <a:br>
              <a:rPr lang="en-US" sz="3000" dirty="0"/>
            </a:br>
            <a:endParaRPr lang="en-US" sz="3000" dirty="0"/>
          </a:p>
        </p:txBody>
      </p:sp>
      <p:sp>
        <p:nvSpPr>
          <p:cNvPr id="11" name="Freeform: Shape 1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Captura de pantalla de un celular con texto&#10;&#10;Descripción generada automáticamente">
            <a:extLst>
              <a:ext uri="{FF2B5EF4-FFF2-40B4-BE49-F238E27FC236}">
                <a16:creationId xmlns:a16="http://schemas.microsoft.com/office/drawing/2014/main" id="{7CBA85D8-C235-4A69-BBE6-FDBA3D33AF0D}"/>
              </a:ext>
            </a:extLst>
          </p:cNvPr>
          <p:cNvPicPr>
            <a:picLocks noChangeAspect="1"/>
          </p:cNvPicPr>
          <p:nvPr/>
        </p:nvPicPr>
        <p:blipFill>
          <a:blip r:embed="rId2"/>
          <a:stretch>
            <a:fillRect/>
          </a:stretch>
        </p:blipFill>
        <p:spPr>
          <a:xfrm>
            <a:off x="5612118" y="1992459"/>
            <a:ext cx="5630441" cy="2843373"/>
          </a:xfrm>
          <a:prstGeom prst="rect">
            <a:avLst/>
          </a:prstGeom>
        </p:spPr>
      </p:pic>
    </p:spTree>
    <p:extLst>
      <p:ext uri="{BB962C8B-B14F-4D97-AF65-F5344CB8AC3E}">
        <p14:creationId xmlns:p14="http://schemas.microsoft.com/office/powerpoint/2010/main" val="167686353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1FCF5244-C62C-4E27-B395-14F26DFB1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7E29F2B1-7E51-48E5-BDE9-FF0986DE329E}"/>
              </a:ext>
            </a:extLst>
          </p:cNvPr>
          <p:cNvSpPr txBox="1">
            <a:spLocks/>
          </p:cNvSpPr>
          <p:nvPr/>
        </p:nvSpPr>
        <p:spPr>
          <a:xfrm>
            <a:off x="1063691" y="4049486"/>
            <a:ext cx="4825480" cy="1883228"/>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nSpc>
                <a:spcPct val="90000"/>
              </a:lnSpc>
              <a:spcBef>
                <a:spcPct val="0"/>
              </a:spcBef>
              <a:buNone/>
            </a:pPr>
            <a:r>
              <a:rPr lang="es-HN" sz="4000" b="1" dirty="0">
                <a:solidFill>
                  <a:srgbClr val="FFFFFF"/>
                </a:solidFill>
                <a:latin typeface="+mj-lt"/>
                <a:ea typeface="+mj-ea"/>
                <a:cs typeface="+mj-cs"/>
              </a:rPr>
              <a:t>¿Por qué ponemos un intervalo de guarda?</a:t>
            </a:r>
          </a:p>
        </p:txBody>
      </p:sp>
      <p:grpSp>
        <p:nvGrpSpPr>
          <p:cNvPr id="10" name="Grupo 9">
            <a:extLst>
              <a:ext uri="{FF2B5EF4-FFF2-40B4-BE49-F238E27FC236}">
                <a16:creationId xmlns:a16="http://schemas.microsoft.com/office/drawing/2014/main" id="{8F4512D4-FE97-4A1C-A5C1-6DF54690B118}"/>
              </a:ext>
            </a:extLst>
          </p:cNvPr>
          <p:cNvGrpSpPr/>
          <p:nvPr/>
        </p:nvGrpSpPr>
        <p:grpSpPr>
          <a:xfrm>
            <a:off x="3508797" y="307407"/>
            <a:ext cx="3034322" cy="3110498"/>
            <a:chOff x="4653019" y="243590"/>
            <a:chExt cx="3034322" cy="3110498"/>
          </a:xfrm>
        </p:grpSpPr>
        <p:pic>
          <p:nvPicPr>
            <p:cNvPr id="8" name="Imagen 7">
              <a:extLst>
                <a:ext uri="{FF2B5EF4-FFF2-40B4-BE49-F238E27FC236}">
                  <a16:creationId xmlns:a16="http://schemas.microsoft.com/office/drawing/2014/main" id="{424FE24F-3246-45ED-AAE9-78B96C513CB0}"/>
                </a:ext>
              </a:extLst>
            </p:cNvPr>
            <p:cNvPicPr>
              <a:picLocks noChangeAspect="1"/>
            </p:cNvPicPr>
            <p:nvPr/>
          </p:nvPicPr>
          <p:blipFill>
            <a:blip r:embed="rId2"/>
            <a:stretch>
              <a:fillRect/>
            </a:stretch>
          </p:blipFill>
          <p:spPr>
            <a:xfrm>
              <a:off x="4653019" y="1798680"/>
              <a:ext cx="3034322" cy="1555408"/>
            </a:xfrm>
            <a:prstGeom prst="rect">
              <a:avLst/>
            </a:prstGeom>
          </p:spPr>
        </p:pic>
        <p:pic>
          <p:nvPicPr>
            <p:cNvPr id="2" name="Imagen 1">
              <a:extLst>
                <a:ext uri="{FF2B5EF4-FFF2-40B4-BE49-F238E27FC236}">
                  <a16:creationId xmlns:a16="http://schemas.microsoft.com/office/drawing/2014/main" id="{BE5353F3-5F80-4E44-8506-9582091B2EF0}"/>
                </a:ext>
              </a:extLst>
            </p:cNvPr>
            <p:cNvPicPr>
              <a:picLocks noChangeAspect="1"/>
            </p:cNvPicPr>
            <p:nvPr/>
          </p:nvPicPr>
          <p:blipFill>
            <a:blip r:embed="rId3"/>
            <a:stretch>
              <a:fillRect/>
            </a:stretch>
          </p:blipFill>
          <p:spPr>
            <a:xfrm>
              <a:off x="4653019" y="243590"/>
              <a:ext cx="3034322" cy="1555090"/>
            </a:xfrm>
            <a:prstGeom prst="rect">
              <a:avLst/>
            </a:prstGeom>
          </p:spPr>
        </p:pic>
      </p:grpSp>
      <p:pic>
        <p:nvPicPr>
          <p:cNvPr id="9" name="Imagen 8">
            <a:extLst>
              <a:ext uri="{FF2B5EF4-FFF2-40B4-BE49-F238E27FC236}">
                <a16:creationId xmlns:a16="http://schemas.microsoft.com/office/drawing/2014/main" id="{75517F8D-765E-4171-9970-00D63BDE7D69}"/>
              </a:ext>
            </a:extLst>
          </p:cNvPr>
          <p:cNvPicPr>
            <a:picLocks noChangeAspect="1"/>
          </p:cNvPicPr>
          <p:nvPr/>
        </p:nvPicPr>
        <p:blipFill>
          <a:blip r:embed="rId4"/>
          <a:stretch>
            <a:fillRect/>
          </a:stretch>
        </p:blipFill>
        <p:spPr>
          <a:xfrm>
            <a:off x="8005198" y="295079"/>
            <a:ext cx="2849577" cy="3122826"/>
          </a:xfrm>
          <a:prstGeom prst="rect">
            <a:avLst/>
          </a:prstGeom>
        </p:spPr>
      </p:pic>
      <p:sp>
        <p:nvSpPr>
          <p:cNvPr id="4" name="Marcador de contenido 2">
            <a:extLst>
              <a:ext uri="{FF2B5EF4-FFF2-40B4-BE49-F238E27FC236}">
                <a16:creationId xmlns:a16="http://schemas.microsoft.com/office/drawing/2014/main" id="{D9199D89-C351-4A2E-A545-B2ABEF78551D}"/>
              </a:ext>
            </a:extLst>
          </p:cNvPr>
          <p:cNvSpPr txBox="1">
            <a:spLocks/>
          </p:cNvSpPr>
          <p:nvPr/>
        </p:nvSpPr>
        <p:spPr>
          <a:xfrm>
            <a:off x="6338316" y="4049485"/>
            <a:ext cx="4846151" cy="1883229"/>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solidFill>
                  <a:srgbClr val="FFFFFF"/>
                </a:solidFill>
                <a:latin typeface="TI-Nspire Sans" panose="020B0604020202020204" pitchFamily="34" charset="-120"/>
                <a:ea typeface="TI-Nspire Sans" panose="020B0604020202020204" pitchFamily="34" charset="-120"/>
              </a:rPr>
              <a:t>En primer lugar podemos ver que la señal rebota en distintos lugares, entonces además de llegar la señal directa del transmisor llega, en distintos momentos y mas atenuada la señal al receptor</a:t>
            </a:r>
          </a:p>
        </p:txBody>
      </p:sp>
      <p:sp>
        <p:nvSpPr>
          <p:cNvPr id="7" name="Marcador de contenido 2">
            <a:extLst>
              <a:ext uri="{FF2B5EF4-FFF2-40B4-BE49-F238E27FC236}">
                <a16:creationId xmlns:a16="http://schemas.microsoft.com/office/drawing/2014/main" id="{1001D195-BB6F-488C-BF6C-6F84C12BBA90}"/>
              </a:ext>
            </a:extLst>
          </p:cNvPr>
          <p:cNvSpPr txBox="1">
            <a:spLocks/>
          </p:cNvSpPr>
          <p:nvPr/>
        </p:nvSpPr>
        <p:spPr>
          <a:xfrm>
            <a:off x="181222" y="991366"/>
            <a:ext cx="3146353" cy="1778672"/>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En cada símbolo ODFM insertamos un periodo de guarda al final de cada símbolo</a:t>
            </a:r>
          </a:p>
        </p:txBody>
      </p:sp>
    </p:spTree>
    <p:extLst>
      <p:ext uri="{BB962C8B-B14F-4D97-AF65-F5344CB8AC3E}">
        <p14:creationId xmlns:p14="http://schemas.microsoft.com/office/powerpoint/2010/main" val="237192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6833C68-3D47-4411-89A5-AD978FF970F2}"/>
              </a:ext>
            </a:extLst>
          </p:cNvPr>
          <p:cNvPicPr>
            <a:picLocks noChangeAspect="1"/>
          </p:cNvPicPr>
          <p:nvPr/>
        </p:nvPicPr>
        <p:blipFill>
          <a:blip r:embed="rId2"/>
          <a:stretch>
            <a:fillRect/>
          </a:stretch>
        </p:blipFill>
        <p:spPr>
          <a:xfrm>
            <a:off x="6096000" y="599189"/>
            <a:ext cx="5313994" cy="2750067"/>
          </a:xfrm>
          <a:prstGeom prst="rect">
            <a:avLst/>
          </a:prstGeom>
        </p:spPr>
      </p:pic>
      <p:pic>
        <p:nvPicPr>
          <p:cNvPr id="3" name="Imagen 2">
            <a:extLst>
              <a:ext uri="{FF2B5EF4-FFF2-40B4-BE49-F238E27FC236}">
                <a16:creationId xmlns:a16="http://schemas.microsoft.com/office/drawing/2014/main" id="{9386921E-E3EA-4D78-AA84-5B3BDFA8DDEF}"/>
              </a:ext>
            </a:extLst>
          </p:cNvPr>
          <p:cNvPicPr>
            <a:picLocks noChangeAspect="1"/>
          </p:cNvPicPr>
          <p:nvPr/>
        </p:nvPicPr>
        <p:blipFill>
          <a:blip r:embed="rId3"/>
          <a:stretch>
            <a:fillRect/>
          </a:stretch>
        </p:blipFill>
        <p:spPr>
          <a:xfrm>
            <a:off x="6095998" y="3508745"/>
            <a:ext cx="5313995" cy="2489187"/>
          </a:xfrm>
          <a:prstGeom prst="rect">
            <a:avLst/>
          </a:prstGeom>
        </p:spPr>
      </p:pic>
      <p:sp>
        <p:nvSpPr>
          <p:cNvPr id="5" name="Marcador de contenido 2">
            <a:extLst>
              <a:ext uri="{FF2B5EF4-FFF2-40B4-BE49-F238E27FC236}">
                <a16:creationId xmlns:a16="http://schemas.microsoft.com/office/drawing/2014/main" id="{E0F647EF-9ADC-4FBE-BF11-9592DFF606DF}"/>
              </a:ext>
            </a:extLst>
          </p:cNvPr>
          <p:cNvSpPr txBox="1">
            <a:spLocks/>
          </p:cNvSpPr>
          <p:nvPr/>
        </p:nvSpPr>
        <p:spPr>
          <a:xfrm>
            <a:off x="934406" y="1690489"/>
            <a:ext cx="4629449" cy="3636511"/>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En segundo lugar, ayuda a la detección del símbolo, este espacio de guarda no esta vacío, contiene el final del símbolo del símbolo, con esto y la función de autocorrelación podemos saber donde poner la ventana de la FFT para recuperar correctamente los datos. Si pusiésemos vacío dicho intervalo el detector tendría que ver exactamente donde empieza el símbolo y para ráfagas de datos es complicado </a:t>
            </a:r>
          </a:p>
        </p:txBody>
      </p:sp>
    </p:spTree>
    <p:extLst>
      <p:ext uri="{BB962C8B-B14F-4D97-AF65-F5344CB8AC3E}">
        <p14:creationId xmlns:p14="http://schemas.microsoft.com/office/powerpoint/2010/main" val="2865893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Marcador de contenido 2">
            <a:extLst>
              <a:ext uri="{FF2B5EF4-FFF2-40B4-BE49-F238E27FC236}">
                <a16:creationId xmlns:a16="http://schemas.microsoft.com/office/drawing/2014/main" id="{11C025C5-928B-4A4E-809E-C48ABBCAED59}"/>
              </a:ext>
            </a:extLst>
          </p:cNvPr>
          <p:cNvSpPr txBox="1">
            <a:spLocks/>
          </p:cNvSpPr>
          <p:nvPr/>
        </p:nvSpPr>
        <p:spPr>
          <a:xfrm>
            <a:off x="451514" y="1800225"/>
            <a:ext cx="3444211" cy="4241136"/>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spcBef>
                <a:spcPct val="0"/>
              </a:spcBef>
              <a:buNone/>
            </a:pPr>
            <a:r>
              <a:rPr lang="en-US" sz="4400" b="1" dirty="0">
                <a:solidFill>
                  <a:srgbClr val="FEFEFE"/>
                </a:solidFill>
                <a:latin typeface="+mj-lt"/>
                <a:ea typeface="+mj-ea"/>
                <a:cs typeface="+mj-cs"/>
              </a:rPr>
              <a:t>¿</a:t>
            </a:r>
            <a:r>
              <a:rPr lang="en-US" sz="4400" b="1" dirty="0" err="1">
                <a:solidFill>
                  <a:srgbClr val="FEFEFE"/>
                </a:solidFill>
                <a:latin typeface="+mj-lt"/>
                <a:ea typeface="+mj-ea"/>
                <a:cs typeface="+mj-cs"/>
              </a:rPr>
              <a:t>Cómo</a:t>
            </a:r>
            <a:r>
              <a:rPr lang="en-US" sz="4400" b="1" dirty="0">
                <a:solidFill>
                  <a:srgbClr val="FEFEFE"/>
                </a:solidFill>
                <a:latin typeface="+mj-lt"/>
                <a:ea typeface="+mj-ea"/>
                <a:cs typeface="+mj-cs"/>
              </a:rPr>
              <a:t> </a:t>
            </a:r>
            <a:r>
              <a:rPr lang="en-US" sz="4400" b="1" dirty="0" err="1">
                <a:solidFill>
                  <a:srgbClr val="FEFEFE"/>
                </a:solidFill>
                <a:latin typeface="+mj-lt"/>
                <a:ea typeface="+mj-ea"/>
                <a:cs typeface="+mj-cs"/>
              </a:rPr>
              <a:t>elegimos</a:t>
            </a:r>
            <a:r>
              <a:rPr lang="en-US" sz="4400" b="1" dirty="0">
                <a:solidFill>
                  <a:srgbClr val="FEFEFE"/>
                </a:solidFill>
                <a:latin typeface="+mj-lt"/>
                <a:ea typeface="+mj-ea"/>
                <a:cs typeface="+mj-cs"/>
              </a:rPr>
              <a:t> el </a:t>
            </a:r>
            <a:r>
              <a:rPr lang="en-US" sz="4400" b="1" dirty="0" err="1">
                <a:solidFill>
                  <a:srgbClr val="FEFEFE"/>
                </a:solidFill>
                <a:latin typeface="+mj-lt"/>
                <a:ea typeface="+mj-ea"/>
                <a:cs typeface="+mj-cs"/>
              </a:rPr>
              <a:t>intervalo</a:t>
            </a:r>
            <a:r>
              <a:rPr lang="en-US" sz="4400" b="1" dirty="0">
                <a:solidFill>
                  <a:srgbClr val="FEFEFE"/>
                </a:solidFill>
                <a:latin typeface="+mj-lt"/>
                <a:ea typeface="+mj-ea"/>
                <a:cs typeface="+mj-cs"/>
              </a:rPr>
              <a:t> de </a:t>
            </a:r>
            <a:r>
              <a:rPr lang="en-US" sz="4400" b="1" dirty="0" err="1">
                <a:solidFill>
                  <a:srgbClr val="FEFEFE"/>
                </a:solidFill>
                <a:latin typeface="+mj-lt"/>
                <a:ea typeface="+mj-ea"/>
                <a:cs typeface="+mj-cs"/>
              </a:rPr>
              <a:t>guarda</a:t>
            </a:r>
            <a:r>
              <a:rPr lang="en-US" sz="4400" b="1" dirty="0">
                <a:solidFill>
                  <a:srgbClr val="FEFEFE"/>
                </a:solidFill>
                <a:latin typeface="+mj-lt"/>
                <a:ea typeface="+mj-ea"/>
                <a:cs typeface="+mj-cs"/>
              </a:rPr>
              <a:t>?</a:t>
            </a:r>
          </a:p>
        </p:txBody>
      </p:sp>
      <p:pic>
        <p:nvPicPr>
          <p:cNvPr id="3" name="Imagen 2">
            <a:extLst>
              <a:ext uri="{FF2B5EF4-FFF2-40B4-BE49-F238E27FC236}">
                <a16:creationId xmlns:a16="http://schemas.microsoft.com/office/drawing/2014/main" id="{267227D1-FA88-4A6F-AD6E-FE43BC653C4D}"/>
              </a:ext>
            </a:extLst>
          </p:cNvPr>
          <p:cNvPicPr>
            <a:picLocks noChangeAspect="1"/>
          </p:cNvPicPr>
          <p:nvPr/>
        </p:nvPicPr>
        <p:blipFill>
          <a:blip r:embed="rId3"/>
          <a:stretch>
            <a:fillRect/>
          </a:stretch>
        </p:blipFill>
        <p:spPr>
          <a:xfrm>
            <a:off x="5280471" y="448199"/>
            <a:ext cx="6268062" cy="2883308"/>
          </a:xfrm>
          <a:prstGeom prst="roundRect">
            <a:avLst>
              <a:gd name="adj" fmla="val 3876"/>
            </a:avLst>
          </a:prstGeom>
          <a:ln>
            <a:solidFill>
              <a:schemeClr val="accent1"/>
            </a:solidFill>
          </a:ln>
          <a:effectLst/>
        </p:spPr>
      </p:pic>
      <p:sp>
        <p:nvSpPr>
          <p:cNvPr id="4" name="Marcador de contenido 2">
            <a:extLst>
              <a:ext uri="{FF2B5EF4-FFF2-40B4-BE49-F238E27FC236}">
                <a16:creationId xmlns:a16="http://schemas.microsoft.com/office/drawing/2014/main" id="{619FF26D-2746-42B2-92E5-1F2FA3DDBC5C}"/>
              </a:ext>
            </a:extLst>
          </p:cNvPr>
          <p:cNvSpPr txBox="1">
            <a:spLocks/>
          </p:cNvSpPr>
          <p:nvPr/>
        </p:nvSpPr>
        <p:spPr>
          <a:xfrm>
            <a:off x="5562812" y="3737776"/>
            <a:ext cx="5601374" cy="156787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Suponemos la señal que rebota estará en la montaña cuando la señal principal, entonces la señal que rebota llegará con un retardo igual al tiempo que le tomaría recorrer esa distancia</a:t>
            </a: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3CC1E773-2690-4F45-BEFE-45432D021DB5}"/>
                  </a:ext>
                </a:extLst>
              </p:cNvPr>
              <p:cNvSpPr txBox="1"/>
              <p:nvPr/>
            </p:nvSpPr>
            <p:spPr>
              <a:xfrm>
                <a:off x="7554997" y="5208461"/>
                <a:ext cx="1155188"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HN"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𝑔</m:t>
                          </m:r>
                        </m:sub>
                      </m:sSub>
                      <m:sSub>
                        <m:sSubPr>
                          <m:ctrlPr>
                            <a:rPr lang="es-HN"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e>
                        <m:sub>
                          <m:r>
                            <a:rPr lang="en-US" b="0" i="1" smtClean="0">
                              <a:latin typeface="Cambria Math" panose="02040503050406030204" pitchFamily="18" charset="0"/>
                            </a:rPr>
                            <m:t>𝑟</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𝑐</m:t>
                          </m:r>
                        </m:den>
                      </m:f>
                    </m:oMath>
                  </m:oMathPara>
                </a14:m>
                <a:endParaRPr lang="es-HN" dirty="0"/>
              </a:p>
            </p:txBody>
          </p:sp>
        </mc:Choice>
        <mc:Fallback xmlns="">
          <p:sp>
            <p:nvSpPr>
              <p:cNvPr id="5" name="CuadroTexto 4">
                <a:extLst>
                  <a:ext uri="{FF2B5EF4-FFF2-40B4-BE49-F238E27FC236}">
                    <a16:creationId xmlns:a16="http://schemas.microsoft.com/office/drawing/2014/main" id="{3CC1E773-2690-4F45-BEFE-45432D021DB5}"/>
                  </a:ext>
                </a:extLst>
              </p:cNvPr>
              <p:cNvSpPr txBox="1">
                <a:spLocks noRot="1" noChangeAspect="1" noMove="1" noResize="1" noEditPoints="1" noAdjustHandles="1" noChangeArrowheads="1" noChangeShapeType="1" noTextEdit="1"/>
              </p:cNvSpPr>
              <p:nvPr/>
            </p:nvSpPr>
            <p:spPr>
              <a:xfrm>
                <a:off x="7554997" y="5208461"/>
                <a:ext cx="1155188" cy="525978"/>
              </a:xfrm>
              <a:prstGeom prst="rect">
                <a:avLst/>
              </a:prstGeom>
              <a:blipFill>
                <a:blip r:embed="rId4"/>
                <a:stretch>
                  <a:fillRect/>
                </a:stretch>
              </a:blipFill>
            </p:spPr>
            <p:txBody>
              <a:bodyPr/>
              <a:lstStyle/>
              <a:p>
                <a:r>
                  <a:rPr lang="es-HN">
                    <a:noFill/>
                  </a:rPr>
                  <a:t> </a:t>
                </a:r>
              </a:p>
            </p:txBody>
          </p:sp>
        </mc:Fallback>
      </mc:AlternateContent>
    </p:spTree>
    <p:extLst>
      <p:ext uri="{BB962C8B-B14F-4D97-AF65-F5344CB8AC3E}">
        <p14:creationId xmlns:p14="http://schemas.microsoft.com/office/powerpoint/2010/main" val="328548040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9779C-2A27-412E-94ED-6E3EC30CBDF1}"/>
              </a:ext>
            </a:extLst>
          </p:cNvPr>
          <p:cNvSpPr>
            <a:spLocks noGrp="1"/>
          </p:cNvSpPr>
          <p:nvPr>
            <p:ph type="title"/>
          </p:nvPr>
        </p:nvSpPr>
        <p:spPr/>
        <p:txBody>
          <a:bodyPr/>
          <a:lstStyle/>
          <a:p>
            <a:r>
              <a:rPr lang="es-HN" dirty="0">
                <a:solidFill>
                  <a:srgbClr val="FFFFFF"/>
                </a:solidFill>
              </a:rPr>
              <a:t>¿</a:t>
            </a:r>
            <a:r>
              <a:rPr lang="es-HN" dirty="0">
                <a:ea typeface="TI-Nspire" panose="02020603050405020304" pitchFamily="18" charset="-120"/>
              </a:rPr>
              <a:t>QUE VALORES TOMAMOS PARA LA TRANSMISIÓN?</a:t>
            </a:r>
          </a:p>
        </p:txBody>
      </p:sp>
      <p:sp>
        <p:nvSpPr>
          <p:cNvPr id="3" name="Marcador de contenido 2">
            <a:extLst>
              <a:ext uri="{FF2B5EF4-FFF2-40B4-BE49-F238E27FC236}">
                <a16:creationId xmlns:a16="http://schemas.microsoft.com/office/drawing/2014/main" id="{AEAF5E75-137B-43B9-BA34-A9557E9A35D3}"/>
              </a:ext>
            </a:extLst>
          </p:cNvPr>
          <p:cNvSpPr>
            <a:spLocks noGrp="1"/>
          </p:cNvSpPr>
          <p:nvPr>
            <p:ph idx="1"/>
          </p:nvPr>
        </p:nvSpPr>
        <p:spPr>
          <a:xfrm>
            <a:off x="818712" y="2222288"/>
            <a:ext cx="10554574" cy="2743118"/>
          </a:xfrm>
        </p:spPr>
        <p:txBody>
          <a:bodyPr/>
          <a:lstStyle/>
          <a:p>
            <a:r>
              <a:rPr lang="es-HN" dirty="0">
                <a:latin typeface="TI-Nspire Sans" panose="020B0604020202020204" pitchFamily="34" charset="-120"/>
                <a:ea typeface="TI-Nspire Sans" panose="020B0604020202020204" pitchFamily="34" charset="-120"/>
              </a:rPr>
              <a:t>En primer lugar tenemos que tener en cuenta ciertas consideraciones:</a:t>
            </a:r>
          </a:p>
          <a:p>
            <a:pPr lvl="1">
              <a:buFont typeface="+mj-lt"/>
              <a:buAutoNum type="arabicPeriod"/>
            </a:pPr>
            <a:r>
              <a:rPr lang="es-HN" dirty="0">
                <a:latin typeface="TI-Nspire Sans" panose="020B0604020202020204" pitchFamily="34" charset="-120"/>
                <a:ea typeface="TI-Nspire Sans" panose="020B0604020202020204" pitchFamily="34" charset="-120"/>
              </a:rPr>
              <a:t>El ancho de banda del canal es 6MHz</a:t>
            </a:r>
          </a:p>
          <a:p>
            <a:pPr lvl="1">
              <a:buFont typeface="+mj-lt"/>
              <a:buAutoNum type="arabicPeriod"/>
            </a:pPr>
            <a:r>
              <a:rPr lang="es-HN" dirty="0">
                <a:latin typeface="TI-Nspire Sans" panose="020B0604020202020204" pitchFamily="34" charset="-120"/>
                <a:ea typeface="TI-Nspire Sans" panose="020B0604020202020204" pitchFamily="34" charset="-120"/>
              </a:rPr>
              <a:t>Los esquemas de modulación disponibles para las portadoras son 64QAM, 16QAM, QPSK y DPQSK, el ultimo es poco usado por la complejidad del mismo</a:t>
            </a:r>
          </a:p>
          <a:p>
            <a:pPr lvl="1">
              <a:buFont typeface="+mj-lt"/>
              <a:buAutoNum type="arabicPeriod"/>
            </a:pPr>
            <a:r>
              <a:rPr lang="es-HN" dirty="0">
                <a:latin typeface="TI-Nspire Sans" panose="020B0604020202020204" pitchFamily="34" charset="-120"/>
                <a:ea typeface="TI-Nspire Sans" panose="020B0604020202020204" pitchFamily="34" charset="-120"/>
              </a:rPr>
              <a:t>El cociente de </a:t>
            </a:r>
            <a:r>
              <a:rPr lang="es-HN" dirty="0" err="1">
                <a:latin typeface="TI-Nspire Sans" panose="020B0604020202020204" pitchFamily="34" charset="-120"/>
                <a:ea typeface="TI-Nspire Sans" panose="020B0604020202020204" pitchFamily="34" charset="-120"/>
              </a:rPr>
              <a:t>Tg</a:t>
            </a:r>
            <a:r>
              <a:rPr lang="es-HN" dirty="0">
                <a:latin typeface="TI-Nspire Sans" panose="020B0604020202020204" pitchFamily="34" charset="-120"/>
                <a:ea typeface="TI-Nspire Sans" panose="020B0604020202020204" pitchFamily="34" charset="-120"/>
              </a:rPr>
              <a:t> y Tu pude tomar los valores de 0.25, 0.125, 0.0625 o 0.03125</a:t>
            </a:r>
          </a:p>
        </p:txBody>
      </p:sp>
      <p:sp>
        <p:nvSpPr>
          <p:cNvPr id="4" name="Marcador de contenido 2">
            <a:extLst>
              <a:ext uri="{FF2B5EF4-FFF2-40B4-BE49-F238E27FC236}">
                <a16:creationId xmlns:a16="http://schemas.microsoft.com/office/drawing/2014/main" id="{837792FD-D8AC-4E29-9FD0-EEC4876E3017}"/>
              </a:ext>
            </a:extLst>
          </p:cNvPr>
          <p:cNvSpPr txBox="1">
            <a:spLocks/>
          </p:cNvSpPr>
          <p:nvPr/>
        </p:nvSpPr>
        <p:spPr>
          <a:xfrm>
            <a:off x="810000" y="4787740"/>
            <a:ext cx="10554574" cy="15139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s-HN" dirty="0">
                <a:latin typeface="TI-Nspire Sans" panose="020B0604020202020204" pitchFamily="34" charset="-120"/>
                <a:ea typeface="TI-Nspire Sans" panose="020B0604020202020204" pitchFamily="34" charset="-120"/>
              </a:rPr>
              <a:t>Suponemos que vamos a hacer los cálculos para un sistema que usa 64QAM, y que queremos una velocidad de transmisión de 36Mbps</a:t>
            </a:r>
          </a:p>
        </p:txBody>
      </p:sp>
    </p:spTree>
    <p:extLst>
      <p:ext uri="{BB962C8B-B14F-4D97-AF65-F5344CB8AC3E}">
        <p14:creationId xmlns:p14="http://schemas.microsoft.com/office/powerpoint/2010/main" val="2802111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Ci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D14EED80633C27439A09FD93F156DBA6" ma:contentTypeVersion="8" ma:contentTypeDescription="Crear nuevo documento." ma:contentTypeScope="" ma:versionID="bbc62f555db8183c8350758a3f94db3d">
  <xsd:schema xmlns:xsd="http://www.w3.org/2001/XMLSchema" xmlns:xs="http://www.w3.org/2001/XMLSchema" xmlns:p="http://schemas.microsoft.com/office/2006/metadata/properties" xmlns:ns3="03c92c5c-40b9-42f5-942b-f5cd7ed8aefb" xmlns:ns4="a9fa3aca-9836-4f78-b901-332ffd5762c4" targetNamespace="http://schemas.microsoft.com/office/2006/metadata/properties" ma:root="true" ma:fieldsID="fb2271b670a15e713b22b5824f711ffe" ns3:_="" ns4:_="">
    <xsd:import namespace="03c92c5c-40b9-42f5-942b-f5cd7ed8aefb"/>
    <xsd:import namespace="a9fa3aca-9836-4f78-b901-332ffd5762c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92c5c-40b9-42f5-942b-f5cd7ed8a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fa3aca-9836-4f78-b901-332ffd5762c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9CFCAA-8A2A-4FB6-8692-B6F517EB487E}">
  <ds:schemaRefs>
    <ds:schemaRef ds:uri="http://schemas.microsoft.com/sharepoint/v3/contenttype/forms"/>
  </ds:schemaRefs>
</ds:datastoreItem>
</file>

<file path=customXml/itemProps2.xml><?xml version="1.0" encoding="utf-8"?>
<ds:datastoreItem xmlns:ds="http://schemas.openxmlformats.org/officeDocument/2006/customXml" ds:itemID="{C12E1752-DF23-4F1B-B46B-F06427B8F52B}">
  <ds:schemaRefs>
    <ds:schemaRef ds:uri="http://purl.org/dc/terms/"/>
    <ds:schemaRef ds:uri="a9fa3aca-9836-4f78-b901-332ffd5762c4"/>
    <ds:schemaRef ds:uri="http://purl.org/dc/elements/1.1/"/>
    <ds:schemaRef ds:uri="http://schemas.microsoft.com/office/infopath/2007/PartnerControls"/>
    <ds:schemaRef ds:uri="http://schemas.microsoft.com/office/2006/documentManagement/types"/>
    <ds:schemaRef ds:uri="03c92c5c-40b9-42f5-942b-f5cd7ed8aefb"/>
    <ds:schemaRef ds:uri="http://schemas.openxmlformats.org/package/2006/metadata/core-properties"/>
    <ds:schemaRef ds:uri="http://www.w3.org/XML/1998/namespac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A197D6A-C05D-40BE-A417-6DD2E936F4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92c5c-40b9-42f5-942b-f5cd7ed8aefb"/>
    <ds:schemaRef ds:uri="a9fa3aca-9836-4f78-b901-332ffd5762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355</TotalTime>
  <Words>3857</Words>
  <Application>Microsoft Office PowerPoint</Application>
  <PresentationFormat>Panorámica</PresentationFormat>
  <Paragraphs>500</Paragraphs>
  <Slides>51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TI-Nspire</vt:lpstr>
      <vt:lpstr>TI-Nspire Sans</vt:lpstr>
      <vt:lpstr>Cambria Math</vt:lpstr>
      <vt:lpstr>Century Gothic</vt:lpstr>
      <vt:lpstr>Wingdings 2</vt:lpstr>
      <vt:lpstr>Citable</vt:lpstr>
      <vt:lpstr>TANSMISIÓN ISDB-Tb</vt:lpstr>
      <vt:lpstr>PORQUÉ USAR UN ESQUEMA ODMF?</vt:lpstr>
      <vt:lpstr>ESQUEMA DE LOS SIMBOLOS ODFM</vt:lpstr>
      <vt:lpstr>Presentación de PowerPoint</vt:lpstr>
      <vt:lpstr>Presentación de PowerPoint</vt:lpstr>
      <vt:lpstr>Presentación de PowerPoint</vt:lpstr>
      <vt:lpstr>Presentación de PowerPoint</vt:lpstr>
      <vt:lpstr>Presentación de PowerPoint</vt:lpstr>
      <vt:lpstr>¿QUE VALORES TOMAMOS PARA LA TRANSMISIÓN?</vt:lpstr>
      <vt:lpstr>Presentación de PowerPoint</vt:lpstr>
      <vt:lpstr>Presentación de PowerPoint</vt:lpstr>
      <vt:lpstr>¿Porqué usar la IFFT?</vt:lpstr>
      <vt:lpstr>TRANSMISIÓN EN ISDB-Tb</vt:lpstr>
      <vt:lpstr>Presentación de PowerPoint</vt:lpstr>
      <vt:lpstr>Presentación de PowerPoint</vt:lpstr>
      <vt:lpstr>Presentación de PowerPoint</vt:lpstr>
      <vt:lpstr>¿Qué es un modo?</vt:lpstr>
      <vt:lpstr>Los valores de tiempo de guarda según el modo </vt:lpstr>
      <vt:lpstr>Calculo de valores de IFFT y portadoras</vt:lpstr>
      <vt:lpstr>Longitud de un cuadro ODFM</vt:lpstr>
      <vt:lpstr>Porque tiene 204 símbolos ODFM cuadro ODFM</vt:lpstr>
      <vt:lpstr>¿ Usamos todas las portadoras para datos?</vt:lpstr>
      <vt:lpstr>Presentación de PowerPoint</vt:lpstr>
      <vt:lpstr>Presentación de PowerPoint</vt:lpstr>
      <vt:lpstr>Presentación de PowerPoint</vt:lpstr>
      <vt:lpstr>Scattered Pilot (SP)</vt:lpstr>
      <vt:lpstr>Presentación de PowerPoint</vt:lpstr>
      <vt:lpstr>Presentación de PowerPoint</vt:lpstr>
      <vt:lpstr>TS REMUX</vt:lpstr>
      <vt:lpstr>Presentación de PowerPoint</vt:lpstr>
      <vt:lpstr>Presentación de PowerPoint</vt:lpstr>
      <vt:lpstr>Presentación de PowerPoint</vt:lpstr>
      <vt:lpstr>Reed Solomon</vt:lpstr>
      <vt:lpstr>División Jerárquica </vt:lpstr>
      <vt:lpstr>Dispersor de energía </vt:lpstr>
      <vt:lpstr>Entrelazador de bytes </vt:lpstr>
      <vt:lpstr>Presentación de PowerPoint</vt:lpstr>
      <vt:lpstr>Presentación de PowerPoint</vt:lpstr>
      <vt:lpstr>Código convolucional</vt:lpstr>
      <vt:lpstr>Presentación de PowerPoint</vt:lpstr>
      <vt:lpstr>Presentación de PowerPoint</vt:lpstr>
      <vt:lpstr>Entrelazamiento de bits</vt:lpstr>
      <vt:lpstr>Presentación de PowerPoint</vt:lpstr>
      <vt:lpstr>Normalización</vt:lpstr>
      <vt:lpstr>Combinación de las capas jerárquicas </vt:lpstr>
      <vt:lpstr>Entrelazamiento temporal</vt:lpstr>
      <vt:lpstr>Presentación de PowerPoint</vt:lpstr>
      <vt:lpstr>Entrelazamiento en frecuencia </vt:lpstr>
      <vt:lpstr>Presentación de PowerPoint</vt:lpstr>
      <vt:lpstr>Presentación de PowerPoint</vt:lpstr>
      <vt:lpstr>Finalmente se procede a armar un cuadro ODFM y se prepara para transmitir el mismo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TANSMISIÓN ISDBT-Tb</dc:title>
  <dc:creator>Daniel Andres Flores Cornejo</dc:creator>
  <cp:lastModifiedBy>Daniel Andres Flores Cornejo</cp:lastModifiedBy>
  <cp:revision>19</cp:revision>
  <dcterms:created xsi:type="dcterms:W3CDTF">2020-07-29T07:28:36Z</dcterms:created>
  <dcterms:modified xsi:type="dcterms:W3CDTF">2020-08-11T21:36:58Z</dcterms:modified>
</cp:coreProperties>
</file>