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4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6954-64FC-4DD5-ABB5-562B7E046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613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51BD7-6968-46A8-8D2C-5B0606A58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5812"/>
            <a:ext cx="9144000" cy="107259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2D4D0-72EE-4AB0-8661-5B87764C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8C8B-8394-4414-8F6B-9ABEB7A9EA8D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3D1CA-5E1D-4CBE-9C87-057F13B2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465A7-5192-45BF-923B-0D0D2ECA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7F29-DDE7-4F1E-AD29-D09D3B8C6903}" type="slidenum">
              <a:rPr lang="en-GB" smtClean="0"/>
              <a:t>‹#›</a:t>
            </a:fld>
            <a:endParaRPr lang="en-GB"/>
          </a:p>
        </p:txBody>
      </p:sp>
      <p:pic>
        <p:nvPicPr>
          <p:cNvPr id="2050" name="Picture 2" descr="Image result for university of leicester png">
            <a:extLst>
              <a:ext uri="{FF2B5EF4-FFF2-40B4-BE49-F238E27FC236}">
                <a16:creationId xmlns:a16="http://schemas.microsoft.com/office/drawing/2014/main" id="{3743C813-F074-4193-8193-422B1B04C3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21" y="1359675"/>
            <a:ext cx="3402758" cy="113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6F42D56-7AB2-470A-A8D8-4C85D68DABA2}"/>
              </a:ext>
            </a:extLst>
          </p:cNvPr>
          <p:cNvSpPr/>
          <p:nvPr userDrawn="1"/>
        </p:nvSpPr>
        <p:spPr>
          <a:xfrm>
            <a:off x="65314" y="453023"/>
            <a:ext cx="2351315" cy="60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28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D9DD-6E09-42E2-A59C-E5C5995F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FA01D-A61A-4B91-86DF-57782F970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EA50-880D-4AA0-B462-C4012ADB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8C8B-8394-4414-8F6B-9ABEB7A9EA8D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62B9F-2BCF-4A37-B8D7-FC46FF46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7F0A6-AE4C-44CD-8510-0EAEB9DD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7F29-DDE7-4F1E-AD29-D09D3B8C6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49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723B5-6300-4B11-92E9-D411F2CB5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8F1B6-ABBE-4104-B905-D0060A5A1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E8088-9C88-434D-95DF-E5DBDC80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8C8B-8394-4414-8F6B-9ABEB7A9EA8D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D46FB-CCE5-48E2-8978-70A6C267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33E73-4DB8-488C-8EFA-573258AE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7F29-DDE7-4F1E-AD29-D09D3B8C6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45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C8CD-AE1E-4544-8968-90BE54A2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81B59-A58B-4E15-B43C-0798050A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8C8B-8394-4414-8F6B-9ABEB7A9EA8D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2BA69-0992-49FB-A526-1EF97DA4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99161-3EAA-4F80-8F77-10A3ADD3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7F29-DDE7-4F1E-AD29-D09D3B8C6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33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76BB-8D9E-4EB3-9575-10429F30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FF7C-D50C-473C-887C-D2B0B4541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230D7-5B57-4D87-BCE5-18D39AB7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8C8B-8394-4414-8F6B-9ABEB7A9EA8D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F7493-C2EA-4FDB-B968-14BB0E83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D6C32-3A05-4C7C-A8B1-A03C23AB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7F29-DDE7-4F1E-AD29-D09D3B8C6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7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6915-360A-4E4F-9FAA-29D3F710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E7D23-42E2-40F2-8026-D4D6B4F6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40C65-B310-479A-85A6-A13C9A36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8C8B-8394-4414-8F6B-9ABEB7A9EA8D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11370-9A18-4DCC-9A56-B28E77C9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30BBA-214D-44AF-9A3A-14C70E9E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7F29-DDE7-4F1E-AD29-D09D3B8C6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85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3447-65EC-455D-A15E-5A7A7DC7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C7AF-98BA-44A2-B493-A08191A2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824C2-401D-4787-A472-7C8BC4D8A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7F00E-28AB-4ADD-A209-FE525881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8C8B-8394-4414-8F6B-9ABEB7A9EA8D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C9DEF-E713-4CF4-99E0-E783C1FF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09D40-AB0C-46B7-97F6-6BE3491E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7F29-DDE7-4F1E-AD29-D09D3B8C6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93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4FE4-5757-468D-B271-4CF7A216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508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107C7-27DB-4E15-AACE-EE3B90D86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112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DA4BE-0124-4000-AA76-7360F0A4D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45038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ABB23-6825-4F2B-8D7B-672027857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112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CFE75-C16C-49D6-A608-3C0C813F2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45038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2A58C-E6F5-4DBA-83D6-923B79A1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8C8B-8394-4414-8F6B-9ABEB7A9EA8D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879F5-07EA-43B5-B996-D48147F6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B6151-51E8-4B68-8A2C-4D7ABC21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7F29-DDE7-4F1E-AD29-D09D3B8C6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54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55F4-4FA4-42CE-AE54-76C5ADB5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AB482-DDB2-462B-9013-4D58D3CD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8C8B-8394-4414-8F6B-9ABEB7A9EA8D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631C1-E9AD-4B74-BE0C-E79B2ED7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53317-EACE-41D6-8944-426C4291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7F29-DDE7-4F1E-AD29-D09D3B8C6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59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B9D84-E5B8-4145-9788-922E1471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8C8B-8394-4414-8F6B-9ABEB7A9EA8D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DD462-7747-4CE0-A75F-A1016B00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19027-3F8F-4D79-8FCF-8FD07939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7F29-DDE7-4F1E-AD29-D09D3B8C6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79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C5D7-E7BF-4AA8-BCEB-0A9E3014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57FF-0FB9-4C91-B661-AAB165CBE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8BE34-1AB7-475A-87C5-B05E4B812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3FA40-1E61-41AE-A788-A581656D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8C8B-8394-4414-8F6B-9ABEB7A9EA8D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3B256-B869-44FF-A494-7CC7B9F4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45380-65FA-4695-A6FB-584D2F43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7F29-DDE7-4F1E-AD29-D09D3B8C6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5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0B3E-16C1-45D9-AF94-8D11428C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E9AFC-115D-48E1-AFD3-C4D4A61C5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37063-7E80-4359-8991-4CEFFECB6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5ACAC-3354-43D1-9262-5968E228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8C8B-8394-4414-8F6B-9ABEB7A9EA8D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01FEE-C95B-4795-965E-A3237E44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C2246-D6AD-4EE3-A453-77AA3140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7F29-DDE7-4F1E-AD29-D09D3B8C6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2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A9C67BF-A98E-4BA6-A55E-676E13F58D52}"/>
              </a:ext>
            </a:extLst>
          </p:cNvPr>
          <p:cNvSpPr/>
          <p:nvPr userDrawn="1"/>
        </p:nvSpPr>
        <p:spPr>
          <a:xfrm>
            <a:off x="0" y="443204"/>
            <a:ext cx="12192000" cy="5920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48AE8-B0F1-4ECF-BBBA-9B8EA34C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061"/>
            <a:ext cx="10515600" cy="944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30B61-DCEE-4A0A-A611-7074957DA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1223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358E9-946F-4872-A9CD-61FF14ED6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58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A6208C8B-8394-4414-8F6B-9ABEB7A9EA8D}" type="datetimeFigureOut">
              <a:rPr lang="en-GB" smtClean="0"/>
              <a:pPr/>
              <a:t>20/10/2020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AC7AF-67A3-4D63-9B98-99125ECC4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899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50E7D-E7E2-44FA-9730-353DCB31E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58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D09C7F29-DDE7-4F1E-AD29-D09D3B8C690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26" name="Picture 2" descr="Image result for university of leicester png">
            <a:extLst>
              <a:ext uri="{FF2B5EF4-FFF2-40B4-BE49-F238E27FC236}">
                <a16:creationId xmlns:a16="http://schemas.microsoft.com/office/drawing/2014/main" id="{EE79D740-B6EF-4B07-A2A0-4094B9C4EB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1" y="396549"/>
            <a:ext cx="1992863" cy="66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49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125A43-E581-4FED-AF99-EEBFE6A32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131" y="705813"/>
            <a:ext cx="7013738" cy="54463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6872C9-69E3-4FDB-869F-8DA50C9A757C}"/>
              </a:ext>
            </a:extLst>
          </p:cNvPr>
          <p:cNvSpPr/>
          <p:nvPr/>
        </p:nvSpPr>
        <p:spPr>
          <a:xfrm>
            <a:off x="2290273" y="2196269"/>
            <a:ext cx="7469024" cy="1324598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428D3-AFF1-4013-952E-85068A71150A}"/>
              </a:ext>
            </a:extLst>
          </p:cNvPr>
          <p:cNvSpPr/>
          <p:nvPr/>
        </p:nvSpPr>
        <p:spPr>
          <a:xfrm>
            <a:off x="2361488" y="4827588"/>
            <a:ext cx="7469024" cy="1324598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54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F1251CD-CEED-4377-B1EC-CFB628D604E5}"/>
              </a:ext>
            </a:extLst>
          </p:cNvPr>
          <p:cNvGrpSpPr/>
          <p:nvPr/>
        </p:nvGrpSpPr>
        <p:grpSpPr>
          <a:xfrm>
            <a:off x="1322058" y="1727472"/>
            <a:ext cx="2160000" cy="1178175"/>
            <a:chOff x="1637879" y="1305446"/>
            <a:chExt cx="2160000" cy="11781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A9AE81-5046-411B-B989-38A6A738CC21}"/>
                </a:ext>
              </a:extLst>
            </p:cNvPr>
            <p:cNvSpPr/>
            <p:nvPr/>
          </p:nvSpPr>
          <p:spPr>
            <a:xfrm>
              <a:off x="1637879" y="1698171"/>
              <a:ext cx="2160000" cy="39188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A46203-D355-49D8-A34A-3DBF57E12030}"/>
                </a:ext>
              </a:extLst>
            </p:cNvPr>
            <p:cNvSpPr/>
            <p:nvPr/>
          </p:nvSpPr>
          <p:spPr>
            <a:xfrm>
              <a:off x="1637879" y="2091735"/>
              <a:ext cx="2160000" cy="391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1078EA-E92F-4284-966F-65D04B1C810E}"/>
                </a:ext>
              </a:extLst>
            </p:cNvPr>
            <p:cNvSpPr/>
            <p:nvPr/>
          </p:nvSpPr>
          <p:spPr>
            <a:xfrm>
              <a:off x="1637879" y="1305446"/>
              <a:ext cx="2160000" cy="391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5F96AA-E846-4E18-9D97-468A9645A982}"/>
                </a:ext>
              </a:extLst>
            </p:cNvPr>
            <p:cNvSpPr txBox="1"/>
            <p:nvPr/>
          </p:nvSpPr>
          <p:spPr>
            <a:xfrm>
              <a:off x="2019518" y="1362889"/>
              <a:ext cx="13967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/>
                <a:t>Data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1941C8-138E-430D-9A0F-6AE3F4D12A62}"/>
                </a:ext>
              </a:extLst>
            </p:cNvPr>
            <p:cNvSpPr txBox="1"/>
            <p:nvPr/>
          </p:nvSpPr>
          <p:spPr>
            <a:xfrm>
              <a:off x="2013998" y="2148758"/>
              <a:ext cx="13967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/>
                <a:t>Data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7CF6DD-74D1-47DF-BAE4-322170471143}"/>
                </a:ext>
              </a:extLst>
            </p:cNvPr>
            <p:cNvSpPr txBox="1"/>
            <p:nvPr/>
          </p:nvSpPr>
          <p:spPr>
            <a:xfrm>
              <a:off x="2013995" y="1756866"/>
              <a:ext cx="13967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/>
                <a:t>Missing Values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7376F3-5E9E-44E0-98BB-E8E249CD4F9A}"/>
              </a:ext>
            </a:extLst>
          </p:cNvPr>
          <p:cNvGrpSpPr/>
          <p:nvPr/>
        </p:nvGrpSpPr>
        <p:grpSpPr>
          <a:xfrm>
            <a:off x="1322058" y="3333125"/>
            <a:ext cx="2160000" cy="1178176"/>
            <a:chOff x="1637879" y="2878023"/>
            <a:chExt cx="2160000" cy="1178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48B8AF9-36A5-4C3D-85CB-8C5C61B4EE60}"/>
                </a:ext>
              </a:extLst>
            </p:cNvPr>
            <p:cNvSpPr/>
            <p:nvPr/>
          </p:nvSpPr>
          <p:spPr>
            <a:xfrm>
              <a:off x="1637879" y="3457482"/>
              <a:ext cx="2160000" cy="5987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1B3131-977E-4C1D-9862-299DF8F66E8B}"/>
                </a:ext>
              </a:extLst>
            </p:cNvPr>
            <p:cNvSpPr/>
            <p:nvPr/>
          </p:nvSpPr>
          <p:spPr>
            <a:xfrm>
              <a:off x="1637879" y="2878023"/>
              <a:ext cx="2160000" cy="57945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ABEA3D-E671-48D7-865F-22472474FB61}"/>
                </a:ext>
              </a:extLst>
            </p:cNvPr>
            <p:cNvSpPr txBox="1"/>
            <p:nvPr/>
          </p:nvSpPr>
          <p:spPr>
            <a:xfrm>
              <a:off x="2013997" y="3621272"/>
              <a:ext cx="13967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/>
                <a:t>Data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6381D9-2B17-4679-830D-26A4A70A19A7}"/>
                </a:ext>
              </a:extLst>
            </p:cNvPr>
            <p:cNvSpPr txBox="1"/>
            <p:nvPr/>
          </p:nvSpPr>
          <p:spPr>
            <a:xfrm>
              <a:off x="2013994" y="3032597"/>
              <a:ext cx="13967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/>
                <a:t>Missing Values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2AE721-B548-4C8C-A8ED-3EB50C92E824}"/>
              </a:ext>
            </a:extLst>
          </p:cNvPr>
          <p:cNvGrpSpPr/>
          <p:nvPr/>
        </p:nvGrpSpPr>
        <p:grpSpPr>
          <a:xfrm>
            <a:off x="1322058" y="4938779"/>
            <a:ext cx="2160000" cy="1178176"/>
            <a:chOff x="1637879" y="4637335"/>
            <a:chExt cx="2160000" cy="117817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5781F4-95B8-44E4-90A9-B33F24212A93}"/>
                </a:ext>
              </a:extLst>
            </p:cNvPr>
            <p:cNvSpPr/>
            <p:nvPr/>
          </p:nvSpPr>
          <p:spPr>
            <a:xfrm>
              <a:off x="1637879" y="5236052"/>
              <a:ext cx="2160000" cy="57945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3F236F-6E3F-447B-AE9D-E132EAC1D289}"/>
                </a:ext>
              </a:extLst>
            </p:cNvPr>
            <p:cNvSpPr/>
            <p:nvPr/>
          </p:nvSpPr>
          <p:spPr>
            <a:xfrm>
              <a:off x="1637879" y="4637335"/>
              <a:ext cx="2160000" cy="5987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AFD47B-4A7E-4CE8-8CFB-56A01721FECB}"/>
                </a:ext>
              </a:extLst>
            </p:cNvPr>
            <p:cNvSpPr txBox="1"/>
            <p:nvPr/>
          </p:nvSpPr>
          <p:spPr>
            <a:xfrm>
              <a:off x="2013996" y="4798193"/>
              <a:ext cx="13967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/>
                <a:t>Data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A960FE-619F-45EC-9F8D-27FCEB145A3A}"/>
                </a:ext>
              </a:extLst>
            </p:cNvPr>
            <p:cNvSpPr txBox="1"/>
            <p:nvPr/>
          </p:nvSpPr>
          <p:spPr>
            <a:xfrm>
              <a:off x="2013993" y="5385943"/>
              <a:ext cx="13967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/>
                <a:t>Missing Values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264E2E8-0E3C-4BCD-B78F-3FDEB38CED94}"/>
              </a:ext>
            </a:extLst>
          </p:cNvPr>
          <p:cNvSpPr txBox="1"/>
          <p:nvPr/>
        </p:nvSpPr>
        <p:spPr>
          <a:xfrm>
            <a:off x="1055077" y="1134660"/>
            <a:ext cx="2682910" cy="30777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Possible kinds of missing Values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6007E4-12B3-481B-8F58-1C8075185E7E}"/>
              </a:ext>
            </a:extLst>
          </p:cNvPr>
          <p:cNvSpPr txBox="1"/>
          <p:nvPr/>
        </p:nvSpPr>
        <p:spPr>
          <a:xfrm>
            <a:off x="4332514" y="1133246"/>
            <a:ext cx="2682910" cy="30777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Class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5F548F-ACB2-4557-B9AA-46A3F6F77DAC}"/>
              </a:ext>
            </a:extLst>
          </p:cNvPr>
          <p:cNvSpPr txBox="1"/>
          <p:nvPr/>
        </p:nvSpPr>
        <p:spPr>
          <a:xfrm>
            <a:off x="8454013" y="1133245"/>
            <a:ext cx="2682910" cy="30777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Missing values strategy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7539C4-CD6C-446C-9D0F-4452242BC188}"/>
              </a:ext>
            </a:extLst>
          </p:cNvPr>
          <p:cNvSpPr/>
          <p:nvPr/>
        </p:nvSpPr>
        <p:spPr>
          <a:xfrm>
            <a:off x="4593969" y="1850690"/>
            <a:ext cx="2160000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ysClr val="windowText" lastClr="000000"/>
                </a:solidFill>
              </a:rPr>
              <a:t>Admitted (1)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7471A3-E95D-4ACD-82D0-7F2B3DD1DECD}"/>
              </a:ext>
            </a:extLst>
          </p:cNvPr>
          <p:cNvSpPr/>
          <p:nvPr/>
        </p:nvSpPr>
        <p:spPr>
          <a:xfrm>
            <a:off x="4593969" y="2389453"/>
            <a:ext cx="2160000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ysClr val="windowText" lastClr="000000"/>
                </a:solidFill>
              </a:rPr>
              <a:t>Not Admitted (0)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D7AB7B1-24CB-42BE-98E6-2F6DA792D682}"/>
              </a:ext>
            </a:extLst>
          </p:cNvPr>
          <p:cNvSpPr/>
          <p:nvPr/>
        </p:nvSpPr>
        <p:spPr>
          <a:xfrm>
            <a:off x="4593969" y="3457517"/>
            <a:ext cx="2160000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ysClr val="windowText" lastClr="000000"/>
                </a:solidFill>
              </a:rPr>
              <a:t>Admitted (1)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62B0166-CF1D-4043-AE63-4AED83532450}"/>
              </a:ext>
            </a:extLst>
          </p:cNvPr>
          <p:cNvSpPr/>
          <p:nvPr/>
        </p:nvSpPr>
        <p:spPr>
          <a:xfrm>
            <a:off x="4593969" y="3996280"/>
            <a:ext cx="2160000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ysClr val="windowText" lastClr="000000"/>
                </a:solidFill>
              </a:rPr>
              <a:t>Not Admitted (0)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708F669-6287-403D-BACE-41CE3750EF19}"/>
              </a:ext>
            </a:extLst>
          </p:cNvPr>
          <p:cNvSpPr/>
          <p:nvPr/>
        </p:nvSpPr>
        <p:spPr>
          <a:xfrm>
            <a:off x="4593969" y="5062249"/>
            <a:ext cx="2160000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ysClr val="windowText" lastClr="000000"/>
                </a:solidFill>
              </a:rPr>
              <a:t>Admitted (1)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78FDFDD-1F7B-4ACB-B039-66562E4AF13B}"/>
              </a:ext>
            </a:extLst>
          </p:cNvPr>
          <p:cNvSpPr/>
          <p:nvPr/>
        </p:nvSpPr>
        <p:spPr>
          <a:xfrm>
            <a:off x="4593969" y="5601012"/>
            <a:ext cx="2160000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ysClr val="windowText" lastClr="000000"/>
                </a:solidFill>
              </a:rPr>
              <a:t>Not Admitted (0)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DB5F1EE-6891-46FB-93C0-5C2C36A0BDC2}"/>
              </a:ext>
            </a:extLst>
          </p:cNvPr>
          <p:cNvSpPr/>
          <p:nvPr/>
        </p:nvSpPr>
        <p:spPr>
          <a:xfrm>
            <a:off x="8454013" y="4302421"/>
            <a:ext cx="2682910" cy="536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200" dirty="0">
                <a:solidFill>
                  <a:sysClr val="windowText" lastClr="000000"/>
                </a:solidFill>
              </a:rPr>
              <a:t>The data from last times in the series of the patient will be replicated for missing values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AC904E5-6464-43BD-8061-44604E2D738B}"/>
              </a:ext>
            </a:extLst>
          </p:cNvPr>
          <p:cNvSpPr/>
          <p:nvPr/>
        </p:nvSpPr>
        <p:spPr>
          <a:xfrm>
            <a:off x="8454013" y="5042001"/>
            <a:ext cx="2682910" cy="536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Iterative imputation, trained from a sample that has been admitted since the first test.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38C2E0-61F9-418B-883F-2EDC34BE8D1C}"/>
              </a:ext>
            </a:extLst>
          </p:cNvPr>
          <p:cNvSpPr/>
          <p:nvPr/>
        </p:nvSpPr>
        <p:spPr>
          <a:xfrm>
            <a:off x="8454013" y="2914701"/>
            <a:ext cx="2682910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The missing values will be the mean between initial and last data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A77EA69-A03D-40AA-91DC-910BAE1D8AEE}"/>
              </a:ext>
            </a:extLst>
          </p:cNvPr>
          <p:cNvSpPr/>
          <p:nvPr/>
        </p:nvSpPr>
        <p:spPr>
          <a:xfrm>
            <a:off x="8454013" y="5781582"/>
            <a:ext cx="2682910" cy="536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200" dirty="0">
                <a:solidFill>
                  <a:sysClr val="windowText" lastClr="000000"/>
                </a:solidFill>
              </a:rPr>
              <a:t>The data from early times in the time series will be replicated for missing values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AD6DF8A-91B1-4759-ACCA-9B9C9CFBCC20}"/>
              </a:ext>
            </a:extLst>
          </p:cNvPr>
          <p:cNvSpPr/>
          <p:nvPr/>
        </p:nvSpPr>
        <p:spPr>
          <a:xfrm>
            <a:off x="8454013" y="3509833"/>
            <a:ext cx="2682910" cy="589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Iterative imputation, trained from a sample that has been admitted since mid test.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6FA2AF-7683-4334-AF94-34477B320B0D}"/>
              </a:ext>
            </a:extLst>
          </p:cNvPr>
          <p:cNvSpPr/>
          <p:nvPr/>
        </p:nvSpPr>
        <p:spPr>
          <a:xfrm>
            <a:off x="8454013" y="1493506"/>
            <a:ext cx="2682910" cy="568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Iterative imputation, trained from a sample that has been admitted since mid test.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AF1474D-F84F-4F44-9ADF-152ED094260A}"/>
              </a:ext>
            </a:extLst>
          </p:cNvPr>
          <p:cNvSpPr/>
          <p:nvPr/>
        </p:nvSpPr>
        <p:spPr>
          <a:xfrm>
            <a:off x="8454013" y="2167544"/>
            <a:ext cx="2682910" cy="543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Iterative imputation, trained from a sample that has been admitted since the first test.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8C05F6E7-6FA5-4EED-B21A-5D07B108FABC}"/>
              </a:ext>
            </a:extLst>
          </p:cNvPr>
          <p:cNvCxnSpPr>
            <a:stCxn id="4" idx="3"/>
            <a:endCxn id="45" idx="1"/>
          </p:cNvCxnSpPr>
          <p:nvPr/>
        </p:nvCxnSpPr>
        <p:spPr>
          <a:xfrm flipV="1">
            <a:off x="3482058" y="2046633"/>
            <a:ext cx="1111911" cy="2695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526DF120-8922-4168-9107-A93CB27092B6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3482058" y="2316140"/>
            <a:ext cx="1111911" cy="26925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B69E1C7E-4DF5-4851-A63A-44604924D127}"/>
              </a:ext>
            </a:extLst>
          </p:cNvPr>
          <p:cNvCxnSpPr>
            <a:cxnSpLocks/>
            <a:stCxn id="101" idx="3"/>
            <a:endCxn id="63" idx="1"/>
          </p:cNvCxnSpPr>
          <p:nvPr/>
        </p:nvCxnSpPr>
        <p:spPr>
          <a:xfrm flipV="1">
            <a:off x="3482058" y="3653460"/>
            <a:ext cx="1111911" cy="2687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5D6EB2-647E-42B9-8651-14388874C97F}"/>
              </a:ext>
            </a:extLst>
          </p:cNvPr>
          <p:cNvSpPr/>
          <p:nvPr/>
        </p:nvSpPr>
        <p:spPr>
          <a:xfrm>
            <a:off x="1322058" y="3333126"/>
            <a:ext cx="2160000" cy="1178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0679B37-3D40-4D03-954D-B0EC969DFC88}"/>
              </a:ext>
            </a:extLst>
          </p:cNvPr>
          <p:cNvSpPr/>
          <p:nvPr/>
        </p:nvSpPr>
        <p:spPr>
          <a:xfrm>
            <a:off x="1322058" y="4938778"/>
            <a:ext cx="2160000" cy="1178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B328BF4-8DE5-4F23-95A2-31A13E8B9DAD}"/>
              </a:ext>
            </a:extLst>
          </p:cNvPr>
          <p:cNvCxnSpPr>
            <a:cxnSpLocks/>
            <a:stCxn id="101" idx="3"/>
            <a:endCxn id="65" idx="1"/>
          </p:cNvCxnSpPr>
          <p:nvPr/>
        </p:nvCxnSpPr>
        <p:spPr>
          <a:xfrm>
            <a:off x="3482058" y="3922214"/>
            <a:ext cx="1111911" cy="2700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CA12A030-7173-4F7B-9E16-F327C0723692}"/>
              </a:ext>
            </a:extLst>
          </p:cNvPr>
          <p:cNvCxnSpPr>
            <a:cxnSpLocks/>
            <a:stCxn id="103" idx="3"/>
            <a:endCxn id="71" idx="1"/>
          </p:cNvCxnSpPr>
          <p:nvPr/>
        </p:nvCxnSpPr>
        <p:spPr>
          <a:xfrm flipV="1">
            <a:off x="3482058" y="5258192"/>
            <a:ext cx="1111911" cy="2696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EA6BF387-3736-4EEA-B887-7BD810E2CE37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>
            <a:off x="3482058" y="5527866"/>
            <a:ext cx="1111911" cy="2690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1CA6618E-1276-427B-AB70-C4DA9218DBFD}"/>
              </a:ext>
            </a:extLst>
          </p:cNvPr>
          <p:cNvSpPr/>
          <p:nvPr/>
        </p:nvSpPr>
        <p:spPr>
          <a:xfrm>
            <a:off x="7423991" y="1867832"/>
            <a:ext cx="360000" cy="360000"/>
          </a:xfrm>
          <a:prstGeom prst="diamond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2517F315-CA0A-45DF-AB65-FDF80F91CA7F}"/>
              </a:ext>
            </a:extLst>
          </p:cNvPr>
          <p:cNvCxnSpPr>
            <a:cxnSpLocks/>
            <a:stCxn id="119" idx="3"/>
            <a:endCxn id="89" idx="1"/>
          </p:cNvCxnSpPr>
          <p:nvPr/>
        </p:nvCxnSpPr>
        <p:spPr>
          <a:xfrm>
            <a:off x="7783991" y="2047832"/>
            <a:ext cx="670022" cy="3916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629E0AAC-7B50-41AE-A78A-4CC64434315B}"/>
              </a:ext>
            </a:extLst>
          </p:cNvPr>
          <p:cNvCxnSpPr>
            <a:cxnSpLocks/>
            <a:stCxn id="119" idx="3"/>
            <a:endCxn id="75" idx="1"/>
          </p:cNvCxnSpPr>
          <p:nvPr/>
        </p:nvCxnSpPr>
        <p:spPr>
          <a:xfrm flipV="1">
            <a:off x="7783991" y="1777710"/>
            <a:ext cx="670022" cy="2701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5DD05A9-784A-4D25-99D1-3E1DD4263B84}"/>
              </a:ext>
            </a:extLst>
          </p:cNvPr>
          <p:cNvCxnSpPr>
            <a:cxnSpLocks/>
            <a:stCxn id="47" idx="3"/>
            <a:endCxn id="83" idx="1"/>
          </p:cNvCxnSpPr>
          <p:nvPr/>
        </p:nvCxnSpPr>
        <p:spPr>
          <a:xfrm>
            <a:off x="6753969" y="2585396"/>
            <a:ext cx="1700044" cy="5252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3BC26CE-4AAA-457E-ABA3-18B8785361EA}"/>
              </a:ext>
            </a:extLst>
          </p:cNvPr>
          <p:cNvCxnSpPr>
            <a:stCxn id="45" idx="3"/>
            <a:endCxn id="119" idx="1"/>
          </p:cNvCxnSpPr>
          <p:nvPr/>
        </p:nvCxnSpPr>
        <p:spPr>
          <a:xfrm>
            <a:off x="6753969" y="2046633"/>
            <a:ext cx="670022" cy="1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0CD1822D-D184-477D-87C4-3540685A5701}"/>
              </a:ext>
            </a:extLst>
          </p:cNvPr>
          <p:cNvCxnSpPr>
            <a:cxnSpLocks/>
            <a:stCxn id="63" idx="3"/>
            <a:endCxn id="87" idx="1"/>
          </p:cNvCxnSpPr>
          <p:nvPr/>
        </p:nvCxnSpPr>
        <p:spPr>
          <a:xfrm>
            <a:off x="6753969" y="3653460"/>
            <a:ext cx="1700044" cy="1510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0C95C130-7471-4DF1-9FDF-CBA53786D056}"/>
              </a:ext>
            </a:extLst>
          </p:cNvPr>
          <p:cNvCxnSpPr>
            <a:cxnSpLocks/>
            <a:stCxn id="65" idx="3"/>
            <a:endCxn id="79" idx="1"/>
          </p:cNvCxnSpPr>
          <p:nvPr/>
        </p:nvCxnSpPr>
        <p:spPr>
          <a:xfrm>
            <a:off x="6753969" y="4192223"/>
            <a:ext cx="1700044" cy="37836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CD4C2661-6EF5-4BA3-B09C-007B6A9F2F61}"/>
              </a:ext>
            </a:extLst>
          </p:cNvPr>
          <p:cNvCxnSpPr>
            <a:cxnSpLocks/>
            <a:stCxn id="71" idx="3"/>
            <a:endCxn id="81" idx="1"/>
          </p:cNvCxnSpPr>
          <p:nvPr/>
        </p:nvCxnSpPr>
        <p:spPr>
          <a:xfrm>
            <a:off x="6753969" y="5258192"/>
            <a:ext cx="1700044" cy="5197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0649FF73-E4BD-4C94-A7A9-826A4299D9AC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>
            <a:off x="6753969" y="5796955"/>
            <a:ext cx="1700044" cy="25279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682D47D-B817-49D7-AFF4-2F6DC3E9E923}"/>
              </a:ext>
            </a:extLst>
          </p:cNvPr>
          <p:cNvSpPr txBox="1"/>
          <p:nvPr/>
        </p:nvSpPr>
        <p:spPr>
          <a:xfrm>
            <a:off x="7202077" y="1729346"/>
            <a:ext cx="803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Is patient admitted from the beginning?</a:t>
            </a:r>
          </a:p>
        </p:txBody>
      </p:sp>
    </p:spTree>
    <p:extLst>
      <p:ext uri="{BB962C8B-B14F-4D97-AF65-F5344CB8AC3E}">
        <p14:creationId xmlns:p14="http://schemas.microsoft.com/office/powerpoint/2010/main" val="220505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flr1Sint">
      <a:dk1>
        <a:srgbClr val="000000"/>
      </a:dk1>
      <a:lt1>
        <a:srgbClr val="FFFFFF"/>
      </a:lt1>
      <a:dk2>
        <a:srgbClr val="042C5F"/>
      </a:dk2>
      <a:lt2>
        <a:srgbClr val="B0B4B3"/>
      </a:lt2>
      <a:accent1>
        <a:srgbClr val="006699"/>
      </a:accent1>
      <a:accent2>
        <a:srgbClr val="00A1DE"/>
      </a:accent2>
      <a:accent3>
        <a:srgbClr val="99CC33"/>
      </a:accent3>
      <a:accent4>
        <a:srgbClr val="E37222"/>
      </a:accent4>
      <a:accent5>
        <a:srgbClr val="B20020"/>
      </a:accent5>
      <a:accent6>
        <a:srgbClr val="FDBD1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91C78FA-E1F2-42F4-A499-819FFBE7ED9F}" vid="{6FC009A9-556F-4463-ABFE-9AB7C96863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UniLeicester</Template>
  <TotalTime>16903</TotalTime>
  <Words>159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Lozano Rojas, Daniel F.</dc:creator>
  <cp:lastModifiedBy>Lozano Rojas, Daniel</cp:lastModifiedBy>
  <cp:revision>210</cp:revision>
  <dcterms:created xsi:type="dcterms:W3CDTF">2018-05-14T13:49:12Z</dcterms:created>
  <dcterms:modified xsi:type="dcterms:W3CDTF">2020-10-20T19:29:36Z</dcterms:modified>
</cp:coreProperties>
</file>