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33AB16-E911-4D71-8FC7-D1EB7DF01EBB}" v="4" dt="2020-08-15T05:03:04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246" y="11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M." userId="b5eddfb8424952a9" providerId="LiveId" clId="{AA33AB16-E911-4D71-8FC7-D1EB7DF01EBB}"/>
    <pc:docChg chg="undo custSel modSld">
      <pc:chgData name="Diego M." userId="b5eddfb8424952a9" providerId="LiveId" clId="{AA33AB16-E911-4D71-8FC7-D1EB7DF01EBB}" dt="2020-08-15T05:03:47.650" v="158" actId="20577"/>
      <pc:docMkLst>
        <pc:docMk/>
      </pc:docMkLst>
      <pc:sldChg chg="modSp mod">
        <pc:chgData name="Diego M." userId="b5eddfb8424952a9" providerId="LiveId" clId="{AA33AB16-E911-4D71-8FC7-D1EB7DF01EBB}" dt="2020-08-15T04:52:58.798" v="1" actId="20577"/>
        <pc:sldMkLst>
          <pc:docMk/>
          <pc:sldMk cId="0" sldId="268"/>
        </pc:sldMkLst>
        <pc:spChg chg="mod">
          <ac:chgData name="Diego M." userId="b5eddfb8424952a9" providerId="LiveId" clId="{AA33AB16-E911-4D71-8FC7-D1EB7DF01EBB}" dt="2020-08-15T04:52:58.798" v="1" actId="20577"/>
          <ac:spMkLst>
            <pc:docMk/>
            <pc:sldMk cId="0" sldId="268"/>
            <ac:spMk id="272" creationId="{00000000-0000-0000-0000-000000000000}"/>
          </ac:spMkLst>
        </pc:spChg>
      </pc:sldChg>
      <pc:sldChg chg="addSp delSp modSp mod">
        <pc:chgData name="Diego M." userId="b5eddfb8424952a9" providerId="LiveId" clId="{AA33AB16-E911-4D71-8FC7-D1EB7DF01EBB}" dt="2020-08-15T05:03:47.650" v="158" actId="20577"/>
        <pc:sldMkLst>
          <pc:docMk/>
          <pc:sldMk cId="0" sldId="269"/>
        </pc:sldMkLst>
        <pc:spChg chg="add mod">
          <ac:chgData name="Diego M." userId="b5eddfb8424952a9" providerId="LiveId" clId="{AA33AB16-E911-4D71-8FC7-D1EB7DF01EBB}" dt="2020-08-15T05:03:28.346" v="149" actId="1076"/>
          <ac:spMkLst>
            <pc:docMk/>
            <pc:sldMk cId="0" sldId="269"/>
            <ac:spMk id="11" creationId="{350FDD4C-7DFC-4E0C-BEAB-003FAF06EFCD}"/>
          </ac:spMkLst>
        </pc:spChg>
        <pc:spChg chg="add mod">
          <ac:chgData name="Diego M." userId="b5eddfb8424952a9" providerId="LiveId" clId="{AA33AB16-E911-4D71-8FC7-D1EB7DF01EBB}" dt="2020-08-15T05:02:21.717" v="94" actId="14100"/>
          <ac:spMkLst>
            <pc:docMk/>
            <pc:sldMk cId="0" sldId="269"/>
            <ac:spMk id="32" creationId="{89372606-34B2-440F-B6FB-B840BC133541}"/>
          </ac:spMkLst>
        </pc:spChg>
        <pc:spChg chg="add mod">
          <ac:chgData name="Diego M." userId="b5eddfb8424952a9" providerId="LiveId" clId="{AA33AB16-E911-4D71-8FC7-D1EB7DF01EBB}" dt="2020-08-15T05:03:34.026" v="152" actId="1036"/>
          <ac:spMkLst>
            <pc:docMk/>
            <pc:sldMk cId="0" sldId="269"/>
            <ac:spMk id="34" creationId="{67674DC9-CDFC-4D67-B757-07FC535EE2CD}"/>
          </ac:spMkLst>
        </pc:spChg>
        <pc:spChg chg="add del mod">
          <ac:chgData name="Diego M." userId="b5eddfb8424952a9" providerId="LiveId" clId="{AA33AB16-E911-4D71-8FC7-D1EB7DF01EBB}" dt="2020-08-15T05:03:04.273" v="122"/>
          <ac:spMkLst>
            <pc:docMk/>
            <pc:sldMk cId="0" sldId="269"/>
            <ac:spMk id="40" creationId="{8BB2C29E-0058-4C98-9DBD-A1E72231AEAC}"/>
          </ac:spMkLst>
        </pc:spChg>
        <pc:spChg chg="add del mod">
          <ac:chgData name="Diego M." userId="b5eddfb8424952a9" providerId="LiveId" clId="{AA33AB16-E911-4D71-8FC7-D1EB7DF01EBB}" dt="2020-08-15T05:03:04.273" v="122"/>
          <ac:spMkLst>
            <pc:docMk/>
            <pc:sldMk cId="0" sldId="269"/>
            <ac:spMk id="42" creationId="{45074C0D-C1DF-4C23-AC0B-7307B7FAC93E}"/>
          </ac:spMkLst>
        </pc:spChg>
        <pc:spChg chg="mod">
          <ac:chgData name="Diego M." userId="b5eddfb8424952a9" providerId="LiveId" clId="{AA33AB16-E911-4D71-8FC7-D1EB7DF01EBB}" dt="2020-08-15T04:59:35.178" v="15" actId="1076"/>
          <ac:spMkLst>
            <pc:docMk/>
            <pc:sldMk cId="0" sldId="269"/>
            <ac:spMk id="309" creationId="{00000000-0000-0000-0000-000000000000}"/>
          </ac:spMkLst>
        </pc:spChg>
        <pc:spChg chg="mod">
          <ac:chgData name="Diego M." userId="b5eddfb8424952a9" providerId="LiveId" clId="{AA33AB16-E911-4D71-8FC7-D1EB7DF01EBB}" dt="2020-08-15T05:02:06.327" v="79" actId="1076"/>
          <ac:spMkLst>
            <pc:docMk/>
            <pc:sldMk cId="0" sldId="269"/>
            <ac:spMk id="310" creationId="{00000000-0000-0000-0000-000000000000}"/>
          </ac:spMkLst>
        </pc:spChg>
        <pc:spChg chg="mod">
          <ac:chgData name="Diego M." userId="b5eddfb8424952a9" providerId="LiveId" clId="{AA33AB16-E911-4D71-8FC7-D1EB7DF01EBB}" dt="2020-08-15T05:02:06.327" v="79" actId="1076"/>
          <ac:spMkLst>
            <pc:docMk/>
            <pc:sldMk cId="0" sldId="269"/>
            <ac:spMk id="313" creationId="{00000000-0000-0000-0000-000000000000}"/>
          </ac:spMkLst>
        </pc:spChg>
        <pc:spChg chg="mod">
          <ac:chgData name="Diego M." userId="b5eddfb8424952a9" providerId="LiveId" clId="{AA33AB16-E911-4D71-8FC7-D1EB7DF01EBB}" dt="2020-08-15T05:02:06.327" v="79" actId="1076"/>
          <ac:spMkLst>
            <pc:docMk/>
            <pc:sldMk cId="0" sldId="269"/>
            <ac:spMk id="314" creationId="{00000000-0000-0000-0000-000000000000}"/>
          </ac:spMkLst>
        </pc:spChg>
        <pc:spChg chg="mod">
          <ac:chgData name="Diego M." userId="b5eddfb8424952a9" providerId="LiveId" clId="{AA33AB16-E911-4D71-8FC7-D1EB7DF01EBB}" dt="2020-08-15T05:02:06.327" v="79" actId="1076"/>
          <ac:spMkLst>
            <pc:docMk/>
            <pc:sldMk cId="0" sldId="269"/>
            <ac:spMk id="315" creationId="{00000000-0000-0000-0000-000000000000}"/>
          </ac:spMkLst>
        </pc:spChg>
        <pc:spChg chg="mod">
          <ac:chgData name="Diego M." userId="b5eddfb8424952a9" providerId="LiveId" clId="{AA33AB16-E911-4D71-8FC7-D1EB7DF01EBB}" dt="2020-08-15T05:02:06.327" v="79" actId="1076"/>
          <ac:spMkLst>
            <pc:docMk/>
            <pc:sldMk cId="0" sldId="269"/>
            <ac:spMk id="318" creationId="{00000000-0000-0000-0000-000000000000}"/>
          </ac:spMkLst>
        </pc:spChg>
        <pc:spChg chg="mod">
          <ac:chgData name="Diego M." userId="b5eddfb8424952a9" providerId="LiveId" clId="{AA33AB16-E911-4D71-8FC7-D1EB7DF01EBB}" dt="2020-08-15T05:02:06.327" v="79" actId="1076"/>
          <ac:spMkLst>
            <pc:docMk/>
            <pc:sldMk cId="0" sldId="269"/>
            <ac:spMk id="319" creationId="{00000000-0000-0000-0000-000000000000}"/>
          </ac:spMkLst>
        </pc:spChg>
        <pc:spChg chg="mod">
          <ac:chgData name="Diego M." userId="b5eddfb8424952a9" providerId="LiveId" clId="{AA33AB16-E911-4D71-8FC7-D1EB7DF01EBB}" dt="2020-08-15T05:02:06.327" v="79" actId="1076"/>
          <ac:spMkLst>
            <pc:docMk/>
            <pc:sldMk cId="0" sldId="269"/>
            <ac:spMk id="321" creationId="{00000000-0000-0000-0000-000000000000}"/>
          </ac:spMkLst>
        </pc:spChg>
        <pc:spChg chg="mod">
          <ac:chgData name="Diego M." userId="b5eddfb8424952a9" providerId="LiveId" clId="{AA33AB16-E911-4D71-8FC7-D1EB7DF01EBB}" dt="2020-08-15T05:02:24.067" v="99" actId="1038"/>
          <ac:spMkLst>
            <pc:docMk/>
            <pc:sldMk cId="0" sldId="269"/>
            <ac:spMk id="322" creationId="{00000000-0000-0000-0000-000000000000}"/>
          </ac:spMkLst>
        </pc:spChg>
        <pc:spChg chg="mod">
          <ac:chgData name="Diego M." userId="b5eddfb8424952a9" providerId="LiveId" clId="{AA33AB16-E911-4D71-8FC7-D1EB7DF01EBB}" dt="2020-08-15T05:02:06.327" v="79" actId="1076"/>
          <ac:spMkLst>
            <pc:docMk/>
            <pc:sldMk cId="0" sldId="269"/>
            <ac:spMk id="325" creationId="{00000000-0000-0000-0000-000000000000}"/>
          </ac:spMkLst>
        </pc:spChg>
        <pc:spChg chg="mod">
          <ac:chgData name="Diego M." userId="b5eddfb8424952a9" providerId="LiveId" clId="{AA33AB16-E911-4D71-8FC7-D1EB7DF01EBB}" dt="2020-08-15T05:02:06.327" v="79" actId="1076"/>
          <ac:spMkLst>
            <pc:docMk/>
            <pc:sldMk cId="0" sldId="269"/>
            <ac:spMk id="326" creationId="{00000000-0000-0000-0000-000000000000}"/>
          </ac:spMkLst>
        </pc:spChg>
        <pc:spChg chg="mod">
          <ac:chgData name="Diego M." userId="b5eddfb8424952a9" providerId="LiveId" clId="{AA33AB16-E911-4D71-8FC7-D1EB7DF01EBB}" dt="2020-08-15T05:02:25.450" v="104" actId="1038"/>
          <ac:spMkLst>
            <pc:docMk/>
            <pc:sldMk cId="0" sldId="269"/>
            <ac:spMk id="329" creationId="{00000000-0000-0000-0000-000000000000}"/>
          </ac:spMkLst>
        </pc:spChg>
        <pc:spChg chg="mod">
          <ac:chgData name="Diego M." userId="b5eddfb8424952a9" providerId="LiveId" clId="{AA33AB16-E911-4D71-8FC7-D1EB7DF01EBB}" dt="2020-08-15T05:03:47.650" v="158" actId="20577"/>
          <ac:spMkLst>
            <pc:docMk/>
            <pc:sldMk cId="0" sldId="269"/>
            <ac:spMk id="330" creationId="{00000000-0000-0000-0000-000000000000}"/>
          </ac:spMkLst>
        </pc:spChg>
        <pc:spChg chg="mod">
          <ac:chgData name="Diego M." userId="b5eddfb8424952a9" providerId="LiveId" clId="{AA33AB16-E911-4D71-8FC7-D1EB7DF01EBB}" dt="2020-08-15T05:02:06.327" v="79" actId="1076"/>
          <ac:spMkLst>
            <pc:docMk/>
            <pc:sldMk cId="0" sldId="269"/>
            <ac:spMk id="331" creationId="{00000000-0000-0000-0000-000000000000}"/>
          </ac:spMkLst>
        </pc:spChg>
        <pc:spChg chg="mod">
          <ac:chgData name="Diego M." userId="b5eddfb8424952a9" providerId="LiveId" clId="{AA33AB16-E911-4D71-8FC7-D1EB7DF01EBB}" dt="2020-08-15T05:02:06.327" v="79" actId="1076"/>
          <ac:spMkLst>
            <pc:docMk/>
            <pc:sldMk cId="0" sldId="269"/>
            <ac:spMk id="333" creationId="{00000000-0000-0000-0000-000000000000}"/>
          </ac:spMkLst>
        </pc:spChg>
        <pc:cxnChg chg="add mod">
          <ac:chgData name="Diego M." userId="b5eddfb8424952a9" providerId="LiveId" clId="{AA33AB16-E911-4D71-8FC7-D1EB7DF01EBB}" dt="2020-08-15T05:03:30.207" v="151" actId="1036"/>
          <ac:cxnSpMkLst>
            <pc:docMk/>
            <pc:sldMk cId="0" sldId="269"/>
            <ac:cxnSpMk id="30" creationId="{2ACCD3BB-9C97-4DC8-9C6E-2ECC7763853D}"/>
          </ac:cxnSpMkLst>
        </pc:cxnChg>
        <pc:cxnChg chg="add mod">
          <ac:chgData name="Diego M." userId="b5eddfb8424952a9" providerId="LiveId" clId="{AA33AB16-E911-4D71-8FC7-D1EB7DF01EBB}" dt="2020-08-15T05:02:31.981" v="110" actId="14100"/>
          <ac:cxnSpMkLst>
            <pc:docMk/>
            <pc:sldMk cId="0" sldId="269"/>
            <ac:cxnSpMk id="33" creationId="{72225F05-F4C5-4E4C-B470-8D008B20AFA5}"/>
          </ac:cxnSpMkLst>
        </pc:cxnChg>
        <pc:cxnChg chg="add del mod">
          <ac:chgData name="Diego M." userId="b5eddfb8424952a9" providerId="LiveId" clId="{AA33AB16-E911-4D71-8FC7-D1EB7DF01EBB}" dt="2020-08-15T05:03:04.273" v="122"/>
          <ac:cxnSpMkLst>
            <pc:docMk/>
            <pc:sldMk cId="0" sldId="269"/>
            <ac:cxnSpMk id="41" creationId="{D623C43B-028A-43F0-8D4D-9C39C4EBD36B}"/>
          </ac:cxnSpMkLst>
        </pc:cxnChg>
        <pc:cxnChg chg="mod">
          <ac:chgData name="Diego M." userId="b5eddfb8424952a9" providerId="LiveId" clId="{AA33AB16-E911-4D71-8FC7-D1EB7DF01EBB}" dt="2020-08-15T05:02:06.327" v="79" actId="1076"/>
          <ac:cxnSpMkLst>
            <pc:docMk/>
            <pc:sldMk cId="0" sldId="269"/>
            <ac:cxnSpMk id="311" creationId="{00000000-0000-0000-0000-000000000000}"/>
          </ac:cxnSpMkLst>
        </pc:cxnChg>
        <pc:cxnChg chg="mod">
          <ac:chgData name="Diego M." userId="b5eddfb8424952a9" providerId="LiveId" clId="{AA33AB16-E911-4D71-8FC7-D1EB7DF01EBB}" dt="2020-08-15T05:02:06.327" v="79" actId="1076"/>
          <ac:cxnSpMkLst>
            <pc:docMk/>
            <pc:sldMk cId="0" sldId="269"/>
            <ac:cxnSpMk id="312" creationId="{00000000-0000-0000-0000-000000000000}"/>
          </ac:cxnSpMkLst>
        </pc:cxnChg>
        <pc:cxnChg chg="mod">
          <ac:chgData name="Diego M." userId="b5eddfb8424952a9" providerId="LiveId" clId="{AA33AB16-E911-4D71-8FC7-D1EB7DF01EBB}" dt="2020-08-15T05:02:06.327" v="79" actId="1076"/>
          <ac:cxnSpMkLst>
            <pc:docMk/>
            <pc:sldMk cId="0" sldId="269"/>
            <ac:cxnSpMk id="316" creationId="{00000000-0000-0000-0000-000000000000}"/>
          </ac:cxnSpMkLst>
        </pc:cxnChg>
        <pc:cxnChg chg="mod">
          <ac:chgData name="Diego M." userId="b5eddfb8424952a9" providerId="LiveId" clId="{AA33AB16-E911-4D71-8FC7-D1EB7DF01EBB}" dt="2020-08-15T05:02:06.327" v="79" actId="1076"/>
          <ac:cxnSpMkLst>
            <pc:docMk/>
            <pc:sldMk cId="0" sldId="269"/>
            <ac:cxnSpMk id="317" creationId="{00000000-0000-0000-0000-000000000000}"/>
          </ac:cxnSpMkLst>
        </pc:cxnChg>
        <pc:cxnChg chg="mod">
          <ac:chgData name="Diego M." userId="b5eddfb8424952a9" providerId="LiveId" clId="{AA33AB16-E911-4D71-8FC7-D1EB7DF01EBB}" dt="2020-08-15T05:02:06.327" v="79" actId="1076"/>
          <ac:cxnSpMkLst>
            <pc:docMk/>
            <pc:sldMk cId="0" sldId="269"/>
            <ac:cxnSpMk id="320" creationId="{00000000-0000-0000-0000-000000000000}"/>
          </ac:cxnSpMkLst>
        </pc:cxnChg>
        <pc:cxnChg chg="mod">
          <ac:chgData name="Diego M." userId="b5eddfb8424952a9" providerId="LiveId" clId="{AA33AB16-E911-4D71-8FC7-D1EB7DF01EBB}" dt="2020-08-15T05:02:24.067" v="99" actId="1038"/>
          <ac:cxnSpMkLst>
            <pc:docMk/>
            <pc:sldMk cId="0" sldId="269"/>
            <ac:cxnSpMk id="323" creationId="{00000000-0000-0000-0000-000000000000}"/>
          </ac:cxnSpMkLst>
        </pc:cxnChg>
        <pc:cxnChg chg="mod">
          <ac:chgData name="Diego M." userId="b5eddfb8424952a9" providerId="LiveId" clId="{AA33AB16-E911-4D71-8FC7-D1EB7DF01EBB}" dt="2020-08-15T05:02:06.327" v="79" actId="1076"/>
          <ac:cxnSpMkLst>
            <pc:docMk/>
            <pc:sldMk cId="0" sldId="269"/>
            <ac:cxnSpMk id="324" creationId="{00000000-0000-0000-0000-000000000000}"/>
          </ac:cxnSpMkLst>
        </pc:cxnChg>
        <pc:cxnChg chg="mod">
          <ac:chgData name="Diego M." userId="b5eddfb8424952a9" providerId="LiveId" clId="{AA33AB16-E911-4D71-8FC7-D1EB7DF01EBB}" dt="2020-08-15T05:02:06.327" v="79" actId="1076"/>
          <ac:cxnSpMkLst>
            <pc:docMk/>
            <pc:sldMk cId="0" sldId="269"/>
            <ac:cxnSpMk id="327" creationId="{00000000-0000-0000-0000-000000000000}"/>
          </ac:cxnSpMkLst>
        </pc:cxnChg>
        <pc:cxnChg chg="mod">
          <ac:chgData name="Diego M." userId="b5eddfb8424952a9" providerId="LiveId" clId="{AA33AB16-E911-4D71-8FC7-D1EB7DF01EBB}" dt="2020-08-15T05:02:06.327" v="79" actId="1076"/>
          <ac:cxnSpMkLst>
            <pc:docMk/>
            <pc:sldMk cId="0" sldId="269"/>
            <ac:cxnSpMk id="328" creationId="{00000000-0000-0000-0000-000000000000}"/>
          </ac:cxnSpMkLst>
        </pc:cxnChg>
        <pc:cxnChg chg="mod">
          <ac:chgData name="Diego M." userId="b5eddfb8424952a9" providerId="LiveId" clId="{AA33AB16-E911-4D71-8FC7-D1EB7DF01EBB}" dt="2020-08-15T05:02:06.327" v="79" actId="1076"/>
          <ac:cxnSpMkLst>
            <pc:docMk/>
            <pc:sldMk cId="0" sldId="269"/>
            <ac:cxnSpMk id="332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30715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0e28bffb8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70e28bffb8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0e28bffb8_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70e28bffb8_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0e28bffb8_6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70e28bffb8_6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0e28bffb8_2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70e28bffb8_2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0e28bffb8_2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70e28bffb8_2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38c969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7138c969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0e28bffb8_2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70e28bffb8_2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138c9699d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7138c9699d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7138c9699d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g7138c9699d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7138c9699d_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g7138c9699d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7138c9699d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g7138c9699d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e28bffb8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70e28bffb8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0e28bffb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39" name="Google Shape;139;g70e28bffb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0e28bffb8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70e28bffb8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0e28bffb8_2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70e28bffb8_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0e28bffb8_2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70e28bffb8_2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0e28bffb8_6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0e28bffb8_6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0e28bffb8_2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70e28bffb8_2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0e28bffb8_2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70e28bffb8_2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ssential/exceptions/tryResourceClose.html" TargetMode="External"/><Relationship Id="rId2" Type="http://schemas.openxmlformats.org/officeDocument/2006/relationships/hyperlink" Target="https://howtodoinjava.com/best-practices/java-exception-handling-best-practic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419"/>
              <a:t>Esercizio Gestione spese di trasferta: progettazione</a:t>
            </a:r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s-419"/>
              <a:t>Web technologies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419"/>
              <a:t>Application design</a:t>
            </a:r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57200" y="962850"/>
            <a:ext cx="3923400" cy="3801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4"/>
          <p:cNvSpPr/>
          <p:nvPr/>
        </p:nvSpPr>
        <p:spPr>
          <a:xfrm>
            <a:off x="1278575" y="1231200"/>
            <a:ext cx="2112300" cy="1803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 creation form</a:t>
            </a:r>
            <a:b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destination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date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days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state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description]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4"/>
          <p:cNvSpPr/>
          <p:nvPr/>
        </p:nvSpPr>
        <p:spPr>
          <a:xfrm>
            <a:off x="3260342" y="1635760"/>
            <a:ext cx="288000" cy="216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34"/>
          <p:cNvCxnSpPr>
            <a:stCxn id="222" idx="6"/>
            <a:endCxn id="224" idx="5"/>
          </p:cNvCxnSpPr>
          <p:nvPr/>
        </p:nvCxnSpPr>
        <p:spPr>
          <a:xfrm>
            <a:off x="3548342" y="1743760"/>
            <a:ext cx="1949100" cy="600"/>
          </a:xfrm>
          <a:prstGeom prst="bentConnector3">
            <a:avLst>
              <a:gd name="adj1" fmla="val 48426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25" name="Google Shape;225;p34"/>
          <p:cNvSpPr txBox="1"/>
          <p:nvPr/>
        </p:nvSpPr>
        <p:spPr>
          <a:xfrm>
            <a:off x="3548354" y="1417374"/>
            <a:ext cx="8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5077750" y="951575"/>
            <a:ext cx="3856800" cy="34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place, date, days, description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34"/>
          <p:cNvCxnSpPr/>
          <p:nvPr/>
        </p:nvCxnSpPr>
        <p:spPr>
          <a:xfrm flipH="1">
            <a:off x="4728650" y="1308313"/>
            <a:ext cx="581100" cy="4359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4" name="Google Shape;224;p34"/>
          <p:cNvSpPr/>
          <p:nvPr/>
        </p:nvSpPr>
        <p:spPr>
          <a:xfrm>
            <a:off x="5436096" y="1498345"/>
            <a:ext cx="1368300" cy="4908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mission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34"/>
          <p:cNvCxnSpPr>
            <a:stCxn id="224" idx="4"/>
          </p:cNvCxnSpPr>
          <p:nvPr/>
        </p:nvCxnSpPr>
        <p:spPr>
          <a:xfrm rot="5400000">
            <a:off x="5058453" y="1311292"/>
            <a:ext cx="383941" cy="1739646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29" name="Google Shape;229;p34"/>
          <p:cNvSpPr/>
          <p:nvPr/>
        </p:nvSpPr>
        <p:spPr>
          <a:xfrm>
            <a:off x="1219375" y="3404175"/>
            <a:ext cx="2112300" cy="1029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:List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mission]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5077750" y="4490750"/>
            <a:ext cx="1698300" cy="34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Session.user.id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" name="Google Shape;231;p34"/>
          <p:cNvCxnSpPr/>
          <p:nvPr/>
        </p:nvCxnSpPr>
        <p:spPr>
          <a:xfrm rot="10800000">
            <a:off x="4380600" y="4306875"/>
            <a:ext cx="676200" cy="319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32" name="Google Shape;232;p34"/>
          <p:cNvSpPr/>
          <p:nvPr/>
        </p:nvSpPr>
        <p:spPr>
          <a:xfrm>
            <a:off x="3164277" y="3811120"/>
            <a:ext cx="288000" cy="216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" name="Google Shape;233;p34"/>
          <p:cNvCxnSpPr>
            <a:stCxn id="232" idx="6"/>
            <a:endCxn id="234" idx="5"/>
          </p:cNvCxnSpPr>
          <p:nvPr/>
        </p:nvCxnSpPr>
        <p:spPr>
          <a:xfrm rot="10800000" flipH="1">
            <a:off x="3452277" y="3547420"/>
            <a:ext cx="1606500" cy="371700"/>
          </a:xfrm>
          <a:prstGeom prst="bentConnector3">
            <a:avLst>
              <a:gd name="adj1" fmla="val 48086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35" name="Google Shape;235;p34"/>
          <p:cNvSpPr/>
          <p:nvPr/>
        </p:nvSpPr>
        <p:spPr>
          <a:xfrm>
            <a:off x="6673475" y="2866028"/>
            <a:ext cx="2364600" cy="1478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DETTAGLIO_MISSIONE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4675875" y="2692788"/>
            <a:ext cx="1169700" cy="34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mission.id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7" name="Google Shape;237;p34"/>
          <p:cNvCxnSpPr>
            <a:stCxn id="236" idx="2"/>
          </p:cNvCxnSpPr>
          <p:nvPr/>
        </p:nvCxnSpPr>
        <p:spPr>
          <a:xfrm flipH="1">
            <a:off x="4744425" y="3034488"/>
            <a:ext cx="516300" cy="4980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4" name="Google Shape;234;p34"/>
          <p:cNvSpPr/>
          <p:nvPr/>
        </p:nvSpPr>
        <p:spPr>
          <a:xfrm>
            <a:off x="4997296" y="3301920"/>
            <a:ext cx="1368300" cy="4908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mission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Google Shape;238;p34"/>
          <p:cNvCxnSpPr>
            <a:stCxn id="234" idx="3"/>
            <a:endCxn id="235" idx="1"/>
          </p:cNvCxnSpPr>
          <p:nvPr/>
        </p:nvCxnSpPr>
        <p:spPr>
          <a:xfrm rot="-5400000">
            <a:off x="6052996" y="3172320"/>
            <a:ext cx="187500" cy="1053300"/>
          </a:xfrm>
          <a:prstGeom prst="bentConnector4">
            <a:avLst>
              <a:gd name="adj1" fmla="val -127000"/>
              <a:gd name="adj2" fmla="val 85393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2" name="Google Shape;225;p34"/>
          <p:cNvSpPr txBox="1"/>
          <p:nvPr/>
        </p:nvSpPr>
        <p:spPr>
          <a:xfrm>
            <a:off x="3417718" y="3932036"/>
            <a:ext cx="8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419"/>
              <a:t>Application design</a:t>
            </a:r>
            <a:endParaRPr/>
          </a:p>
        </p:txBody>
      </p:sp>
      <p:sp>
        <p:nvSpPr>
          <p:cNvPr id="244" name="Google Shape;244;p35"/>
          <p:cNvSpPr/>
          <p:nvPr/>
        </p:nvSpPr>
        <p:spPr>
          <a:xfrm>
            <a:off x="569025" y="951575"/>
            <a:ext cx="4033200" cy="409939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MISSION_DETAILS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5"/>
          <p:cNvSpPr/>
          <p:nvPr/>
        </p:nvSpPr>
        <p:spPr>
          <a:xfrm>
            <a:off x="1422100" y="1453226"/>
            <a:ext cx="1949100" cy="1664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Expenses creation form</a:t>
            </a:r>
            <a:b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travel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food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accomodation]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5"/>
          <p:cNvSpPr/>
          <p:nvPr/>
        </p:nvSpPr>
        <p:spPr>
          <a:xfrm>
            <a:off x="3260342" y="1635760"/>
            <a:ext cx="288000" cy="216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p35"/>
          <p:cNvCxnSpPr>
            <a:stCxn id="246" idx="6"/>
            <a:endCxn id="248" idx="5"/>
          </p:cNvCxnSpPr>
          <p:nvPr/>
        </p:nvCxnSpPr>
        <p:spPr>
          <a:xfrm>
            <a:off x="3548342" y="1743760"/>
            <a:ext cx="1949100" cy="600"/>
          </a:xfrm>
          <a:prstGeom prst="bentConnector3">
            <a:avLst>
              <a:gd name="adj1" fmla="val 48426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49" name="Google Shape;249;p35"/>
          <p:cNvSpPr txBox="1"/>
          <p:nvPr/>
        </p:nvSpPr>
        <p:spPr>
          <a:xfrm>
            <a:off x="3548354" y="1417374"/>
            <a:ext cx="8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5"/>
          <p:cNvSpPr txBox="1"/>
          <p:nvPr/>
        </p:nvSpPr>
        <p:spPr>
          <a:xfrm>
            <a:off x="5077750" y="951575"/>
            <a:ext cx="3856800" cy="34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travel, food, accomodation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1" name="Google Shape;251;p35"/>
          <p:cNvCxnSpPr/>
          <p:nvPr/>
        </p:nvCxnSpPr>
        <p:spPr>
          <a:xfrm flipH="1">
            <a:off x="4728650" y="1308313"/>
            <a:ext cx="581100" cy="4359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8" name="Google Shape;248;p35"/>
          <p:cNvSpPr/>
          <p:nvPr/>
        </p:nvSpPr>
        <p:spPr>
          <a:xfrm>
            <a:off x="5436101" y="1498350"/>
            <a:ext cx="1554900" cy="4908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expenses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p35"/>
          <p:cNvCxnSpPr>
            <a:stCxn id="248" idx="4"/>
          </p:cNvCxnSpPr>
          <p:nvPr/>
        </p:nvCxnSpPr>
        <p:spPr>
          <a:xfrm rot="5400000">
            <a:off x="5263063" y="1334788"/>
            <a:ext cx="296126" cy="1604850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53" name="Google Shape;253;p35"/>
          <p:cNvSpPr txBox="1"/>
          <p:nvPr/>
        </p:nvSpPr>
        <p:spPr>
          <a:xfrm>
            <a:off x="5343702" y="4416884"/>
            <a:ext cx="1698300" cy="34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Session.user.id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4" name="Google Shape;254;p35"/>
          <p:cNvCxnSpPr>
            <a:stCxn id="253" idx="1"/>
          </p:cNvCxnSpPr>
          <p:nvPr/>
        </p:nvCxnSpPr>
        <p:spPr>
          <a:xfrm rot="10800000">
            <a:off x="4608702" y="4279634"/>
            <a:ext cx="735000" cy="3081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55" name="Google Shape;255;p35"/>
          <p:cNvSpPr/>
          <p:nvPr/>
        </p:nvSpPr>
        <p:spPr>
          <a:xfrm>
            <a:off x="4428002" y="2917545"/>
            <a:ext cx="288000" cy="216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6" name="Google Shape;256;p35"/>
          <p:cNvCxnSpPr>
            <a:stCxn id="255" idx="6"/>
            <a:endCxn id="257" idx="5"/>
          </p:cNvCxnSpPr>
          <p:nvPr/>
        </p:nvCxnSpPr>
        <p:spPr>
          <a:xfrm>
            <a:off x="4716002" y="3025545"/>
            <a:ext cx="1879800" cy="600"/>
          </a:xfrm>
          <a:prstGeom prst="bentConnector3">
            <a:avLst>
              <a:gd name="adj1" fmla="val 48368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58" name="Google Shape;258;p35"/>
          <p:cNvSpPr txBox="1"/>
          <p:nvPr/>
        </p:nvSpPr>
        <p:spPr>
          <a:xfrm>
            <a:off x="5364750" y="2444725"/>
            <a:ext cx="1169700" cy="34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mission.id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" name="Google Shape;259;p35"/>
          <p:cNvCxnSpPr>
            <a:stCxn id="258" idx="2"/>
          </p:cNvCxnSpPr>
          <p:nvPr/>
        </p:nvCxnSpPr>
        <p:spPr>
          <a:xfrm flipH="1">
            <a:off x="5402100" y="2786425"/>
            <a:ext cx="547500" cy="221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7" name="Google Shape;257;p35"/>
          <p:cNvSpPr/>
          <p:nvPr/>
        </p:nvSpPr>
        <p:spPr>
          <a:xfrm>
            <a:off x="6534446" y="2780145"/>
            <a:ext cx="1368300" cy="4908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mission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0" name="Google Shape;260;p35"/>
          <p:cNvCxnSpPr>
            <a:stCxn id="257" idx="3"/>
          </p:cNvCxnSpPr>
          <p:nvPr/>
        </p:nvCxnSpPr>
        <p:spPr>
          <a:xfrm rot="5400000">
            <a:off x="5746196" y="2106495"/>
            <a:ext cx="246600" cy="2575500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0" name="Google Shape;245;p35"/>
          <p:cNvSpPr/>
          <p:nvPr/>
        </p:nvSpPr>
        <p:spPr>
          <a:xfrm>
            <a:off x="1411210" y="3517544"/>
            <a:ext cx="1949100" cy="128710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 details</a:t>
            </a:r>
            <a:b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it-IT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49;p35"/>
          <p:cNvSpPr txBox="1"/>
          <p:nvPr/>
        </p:nvSpPr>
        <p:spPr>
          <a:xfrm>
            <a:off x="3733412" y="2919638"/>
            <a:ext cx="8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419"/>
              <a:t>Components</a:t>
            </a:r>
            <a:endParaRPr/>
          </a:p>
        </p:txBody>
      </p:sp>
      <p:sp>
        <p:nvSpPr>
          <p:cNvPr id="266" name="Google Shape;266;p36"/>
          <p:cNvSpPr txBox="1">
            <a:spLocks noGrp="1"/>
          </p:cNvSpPr>
          <p:nvPr>
            <p:ph type="body" idx="1"/>
          </p:nvPr>
        </p:nvSpPr>
        <p:spPr>
          <a:xfrm>
            <a:off x="194287" y="1030175"/>
            <a:ext cx="43164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es-419" sz="1750" dirty="0"/>
              <a:t>Model objects (Beans)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s-419" sz="1500" dirty="0"/>
              <a:t>User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s-419" sz="1500" dirty="0"/>
              <a:t>Mission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s-419" sz="1500" dirty="0"/>
              <a:t>ExpenseReport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es-419" sz="1750" dirty="0"/>
              <a:t>Data Access Objects (Classes)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s-419" sz="1500" dirty="0"/>
              <a:t>UserDAO</a:t>
            </a:r>
            <a:endParaRPr sz="1500" dirty="0"/>
          </a:p>
          <a:p>
            <a:pPr marL="1143000" lvl="2" indent="-1778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s-419" sz="1200" dirty="0"/>
              <a:t>checkCredentials(usrname, pwd)</a:t>
            </a:r>
            <a:endParaRPr sz="1200" dirty="0"/>
          </a:p>
          <a:p>
            <a:pPr marL="742950" lvl="1" indent="-2286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Char char="–"/>
            </a:pPr>
            <a:r>
              <a:rPr lang="es-419" sz="1500" dirty="0"/>
              <a:t>MissionDAO</a:t>
            </a:r>
            <a:endParaRPr sz="1200" dirty="0"/>
          </a:p>
          <a:p>
            <a:pPr marL="1143000" lvl="2" indent="-1778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</a:pPr>
            <a:r>
              <a:rPr lang="es-419" sz="1200" dirty="0"/>
              <a:t>createMission(mission, userid)</a:t>
            </a:r>
            <a:endParaRPr sz="1500" dirty="0"/>
          </a:p>
          <a:p>
            <a:pPr marL="1143000" lvl="2" indent="-1778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</a:pPr>
            <a:r>
              <a:rPr lang="es-419" sz="1200" dirty="0"/>
              <a:t>findMissionsByUser(userid)</a:t>
            </a:r>
            <a:endParaRPr sz="1200" dirty="0"/>
          </a:p>
          <a:p>
            <a:pPr marL="1143000" lvl="2" indent="-1778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</a:pPr>
            <a:r>
              <a:rPr lang="es-419" sz="1200" dirty="0"/>
              <a:t>findMissionById(missionid)</a:t>
            </a:r>
            <a:endParaRPr sz="1200" dirty="0"/>
          </a:p>
          <a:p>
            <a:pPr marL="1143000" lvl="2" indent="-1778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</a:pPr>
            <a:r>
              <a:rPr lang="es-419" sz="1200" dirty="0"/>
              <a:t>changeMissionStatus(missionid, status)</a:t>
            </a:r>
            <a:endParaRPr sz="1200" dirty="0"/>
          </a:p>
          <a:p>
            <a:pPr marL="742950" lvl="1" indent="-2857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s-419" sz="1500" dirty="0"/>
              <a:t>ExpensesDAO</a:t>
            </a:r>
            <a:endParaRPr sz="1500" dirty="0"/>
          </a:p>
          <a:p>
            <a:pPr marL="1143000" lvl="2" indent="-177800">
              <a:lnSpc>
                <a:spcPct val="80000"/>
              </a:lnSpc>
              <a:spcBef>
                <a:spcPts val="300"/>
              </a:spcBef>
              <a:buSzPts val="1200"/>
            </a:pPr>
            <a:r>
              <a:rPr lang="en-US" sz="1200" dirty="0" err="1"/>
              <a:t>addExpenseReport</a:t>
            </a:r>
            <a:r>
              <a:rPr lang="es-419" sz="1200" dirty="0"/>
              <a:t>(expenseReport, mission)</a:t>
            </a:r>
            <a:endParaRPr sz="1200" dirty="0"/>
          </a:p>
          <a:p>
            <a:pPr marL="1143000" lvl="2" indent="-177800">
              <a:lnSpc>
                <a:spcPct val="80000"/>
              </a:lnSpc>
              <a:spcBef>
                <a:spcPts val="300"/>
              </a:spcBef>
              <a:buSzPts val="1200"/>
            </a:pPr>
            <a:r>
              <a:rPr lang="en-US" sz="1200" dirty="0" err="1"/>
              <a:t>findExpensesForMission</a:t>
            </a:r>
            <a:r>
              <a:rPr lang="es-419" sz="1200" dirty="0"/>
              <a:t>(missionId)</a:t>
            </a:r>
            <a:endParaRPr sz="1200" dirty="0"/>
          </a:p>
        </p:txBody>
      </p:sp>
      <p:sp>
        <p:nvSpPr>
          <p:cNvPr id="267" name="Google Shape;267;p36"/>
          <p:cNvSpPr txBox="1">
            <a:spLocks noGrp="1"/>
          </p:cNvSpPr>
          <p:nvPr>
            <p:ph type="body" idx="2"/>
          </p:nvPr>
        </p:nvSpPr>
        <p:spPr>
          <a:xfrm>
            <a:off x="4648200" y="1030188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es-419" sz="1750" dirty="0"/>
              <a:t>Controllers (servlets)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s-419" sz="1500" dirty="0"/>
              <a:t>CheckLogin</a:t>
            </a:r>
            <a:endParaRPr sz="1500" dirty="0"/>
          </a:p>
          <a:p>
            <a:pPr marL="742950" lvl="1" indent="-2857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s-419" sz="1500" dirty="0"/>
              <a:t>GoToHomePage</a:t>
            </a:r>
            <a:endParaRPr sz="1500" dirty="0"/>
          </a:p>
          <a:p>
            <a:pPr marL="742950" lvl="1" indent="-2857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s-419" sz="1500" dirty="0"/>
              <a:t>CreateMission</a:t>
            </a:r>
            <a:endParaRPr sz="1500" dirty="0"/>
          </a:p>
          <a:p>
            <a:pPr marL="742950" lvl="1" indent="-2857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s-419" sz="1500" dirty="0"/>
              <a:t>GetMissionDetails</a:t>
            </a:r>
            <a:endParaRPr sz="1500" dirty="0"/>
          </a:p>
          <a:p>
            <a:pPr marL="742950" lvl="1" indent="-2857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s-419" sz="1500" dirty="0"/>
              <a:t>CreateExpenses</a:t>
            </a:r>
            <a:endParaRPr sz="1500" dirty="0"/>
          </a:p>
          <a:p>
            <a:pPr marL="742950" lvl="1" indent="-2857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Char char="–"/>
            </a:pPr>
            <a:r>
              <a:rPr lang="es-419" sz="1500" dirty="0"/>
              <a:t>CloseMission</a:t>
            </a:r>
            <a:endParaRPr sz="1500" dirty="0"/>
          </a:p>
          <a:p>
            <a:pPr marL="742950" lvl="1" indent="-2857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s-419" sz="1500" dirty="0"/>
              <a:t>Logout</a:t>
            </a:r>
            <a:endParaRPr sz="1500" dirty="0"/>
          </a:p>
          <a:p>
            <a:pPr marL="342900" lvl="0" indent="-34290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es-419" sz="1750" dirty="0"/>
              <a:t>Views (Templates)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s-419" sz="1500" dirty="0"/>
              <a:t>Login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s-419" sz="1500" dirty="0"/>
              <a:t>Home</a:t>
            </a:r>
            <a:endParaRPr sz="1500" dirty="0"/>
          </a:p>
          <a:p>
            <a:pPr marL="742950" lvl="1" indent="-2857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s-419" sz="1500" dirty="0"/>
              <a:t>Mission Details</a:t>
            </a:r>
            <a:endParaRPr sz="1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419" dirty="0"/>
              <a:t>Event: login</a:t>
            </a:r>
            <a:endParaRPr dirty="0"/>
          </a:p>
        </p:txBody>
      </p:sp>
      <p:sp>
        <p:nvSpPr>
          <p:cNvPr id="273" name="Google Shape;273;p37"/>
          <p:cNvSpPr/>
          <p:nvPr/>
        </p:nvSpPr>
        <p:spPr>
          <a:xfrm>
            <a:off x="867620" y="1071050"/>
            <a:ext cx="13146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CheckLogin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274;p37"/>
          <p:cNvCxnSpPr>
            <a:stCxn id="273" idx="2"/>
          </p:cNvCxnSpPr>
          <p:nvPr/>
        </p:nvCxnSpPr>
        <p:spPr>
          <a:xfrm flipH="1">
            <a:off x="1500320" y="1356950"/>
            <a:ext cx="24600" cy="3365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75" name="Google Shape;275;p37"/>
          <p:cNvCxnSpPr/>
          <p:nvPr/>
        </p:nvCxnSpPr>
        <p:spPr>
          <a:xfrm>
            <a:off x="429471" y="2214050"/>
            <a:ext cx="876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76" name="Google Shape;276;p37"/>
          <p:cNvSpPr txBox="1"/>
          <p:nvPr/>
        </p:nvSpPr>
        <p:spPr>
          <a:xfrm>
            <a:off x="353271" y="1937051"/>
            <a:ext cx="91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doPOST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7"/>
          <p:cNvSpPr/>
          <p:nvPr/>
        </p:nvSpPr>
        <p:spPr>
          <a:xfrm>
            <a:off x="1342125" y="1518725"/>
            <a:ext cx="306600" cy="2900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7"/>
          <p:cNvSpPr/>
          <p:nvPr/>
        </p:nvSpPr>
        <p:spPr>
          <a:xfrm>
            <a:off x="2881149" y="1071050"/>
            <a:ext cx="9840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p37"/>
          <p:cNvCxnSpPr/>
          <p:nvPr/>
        </p:nvCxnSpPr>
        <p:spPr>
          <a:xfrm flipH="1">
            <a:off x="3398067" y="1356800"/>
            <a:ext cx="30300" cy="325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80" name="Google Shape;280;p37"/>
          <p:cNvCxnSpPr/>
          <p:nvPr/>
        </p:nvCxnSpPr>
        <p:spPr>
          <a:xfrm>
            <a:off x="1648670" y="1871150"/>
            <a:ext cx="1595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1" name="Google Shape;281;p37"/>
          <p:cNvSpPr txBox="1"/>
          <p:nvPr/>
        </p:nvSpPr>
        <p:spPr>
          <a:xfrm>
            <a:off x="1644300" y="1433025"/>
            <a:ext cx="1718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UserDAO(user, pass)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7"/>
          <p:cNvSpPr/>
          <p:nvPr/>
        </p:nvSpPr>
        <p:spPr>
          <a:xfrm>
            <a:off x="3274539" y="1531525"/>
            <a:ext cx="304800" cy="942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3" name="Google Shape;283;p37"/>
          <p:cNvCxnSpPr/>
          <p:nvPr/>
        </p:nvCxnSpPr>
        <p:spPr>
          <a:xfrm rot="10800000">
            <a:off x="1666225" y="2394025"/>
            <a:ext cx="16002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4" name="Google Shape;284;p37"/>
          <p:cNvSpPr txBox="1"/>
          <p:nvPr/>
        </p:nvSpPr>
        <p:spPr>
          <a:xfrm>
            <a:off x="1893288" y="2092687"/>
            <a:ext cx="1136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|| null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7"/>
          <p:cNvSpPr/>
          <p:nvPr/>
        </p:nvSpPr>
        <p:spPr>
          <a:xfrm>
            <a:off x="5221450" y="1071050"/>
            <a:ext cx="7512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6" name="Google Shape;286;p37"/>
          <p:cNvCxnSpPr>
            <a:stCxn id="285" idx="2"/>
          </p:cNvCxnSpPr>
          <p:nvPr/>
        </p:nvCxnSpPr>
        <p:spPr>
          <a:xfrm flipH="1">
            <a:off x="5566750" y="1356950"/>
            <a:ext cx="30300" cy="325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7" name="Google Shape;287;p37"/>
          <p:cNvSpPr/>
          <p:nvPr/>
        </p:nvSpPr>
        <p:spPr>
          <a:xfrm>
            <a:off x="5434250" y="3190417"/>
            <a:ext cx="3048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8" name="Google Shape;288;p37"/>
          <p:cNvCxnSpPr/>
          <p:nvPr/>
        </p:nvCxnSpPr>
        <p:spPr>
          <a:xfrm rot="10800000" flipH="1">
            <a:off x="1648900" y="3331725"/>
            <a:ext cx="3793800" cy="3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9" name="Google Shape;289;p37"/>
          <p:cNvSpPr txBox="1"/>
          <p:nvPr/>
        </p:nvSpPr>
        <p:spPr>
          <a:xfrm>
            <a:off x="1741467" y="3068571"/>
            <a:ext cx="3113562" cy="2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!= null ] setAttribute  ("user", user)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7"/>
          <p:cNvSpPr/>
          <p:nvPr/>
        </p:nvSpPr>
        <p:spPr>
          <a:xfrm>
            <a:off x="4093000" y="1070975"/>
            <a:ext cx="10560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1" name="Google Shape;291;p37"/>
          <p:cNvCxnSpPr>
            <a:stCxn id="290" idx="2"/>
          </p:cNvCxnSpPr>
          <p:nvPr/>
        </p:nvCxnSpPr>
        <p:spPr>
          <a:xfrm flipH="1">
            <a:off x="4590700" y="1356875"/>
            <a:ext cx="30300" cy="325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92" name="Google Shape;292;p37"/>
          <p:cNvSpPr/>
          <p:nvPr/>
        </p:nvSpPr>
        <p:spPr>
          <a:xfrm>
            <a:off x="4464113" y="2498746"/>
            <a:ext cx="304800" cy="665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3" name="Google Shape;293;p37"/>
          <p:cNvCxnSpPr/>
          <p:nvPr/>
        </p:nvCxnSpPr>
        <p:spPr>
          <a:xfrm>
            <a:off x="1670265" y="2901713"/>
            <a:ext cx="2775000" cy="27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94" name="Google Shape;294;p37"/>
          <p:cNvSpPr txBox="1"/>
          <p:nvPr/>
        </p:nvSpPr>
        <p:spPr>
          <a:xfrm>
            <a:off x="96075" y="2311025"/>
            <a:ext cx="1209600" cy="21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/CheckLogin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From: index.html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5" name="Google Shape;295;p37"/>
          <p:cNvCxnSpPr/>
          <p:nvPr/>
        </p:nvCxnSpPr>
        <p:spPr>
          <a:xfrm flipH="1">
            <a:off x="6593600" y="1390100"/>
            <a:ext cx="4800" cy="3298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96" name="Google Shape;296;p37"/>
          <p:cNvSpPr/>
          <p:nvPr/>
        </p:nvSpPr>
        <p:spPr>
          <a:xfrm>
            <a:off x="6443594" y="3421864"/>
            <a:ext cx="304800" cy="75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7"/>
          <p:cNvSpPr txBox="1"/>
          <p:nvPr/>
        </p:nvSpPr>
        <p:spPr>
          <a:xfrm>
            <a:off x="1707191" y="3502597"/>
            <a:ext cx="28629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!= null ] redirect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7"/>
          <p:cNvSpPr txBox="1"/>
          <p:nvPr/>
        </p:nvSpPr>
        <p:spPr>
          <a:xfrm>
            <a:off x="1826198" y="2612749"/>
            <a:ext cx="21174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== null ] redirect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9" name="Google Shape;299;p37"/>
          <p:cNvCxnSpPr>
            <a:endCxn id="296" idx="1"/>
          </p:cNvCxnSpPr>
          <p:nvPr/>
        </p:nvCxnSpPr>
        <p:spPr>
          <a:xfrm rot="10800000" flipH="1">
            <a:off x="1670294" y="3799864"/>
            <a:ext cx="4773300" cy="6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00" name="Google Shape;300;p37"/>
          <p:cNvCxnSpPr/>
          <p:nvPr/>
        </p:nvCxnSpPr>
        <p:spPr>
          <a:xfrm rot="10800000">
            <a:off x="1660525" y="2134775"/>
            <a:ext cx="16059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01" name="Google Shape;301;p37"/>
          <p:cNvSpPr txBox="1"/>
          <p:nvPr/>
        </p:nvSpPr>
        <p:spPr>
          <a:xfrm>
            <a:off x="1756225" y="1887625"/>
            <a:ext cx="1606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checkCredentials()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7"/>
          <p:cNvSpPr/>
          <p:nvPr/>
        </p:nvSpPr>
        <p:spPr>
          <a:xfrm>
            <a:off x="6133300" y="1075476"/>
            <a:ext cx="1136700" cy="276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GoToHome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3" name="Google Shape;303;p37"/>
          <p:cNvCxnSpPr/>
          <p:nvPr/>
        </p:nvCxnSpPr>
        <p:spPr>
          <a:xfrm>
            <a:off x="6748400" y="3799875"/>
            <a:ext cx="1118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04" name="Google Shape;304;p37"/>
          <p:cNvSpPr txBox="1"/>
          <p:nvPr/>
        </p:nvSpPr>
        <p:spPr>
          <a:xfrm>
            <a:off x="6842385" y="3502600"/>
            <a:ext cx="2269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slide “go to home”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419" dirty="0"/>
              <a:t>Event: go to home</a:t>
            </a:r>
            <a:endParaRPr dirty="0"/>
          </a:p>
        </p:txBody>
      </p:sp>
      <p:sp>
        <p:nvSpPr>
          <p:cNvPr id="310" name="Google Shape;310;p38"/>
          <p:cNvSpPr/>
          <p:nvPr/>
        </p:nvSpPr>
        <p:spPr>
          <a:xfrm>
            <a:off x="689155" y="1091553"/>
            <a:ext cx="13758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GoToHomePage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p38"/>
          <p:cNvCxnSpPr>
            <a:stCxn id="310" idx="2"/>
          </p:cNvCxnSpPr>
          <p:nvPr/>
        </p:nvCxnSpPr>
        <p:spPr>
          <a:xfrm>
            <a:off x="1377055" y="1377453"/>
            <a:ext cx="0" cy="325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12" name="Google Shape;312;p38"/>
          <p:cNvCxnSpPr/>
          <p:nvPr/>
        </p:nvCxnSpPr>
        <p:spPr>
          <a:xfrm>
            <a:off x="251006" y="2234553"/>
            <a:ext cx="876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3" name="Google Shape;313;p38"/>
          <p:cNvSpPr txBox="1"/>
          <p:nvPr/>
        </p:nvSpPr>
        <p:spPr>
          <a:xfrm>
            <a:off x="174806" y="1957554"/>
            <a:ext cx="91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redirect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8"/>
          <p:cNvSpPr/>
          <p:nvPr/>
        </p:nvSpPr>
        <p:spPr>
          <a:xfrm>
            <a:off x="1163655" y="1539228"/>
            <a:ext cx="306600" cy="2752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2654805" y="1063378"/>
            <a:ext cx="11181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AlbumDAO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38"/>
          <p:cNvCxnSpPr>
            <a:stCxn id="315" idx="2"/>
          </p:cNvCxnSpPr>
          <p:nvPr/>
        </p:nvCxnSpPr>
        <p:spPr>
          <a:xfrm flipH="1">
            <a:off x="3183555" y="1349278"/>
            <a:ext cx="30300" cy="325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17" name="Google Shape;317;p38"/>
          <p:cNvCxnSpPr>
            <a:cxnSpLocks/>
          </p:cNvCxnSpPr>
          <p:nvPr/>
        </p:nvCxnSpPr>
        <p:spPr>
          <a:xfrm flipH="1">
            <a:off x="1488580" y="2429653"/>
            <a:ext cx="152605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8" name="Google Shape;318;p38"/>
          <p:cNvSpPr txBox="1"/>
          <p:nvPr/>
        </p:nvSpPr>
        <p:spPr>
          <a:xfrm>
            <a:off x="1972605" y="2179278"/>
            <a:ext cx="9156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8"/>
          <p:cNvSpPr/>
          <p:nvPr/>
        </p:nvSpPr>
        <p:spPr>
          <a:xfrm>
            <a:off x="3061467" y="1720761"/>
            <a:ext cx="304800" cy="76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p38"/>
          <p:cNvCxnSpPr>
            <a:cxnSpLocks/>
          </p:cNvCxnSpPr>
          <p:nvPr/>
        </p:nvCxnSpPr>
        <p:spPr>
          <a:xfrm>
            <a:off x="1481055" y="1882778"/>
            <a:ext cx="153358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21" name="Google Shape;321;p38"/>
          <p:cNvSpPr txBox="1"/>
          <p:nvPr/>
        </p:nvSpPr>
        <p:spPr>
          <a:xfrm>
            <a:off x="1543705" y="1605353"/>
            <a:ext cx="2660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MissionDAO()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8"/>
          <p:cNvSpPr/>
          <p:nvPr/>
        </p:nvSpPr>
        <p:spPr>
          <a:xfrm>
            <a:off x="5270073" y="1063383"/>
            <a:ext cx="10800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ctx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3" name="Google Shape;323;p38"/>
          <p:cNvCxnSpPr>
            <a:stCxn id="322" idx="2"/>
          </p:cNvCxnSpPr>
          <p:nvPr/>
        </p:nvCxnSpPr>
        <p:spPr>
          <a:xfrm>
            <a:off x="5810073" y="1349283"/>
            <a:ext cx="14700" cy="325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24" name="Google Shape;324;p38"/>
          <p:cNvCxnSpPr>
            <a:endCxn id="325" idx="1"/>
          </p:cNvCxnSpPr>
          <p:nvPr/>
        </p:nvCxnSpPr>
        <p:spPr>
          <a:xfrm>
            <a:off x="1462741" y="3809175"/>
            <a:ext cx="5618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26" name="Google Shape;326;p38"/>
          <p:cNvSpPr/>
          <p:nvPr/>
        </p:nvSpPr>
        <p:spPr>
          <a:xfrm>
            <a:off x="6693830" y="1063379"/>
            <a:ext cx="1080000" cy="475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</a:t>
            </a:r>
            <a:b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7" name="Google Shape;327;p38"/>
          <p:cNvCxnSpPr>
            <a:stCxn id="326" idx="2"/>
          </p:cNvCxnSpPr>
          <p:nvPr/>
        </p:nvCxnSpPr>
        <p:spPr>
          <a:xfrm>
            <a:off x="7233830" y="1539179"/>
            <a:ext cx="14700" cy="325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325" name="Google Shape;325;p38"/>
          <p:cNvSpPr/>
          <p:nvPr/>
        </p:nvSpPr>
        <p:spPr>
          <a:xfrm>
            <a:off x="7081441" y="3469425"/>
            <a:ext cx="304800" cy="679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8" name="Google Shape;328;p38"/>
          <p:cNvCxnSpPr/>
          <p:nvPr/>
        </p:nvCxnSpPr>
        <p:spPr>
          <a:xfrm>
            <a:off x="1488580" y="3140561"/>
            <a:ext cx="412764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29" name="Google Shape;329;p38"/>
          <p:cNvSpPr/>
          <p:nvPr/>
        </p:nvSpPr>
        <p:spPr>
          <a:xfrm>
            <a:off x="5684468" y="2789925"/>
            <a:ext cx="304800" cy="679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8"/>
          <p:cNvSpPr txBox="1"/>
          <p:nvPr/>
        </p:nvSpPr>
        <p:spPr>
          <a:xfrm>
            <a:off x="1594930" y="2857641"/>
            <a:ext cx="1866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setVariable(albums)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8"/>
          <p:cNvSpPr txBox="1"/>
          <p:nvPr/>
        </p:nvSpPr>
        <p:spPr>
          <a:xfrm>
            <a:off x="1594930" y="3438778"/>
            <a:ext cx="25821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process(ctx, "Home.html", ..)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2" name="Google Shape;332;p38"/>
          <p:cNvCxnSpPr>
            <a:cxnSpLocks/>
          </p:cNvCxnSpPr>
          <p:nvPr/>
        </p:nvCxnSpPr>
        <p:spPr>
          <a:xfrm>
            <a:off x="1474780" y="2206628"/>
            <a:ext cx="153985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33" name="Google Shape;333;p38"/>
          <p:cNvSpPr txBox="1"/>
          <p:nvPr/>
        </p:nvSpPr>
        <p:spPr>
          <a:xfrm>
            <a:off x="1537430" y="1929203"/>
            <a:ext cx="2660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findAlbums()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328;p38">
            <a:extLst>
              <a:ext uri="{FF2B5EF4-FFF2-40B4-BE49-F238E27FC236}">
                <a16:creationId xmlns:a16="http://schemas.microsoft.com/office/drawing/2014/main" id="{2ACCD3BB-9C97-4DC8-9C6E-2ECC7763853D}"/>
              </a:ext>
            </a:extLst>
          </p:cNvPr>
          <p:cNvCxnSpPr>
            <a:cxnSpLocks/>
          </p:cNvCxnSpPr>
          <p:nvPr/>
        </p:nvCxnSpPr>
        <p:spPr>
          <a:xfrm flipV="1">
            <a:off x="1462741" y="2724493"/>
            <a:ext cx="2911244" cy="861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2" name="Google Shape;315;p38">
            <a:extLst>
              <a:ext uri="{FF2B5EF4-FFF2-40B4-BE49-F238E27FC236}">
                <a16:creationId xmlns:a16="http://schemas.microsoft.com/office/drawing/2014/main" id="{89372606-34B2-440F-B6FB-B840BC133541}"/>
              </a:ext>
            </a:extLst>
          </p:cNvPr>
          <p:cNvSpPr/>
          <p:nvPr/>
        </p:nvSpPr>
        <p:spPr>
          <a:xfrm>
            <a:off x="3860538" y="1063378"/>
            <a:ext cx="1307544" cy="2858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GetImageDtails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316;p38">
            <a:extLst>
              <a:ext uri="{FF2B5EF4-FFF2-40B4-BE49-F238E27FC236}">
                <a16:creationId xmlns:a16="http://schemas.microsoft.com/office/drawing/2014/main" id="{72225F05-F4C5-4E4C-B470-8D008B20AFA5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4508761" y="1349277"/>
            <a:ext cx="5549" cy="325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34" name="Google Shape;319;p38">
            <a:extLst>
              <a:ext uri="{FF2B5EF4-FFF2-40B4-BE49-F238E27FC236}">
                <a16:creationId xmlns:a16="http://schemas.microsoft.com/office/drawing/2014/main" id="{67674DC9-CDFC-4D67-B757-07FC535EE2CD}"/>
              </a:ext>
            </a:extLst>
          </p:cNvPr>
          <p:cNvSpPr/>
          <p:nvPr/>
        </p:nvSpPr>
        <p:spPr>
          <a:xfrm>
            <a:off x="4373985" y="2540207"/>
            <a:ext cx="299251" cy="3412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330;p38">
            <a:extLst>
              <a:ext uri="{FF2B5EF4-FFF2-40B4-BE49-F238E27FC236}">
                <a16:creationId xmlns:a16="http://schemas.microsoft.com/office/drawing/2014/main" id="{350FDD4C-7DFC-4E0C-BEAB-003FAF06EFCD}"/>
              </a:ext>
            </a:extLst>
          </p:cNvPr>
          <p:cNvSpPr txBox="1"/>
          <p:nvPr/>
        </p:nvSpPr>
        <p:spPr>
          <a:xfrm>
            <a:off x="1470180" y="2476562"/>
            <a:ext cx="1866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setImageBean(null)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419"/>
              <a:t>Event: create a new mission</a:t>
            </a:r>
            <a:endParaRPr/>
          </a:p>
        </p:txBody>
      </p:sp>
      <p:sp>
        <p:nvSpPr>
          <p:cNvPr id="339" name="Google Shape;339;p39"/>
          <p:cNvSpPr/>
          <p:nvPr/>
        </p:nvSpPr>
        <p:spPr>
          <a:xfrm>
            <a:off x="1269925" y="1085850"/>
            <a:ext cx="1314451" cy="28575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CreateMission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0" name="Google Shape;340;p39"/>
          <p:cNvCxnSpPr>
            <a:stCxn id="339" idx="2"/>
          </p:cNvCxnSpPr>
          <p:nvPr/>
        </p:nvCxnSpPr>
        <p:spPr>
          <a:xfrm>
            <a:off x="1927151" y="1371600"/>
            <a:ext cx="0" cy="325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341" name="Google Shape;341;p39"/>
          <p:cNvCxnSpPr/>
          <p:nvPr/>
        </p:nvCxnSpPr>
        <p:spPr>
          <a:xfrm>
            <a:off x="831776" y="2228850"/>
            <a:ext cx="876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42" name="Google Shape;342;p39"/>
          <p:cNvSpPr txBox="1"/>
          <p:nvPr/>
        </p:nvSpPr>
        <p:spPr>
          <a:xfrm>
            <a:off x="755576" y="1951851"/>
            <a:ext cx="9156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doPOST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9"/>
          <p:cNvSpPr/>
          <p:nvPr/>
        </p:nvSpPr>
        <p:spPr>
          <a:xfrm>
            <a:off x="1744434" y="1533525"/>
            <a:ext cx="306541" cy="228036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9"/>
          <p:cNvSpPr/>
          <p:nvPr/>
        </p:nvSpPr>
        <p:spPr>
          <a:xfrm>
            <a:off x="4409677" y="1085850"/>
            <a:ext cx="13146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MissionDAO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5" name="Google Shape;345;p39"/>
          <p:cNvCxnSpPr>
            <a:stCxn id="344" idx="2"/>
          </p:cNvCxnSpPr>
          <p:nvPr/>
        </p:nvCxnSpPr>
        <p:spPr>
          <a:xfrm flipH="1">
            <a:off x="5036677" y="1371750"/>
            <a:ext cx="30300" cy="325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346" name="Google Shape;346;p39"/>
          <p:cNvCxnSpPr/>
          <p:nvPr/>
        </p:nvCxnSpPr>
        <p:spPr>
          <a:xfrm>
            <a:off x="2065313" y="2335382"/>
            <a:ext cx="28332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47" name="Google Shape;347;p39"/>
          <p:cNvSpPr txBox="1"/>
          <p:nvPr/>
        </p:nvSpPr>
        <p:spPr>
          <a:xfrm>
            <a:off x="2066062" y="2058375"/>
            <a:ext cx="25821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</a:t>
            </a: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eMission</a:t>
            </a: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place, date, days, description, session.user.id</a:t>
            </a: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9"/>
          <p:cNvSpPr/>
          <p:nvPr/>
        </p:nvSpPr>
        <p:spPr>
          <a:xfrm>
            <a:off x="4884175" y="1715047"/>
            <a:ext cx="304800" cy="1046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9"/>
          <p:cNvSpPr/>
          <p:nvPr/>
        </p:nvSpPr>
        <p:spPr>
          <a:xfrm>
            <a:off x="5940150" y="1085850"/>
            <a:ext cx="16422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GoToHome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0" name="Google Shape;350;p39"/>
          <p:cNvCxnSpPr>
            <a:stCxn id="349" idx="2"/>
          </p:cNvCxnSpPr>
          <p:nvPr/>
        </p:nvCxnSpPr>
        <p:spPr>
          <a:xfrm flipH="1">
            <a:off x="6739950" y="1371750"/>
            <a:ext cx="21300" cy="325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351" name="Google Shape;351;p39"/>
          <p:cNvSpPr/>
          <p:nvPr/>
        </p:nvSpPr>
        <p:spPr>
          <a:xfrm>
            <a:off x="6558678" y="3035155"/>
            <a:ext cx="304800" cy="679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2" name="Google Shape;352;p39"/>
          <p:cNvCxnSpPr/>
          <p:nvPr/>
        </p:nvCxnSpPr>
        <p:spPr>
          <a:xfrm>
            <a:off x="2051720" y="3486150"/>
            <a:ext cx="45069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53" name="Google Shape;353;p39"/>
          <p:cNvSpPr txBox="1"/>
          <p:nvPr/>
        </p:nvSpPr>
        <p:spPr>
          <a:xfrm>
            <a:off x="2149709" y="3165816"/>
            <a:ext cx="8382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redirect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9"/>
          <p:cNvSpPr txBox="1"/>
          <p:nvPr/>
        </p:nvSpPr>
        <p:spPr>
          <a:xfrm>
            <a:off x="261622" y="2346000"/>
            <a:ext cx="1446300" cy="22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/CreateMission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From: 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Home.html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5" name="Google Shape;355;p39"/>
          <p:cNvCxnSpPr/>
          <p:nvPr/>
        </p:nvCxnSpPr>
        <p:spPr>
          <a:xfrm>
            <a:off x="2123728" y="1876641"/>
            <a:ext cx="276045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56" name="Google Shape;356;p39"/>
          <p:cNvSpPr txBox="1"/>
          <p:nvPr/>
        </p:nvSpPr>
        <p:spPr>
          <a:xfrm>
            <a:off x="2124475" y="1599650"/>
            <a:ext cx="2679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</a:t>
            </a: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DAO()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7" name="Google Shape;357;p39"/>
          <p:cNvCxnSpPr/>
          <p:nvPr/>
        </p:nvCxnSpPr>
        <p:spPr>
          <a:xfrm>
            <a:off x="6863475" y="3486150"/>
            <a:ext cx="1382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58" name="Google Shape;358;p39"/>
          <p:cNvSpPr txBox="1"/>
          <p:nvPr/>
        </p:nvSpPr>
        <p:spPr>
          <a:xfrm>
            <a:off x="6960610" y="3133100"/>
            <a:ext cx="2269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slide “go to home”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419"/>
              <a:t>Event: see mission details</a:t>
            </a:r>
            <a:endParaRPr/>
          </a:p>
        </p:txBody>
      </p:sp>
      <p:sp>
        <p:nvSpPr>
          <p:cNvPr id="364" name="Google Shape;364;p40"/>
          <p:cNvSpPr/>
          <p:nvPr/>
        </p:nvSpPr>
        <p:spPr>
          <a:xfrm>
            <a:off x="1128525" y="1085725"/>
            <a:ext cx="15384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GetMissionDetails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5" name="Google Shape;365;p40"/>
          <p:cNvCxnSpPr>
            <a:stCxn id="364" idx="2"/>
          </p:cNvCxnSpPr>
          <p:nvPr/>
        </p:nvCxnSpPr>
        <p:spPr>
          <a:xfrm flipH="1">
            <a:off x="1891725" y="1371625"/>
            <a:ext cx="6000" cy="3587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66" name="Google Shape;366;p40"/>
          <p:cNvCxnSpPr/>
          <p:nvPr/>
        </p:nvCxnSpPr>
        <p:spPr>
          <a:xfrm>
            <a:off x="831776" y="2228850"/>
            <a:ext cx="876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67" name="Google Shape;367;p40"/>
          <p:cNvSpPr txBox="1"/>
          <p:nvPr/>
        </p:nvSpPr>
        <p:spPr>
          <a:xfrm>
            <a:off x="755576" y="1951851"/>
            <a:ext cx="91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doGet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0"/>
          <p:cNvSpPr/>
          <p:nvPr/>
        </p:nvSpPr>
        <p:spPr>
          <a:xfrm>
            <a:off x="1744425" y="1533525"/>
            <a:ext cx="306600" cy="3225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40"/>
          <p:cNvSpPr/>
          <p:nvPr/>
        </p:nvSpPr>
        <p:spPr>
          <a:xfrm>
            <a:off x="3573475" y="1085725"/>
            <a:ext cx="11151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MissionDAO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0" name="Google Shape;370;p40"/>
          <p:cNvCxnSpPr>
            <a:stCxn id="369" idx="2"/>
          </p:cNvCxnSpPr>
          <p:nvPr/>
        </p:nvCxnSpPr>
        <p:spPr>
          <a:xfrm flipH="1">
            <a:off x="4086625" y="1371625"/>
            <a:ext cx="44400" cy="3454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71" name="Google Shape;371;p40"/>
          <p:cNvCxnSpPr/>
          <p:nvPr/>
        </p:nvCxnSpPr>
        <p:spPr>
          <a:xfrm>
            <a:off x="2065313" y="2335382"/>
            <a:ext cx="1903200" cy="147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72" name="Google Shape;372;p40"/>
          <p:cNvSpPr txBox="1"/>
          <p:nvPr/>
        </p:nvSpPr>
        <p:spPr>
          <a:xfrm>
            <a:off x="2066062" y="2058375"/>
            <a:ext cx="25821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findMissionById(missionid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40"/>
          <p:cNvSpPr/>
          <p:nvPr/>
        </p:nvSpPr>
        <p:spPr>
          <a:xfrm>
            <a:off x="3978625" y="1705647"/>
            <a:ext cx="304800" cy="1046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0"/>
          <p:cNvSpPr txBox="1"/>
          <p:nvPr/>
        </p:nvSpPr>
        <p:spPr>
          <a:xfrm>
            <a:off x="17000" y="2289375"/>
            <a:ext cx="1764000" cy="22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/GetMissionDetails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missionid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From: 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Home.html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5" name="Google Shape;375;p40"/>
          <p:cNvCxnSpPr/>
          <p:nvPr/>
        </p:nvCxnSpPr>
        <p:spPr>
          <a:xfrm>
            <a:off x="2054450" y="1876650"/>
            <a:ext cx="1906500" cy="7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76" name="Google Shape;376;p40"/>
          <p:cNvSpPr txBox="1"/>
          <p:nvPr/>
        </p:nvSpPr>
        <p:spPr>
          <a:xfrm>
            <a:off x="2124475" y="1599650"/>
            <a:ext cx="1610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</a:t>
            </a: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DAO()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7" name="Google Shape;377;p40"/>
          <p:cNvCxnSpPr/>
          <p:nvPr/>
        </p:nvCxnSpPr>
        <p:spPr>
          <a:xfrm rot="10800000">
            <a:off x="2048475" y="2673675"/>
            <a:ext cx="19200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78" name="Google Shape;378;p40"/>
          <p:cNvSpPr txBox="1"/>
          <p:nvPr/>
        </p:nvSpPr>
        <p:spPr>
          <a:xfrm>
            <a:off x="2819508" y="2389025"/>
            <a:ext cx="9156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40"/>
          <p:cNvSpPr/>
          <p:nvPr/>
        </p:nvSpPr>
        <p:spPr>
          <a:xfrm>
            <a:off x="4863950" y="1085725"/>
            <a:ext cx="12180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ExpensesDAO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0" name="Google Shape;380;p40"/>
          <p:cNvCxnSpPr/>
          <p:nvPr/>
        </p:nvCxnSpPr>
        <p:spPr>
          <a:xfrm flipH="1">
            <a:off x="5409500" y="1371625"/>
            <a:ext cx="26700" cy="3424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381" name="Google Shape;381;p40"/>
          <p:cNvSpPr/>
          <p:nvPr/>
        </p:nvSpPr>
        <p:spPr>
          <a:xfrm>
            <a:off x="5268650" y="2806247"/>
            <a:ext cx="304800" cy="1046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2" name="Google Shape;382;p40"/>
          <p:cNvCxnSpPr/>
          <p:nvPr/>
        </p:nvCxnSpPr>
        <p:spPr>
          <a:xfrm rot="10800000" flipH="1">
            <a:off x="2047625" y="3406869"/>
            <a:ext cx="3199200" cy="15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83" name="Google Shape;383;p40"/>
          <p:cNvSpPr txBox="1"/>
          <p:nvPr/>
        </p:nvSpPr>
        <p:spPr>
          <a:xfrm>
            <a:off x="2066050" y="3136663"/>
            <a:ext cx="2797900" cy="27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findExpensesForMission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missionid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4" name="Google Shape;384;p40"/>
          <p:cNvCxnSpPr/>
          <p:nvPr/>
        </p:nvCxnSpPr>
        <p:spPr>
          <a:xfrm rot="10800000" flipH="1">
            <a:off x="2045963" y="3081575"/>
            <a:ext cx="3208500" cy="159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85" name="Google Shape;385;p40"/>
          <p:cNvSpPr txBox="1"/>
          <p:nvPr/>
        </p:nvSpPr>
        <p:spPr>
          <a:xfrm>
            <a:off x="2135500" y="2806250"/>
            <a:ext cx="1717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Expenses</a:t>
            </a: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DAO()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p40"/>
          <p:cNvCxnSpPr/>
          <p:nvPr/>
        </p:nvCxnSpPr>
        <p:spPr>
          <a:xfrm rot="10800000">
            <a:off x="2039350" y="3681900"/>
            <a:ext cx="32076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87" name="Google Shape;387;p40"/>
          <p:cNvSpPr txBox="1"/>
          <p:nvPr/>
        </p:nvSpPr>
        <p:spPr>
          <a:xfrm>
            <a:off x="2767770" y="3409288"/>
            <a:ext cx="9156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expenses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0"/>
          <p:cNvSpPr/>
          <p:nvPr/>
        </p:nvSpPr>
        <p:spPr>
          <a:xfrm>
            <a:off x="6203828" y="1085730"/>
            <a:ext cx="10800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ctx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9" name="Google Shape;389;p40"/>
          <p:cNvCxnSpPr>
            <a:stCxn id="388" idx="2"/>
          </p:cNvCxnSpPr>
          <p:nvPr/>
        </p:nvCxnSpPr>
        <p:spPr>
          <a:xfrm>
            <a:off x="6743828" y="1371630"/>
            <a:ext cx="25500" cy="3417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90" name="Google Shape;390;p40"/>
          <p:cNvCxnSpPr/>
          <p:nvPr/>
        </p:nvCxnSpPr>
        <p:spPr>
          <a:xfrm>
            <a:off x="2065261" y="4489372"/>
            <a:ext cx="5856900" cy="186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91" name="Google Shape;391;p40"/>
          <p:cNvSpPr/>
          <p:nvPr/>
        </p:nvSpPr>
        <p:spPr>
          <a:xfrm>
            <a:off x="7548025" y="1085726"/>
            <a:ext cx="1080000" cy="475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</a:t>
            </a:r>
            <a:b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2" name="Google Shape;392;p40"/>
          <p:cNvCxnSpPr>
            <a:stCxn id="391" idx="2"/>
          </p:cNvCxnSpPr>
          <p:nvPr/>
        </p:nvCxnSpPr>
        <p:spPr>
          <a:xfrm>
            <a:off x="8088025" y="1561526"/>
            <a:ext cx="14700" cy="325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393" name="Google Shape;393;p40"/>
          <p:cNvSpPr/>
          <p:nvPr/>
        </p:nvSpPr>
        <p:spPr>
          <a:xfrm>
            <a:off x="7936386" y="4158922"/>
            <a:ext cx="304800" cy="679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4" name="Google Shape;394;p40"/>
          <p:cNvCxnSpPr>
            <a:endCxn id="395" idx="1"/>
          </p:cNvCxnSpPr>
          <p:nvPr/>
        </p:nvCxnSpPr>
        <p:spPr>
          <a:xfrm rot="10800000" flipH="1">
            <a:off x="2069373" y="4083172"/>
            <a:ext cx="4529400" cy="10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95" name="Google Shape;395;p40"/>
          <p:cNvSpPr/>
          <p:nvPr/>
        </p:nvSpPr>
        <p:spPr>
          <a:xfrm>
            <a:off x="6598773" y="3743422"/>
            <a:ext cx="304800" cy="679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40"/>
          <p:cNvSpPr txBox="1"/>
          <p:nvPr/>
        </p:nvSpPr>
        <p:spPr>
          <a:xfrm>
            <a:off x="2292275" y="3809250"/>
            <a:ext cx="1866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setVariable(expenses)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40"/>
          <p:cNvSpPr txBox="1"/>
          <p:nvPr/>
        </p:nvSpPr>
        <p:spPr>
          <a:xfrm>
            <a:off x="2360779" y="4190400"/>
            <a:ext cx="34551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process(ctx, "MissionDetails.html", ..)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419"/>
              <a:t>Event: create expenses report</a:t>
            </a:r>
            <a:endParaRPr/>
          </a:p>
        </p:txBody>
      </p:sp>
      <p:sp>
        <p:nvSpPr>
          <p:cNvPr id="403" name="Google Shape;403;p41"/>
          <p:cNvSpPr/>
          <p:nvPr/>
        </p:nvSpPr>
        <p:spPr>
          <a:xfrm>
            <a:off x="1178513" y="1085163"/>
            <a:ext cx="19680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CreateExpensesReport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4" name="Google Shape;404;p41"/>
          <p:cNvCxnSpPr>
            <a:stCxn id="403" idx="2"/>
          </p:cNvCxnSpPr>
          <p:nvPr/>
        </p:nvCxnSpPr>
        <p:spPr>
          <a:xfrm flipH="1">
            <a:off x="2149313" y="1371063"/>
            <a:ext cx="13200" cy="3291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405" name="Google Shape;405;p41"/>
          <p:cNvCxnSpPr/>
          <p:nvPr/>
        </p:nvCxnSpPr>
        <p:spPr>
          <a:xfrm>
            <a:off x="1096563" y="2250075"/>
            <a:ext cx="876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06" name="Google Shape;406;p41"/>
          <p:cNvSpPr txBox="1"/>
          <p:nvPr/>
        </p:nvSpPr>
        <p:spPr>
          <a:xfrm>
            <a:off x="1020363" y="1973076"/>
            <a:ext cx="91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doPost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41"/>
          <p:cNvSpPr/>
          <p:nvPr/>
        </p:nvSpPr>
        <p:spPr>
          <a:xfrm>
            <a:off x="2009213" y="1554750"/>
            <a:ext cx="306600" cy="276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41"/>
          <p:cNvSpPr txBox="1"/>
          <p:nvPr/>
        </p:nvSpPr>
        <p:spPr>
          <a:xfrm>
            <a:off x="162725" y="2303500"/>
            <a:ext cx="1915800" cy="24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/CreateExpensesReport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missionid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accomodation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From: 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MissionDetails.html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1"/>
          <p:cNvSpPr/>
          <p:nvPr/>
        </p:nvSpPr>
        <p:spPr>
          <a:xfrm>
            <a:off x="4160662" y="1083288"/>
            <a:ext cx="12180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ExpensesDAO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0" name="Google Shape;410;p41"/>
          <p:cNvCxnSpPr/>
          <p:nvPr/>
        </p:nvCxnSpPr>
        <p:spPr>
          <a:xfrm flipH="1">
            <a:off x="4735825" y="1389100"/>
            <a:ext cx="30000" cy="3384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411" name="Google Shape;411;p41"/>
          <p:cNvSpPr/>
          <p:nvPr/>
        </p:nvSpPr>
        <p:spPr>
          <a:xfrm>
            <a:off x="4617250" y="1667225"/>
            <a:ext cx="304800" cy="1718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2" name="Google Shape;412;p41"/>
          <p:cNvCxnSpPr/>
          <p:nvPr/>
        </p:nvCxnSpPr>
        <p:spPr>
          <a:xfrm rot="10800000" flipH="1">
            <a:off x="2324088" y="2245594"/>
            <a:ext cx="2278800" cy="6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13" name="Google Shape;413;p41"/>
          <p:cNvSpPr txBox="1"/>
          <p:nvPr/>
        </p:nvSpPr>
        <p:spPr>
          <a:xfrm>
            <a:off x="2342512" y="1960688"/>
            <a:ext cx="25821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addExpenseReport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missionid, food, accomodation, transport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4" name="Google Shape;414;p41"/>
          <p:cNvCxnSpPr/>
          <p:nvPr/>
        </p:nvCxnSpPr>
        <p:spPr>
          <a:xfrm rot="10800000" flipH="1">
            <a:off x="2322425" y="1905600"/>
            <a:ext cx="2295000" cy="159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15" name="Google Shape;415;p41"/>
          <p:cNvSpPr txBox="1"/>
          <p:nvPr/>
        </p:nvSpPr>
        <p:spPr>
          <a:xfrm>
            <a:off x="2411963" y="1630275"/>
            <a:ext cx="1717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Expenses</a:t>
            </a: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DAO()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6" name="Google Shape;416;p41"/>
          <p:cNvCxnSpPr>
            <a:endCxn id="417" idx="1"/>
          </p:cNvCxnSpPr>
          <p:nvPr/>
        </p:nvCxnSpPr>
        <p:spPr>
          <a:xfrm rot="10800000" flipH="1">
            <a:off x="2313548" y="4131147"/>
            <a:ext cx="5360700" cy="25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18" name="Google Shape;418;p41"/>
          <p:cNvSpPr/>
          <p:nvPr/>
        </p:nvSpPr>
        <p:spPr>
          <a:xfrm>
            <a:off x="7234388" y="1096700"/>
            <a:ext cx="1218000" cy="475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GetMissionDetails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9" name="Google Shape;419;p41"/>
          <p:cNvCxnSpPr>
            <a:stCxn id="418" idx="2"/>
          </p:cNvCxnSpPr>
          <p:nvPr/>
        </p:nvCxnSpPr>
        <p:spPr>
          <a:xfrm>
            <a:off x="7843388" y="1572500"/>
            <a:ext cx="14700" cy="325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417" name="Google Shape;417;p41"/>
          <p:cNvSpPr/>
          <p:nvPr/>
        </p:nvSpPr>
        <p:spPr>
          <a:xfrm>
            <a:off x="7674248" y="3791397"/>
            <a:ext cx="304800" cy="679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41"/>
          <p:cNvSpPr txBox="1"/>
          <p:nvPr/>
        </p:nvSpPr>
        <p:spPr>
          <a:xfrm>
            <a:off x="2375438" y="3756900"/>
            <a:ext cx="30387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redirect ?missionid= missionid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1" name="Google Shape;421;p41"/>
          <p:cNvCxnSpPr>
            <a:stCxn id="417" idx="3"/>
          </p:cNvCxnSpPr>
          <p:nvPr/>
        </p:nvCxnSpPr>
        <p:spPr>
          <a:xfrm>
            <a:off x="7979048" y="4131147"/>
            <a:ext cx="847800" cy="9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22" name="Google Shape;422;p41"/>
          <p:cNvSpPr txBox="1"/>
          <p:nvPr/>
        </p:nvSpPr>
        <p:spPr>
          <a:xfrm>
            <a:off x="7376772" y="3176700"/>
            <a:ext cx="1737900" cy="5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slide “see mission details”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41"/>
          <p:cNvSpPr/>
          <p:nvPr/>
        </p:nvSpPr>
        <p:spPr>
          <a:xfrm>
            <a:off x="5958150" y="1096688"/>
            <a:ext cx="11151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MissionDAO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4" name="Google Shape;424;p41"/>
          <p:cNvCxnSpPr/>
          <p:nvPr/>
        </p:nvCxnSpPr>
        <p:spPr>
          <a:xfrm rot="10800000" flipH="1">
            <a:off x="4909963" y="2928157"/>
            <a:ext cx="1461600" cy="13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25" name="Google Shape;425;p41"/>
          <p:cNvCxnSpPr/>
          <p:nvPr/>
        </p:nvCxnSpPr>
        <p:spPr>
          <a:xfrm rot="10800000" flipH="1">
            <a:off x="4928975" y="2469150"/>
            <a:ext cx="1455900" cy="96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26" name="Google Shape;426;p41"/>
          <p:cNvSpPr txBox="1"/>
          <p:nvPr/>
        </p:nvSpPr>
        <p:spPr>
          <a:xfrm>
            <a:off x="4898738" y="2134725"/>
            <a:ext cx="1610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</a:t>
            </a: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DAO()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7" name="Google Shape;427;p41"/>
          <p:cNvCxnSpPr>
            <a:stCxn id="423" idx="2"/>
          </p:cNvCxnSpPr>
          <p:nvPr/>
        </p:nvCxnSpPr>
        <p:spPr>
          <a:xfrm>
            <a:off x="6515700" y="1382588"/>
            <a:ext cx="57000" cy="3432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428" name="Google Shape;428;p41"/>
          <p:cNvSpPr/>
          <p:nvPr/>
        </p:nvSpPr>
        <p:spPr>
          <a:xfrm>
            <a:off x="6391800" y="2231422"/>
            <a:ext cx="304800" cy="1046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41"/>
          <p:cNvSpPr txBox="1"/>
          <p:nvPr/>
        </p:nvSpPr>
        <p:spPr>
          <a:xfrm>
            <a:off x="4835426" y="2644400"/>
            <a:ext cx="1737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changeMissionStatus(missionid, session.user.id, “reported”)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419"/>
              <a:t>Event: close mission</a:t>
            </a:r>
            <a:endParaRPr/>
          </a:p>
        </p:txBody>
      </p:sp>
      <p:sp>
        <p:nvSpPr>
          <p:cNvPr id="435" name="Google Shape;435;p42"/>
          <p:cNvSpPr/>
          <p:nvPr/>
        </p:nvSpPr>
        <p:spPr>
          <a:xfrm>
            <a:off x="1128525" y="1085725"/>
            <a:ext cx="15384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CloseMission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6" name="Google Shape;436;p42"/>
          <p:cNvCxnSpPr>
            <a:stCxn id="435" idx="2"/>
          </p:cNvCxnSpPr>
          <p:nvPr/>
        </p:nvCxnSpPr>
        <p:spPr>
          <a:xfrm flipH="1">
            <a:off x="1891725" y="1371625"/>
            <a:ext cx="6000" cy="3587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437" name="Google Shape;437;p42"/>
          <p:cNvCxnSpPr/>
          <p:nvPr/>
        </p:nvCxnSpPr>
        <p:spPr>
          <a:xfrm>
            <a:off x="831776" y="2228850"/>
            <a:ext cx="876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38" name="Google Shape;438;p42"/>
          <p:cNvSpPr txBox="1"/>
          <p:nvPr/>
        </p:nvSpPr>
        <p:spPr>
          <a:xfrm>
            <a:off x="755576" y="1951851"/>
            <a:ext cx="91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doPost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2"/>
          <p:cNvSpPr/>
          <p:nvPr/>
        </p:nvSpPr>
        <p:spPr>
          <a:xfrm>
            <a:off x="1744425" y="1533525"/>
            <a:ext cx="306600" cy="3225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2"/>
          <p:cNvSpPr/>
          <p:nvPr/>
        </p:nvSpPr>
        <p:spPr>
          <a:xfrm>
            <a:off x="3573475" y="1085725"/>
            <a:ext cx="11151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MissionDAO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1" name="Google Shape;441;p42"/>
          <p:cNvCxnSpPr>
            <a:stCxn id="440" idx="2"/>
          </p:cNvCxnSpPr>
          <p:nvPr/>
        </p:nvCxnSpPr>
        <p:spPr>
          <a:xfrm flipH="1">
            <a:off x="4086625" y="1371625"/>
            <a:ext cx="44400" cy="3454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442" name="Google Shape;442;p42"/>
          <p:cNvCxnSpPr/>
          <p:nvPr/>
        </p:nvCxnSpPr>
        <p:spPr>
          <a:xfrm rot="10800000" flipH="1">
            <a:off x="2065313" y="2313482"/>
            <a:ext cx="1896600" cy="219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43" name="Google Shape;443;p42"/>
          <p:cNvSpPr txBox="1"/>
          <p:nvPr/>
        </p:nvSpPr>
        <p:spPr>
          <a:xfrm>
            <a:off x="2066050" y="2058375"/>
            <a:ext cx="17871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changeMissionStatus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missionid, session.user.id, “closed”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2"/>
          <p:cNvSpPr/>
          <p:nvPr/>
        </p:nvSpPr>
        <p:spPr>
          <a:xfrm>
            <a:off x="3978625" y="1705647"/>
            <a:ext cx="304800" cy="1046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2"/>
          <p:cNvSpPr txBox="1"/>
          <p:nvPr/>
        </p:nvSpPr>
        <p:spPr>
          <a:xfrm>
            <a:off x="17000" y="2289375"/>
            <a:ext cx="1920000" cy="22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/CloseMission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missionid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From: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MissionDetails.html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6" name="Google Shape;446;p42"/>
          <p:cNvCxnSpPr/>
          <p:nvPr/>
        </p:nvCxnSpPr>
        <p:spPr>
          <a:xfrm>
            <a:off x="2054450" y="1876650"/>
            <a:ext cx="1906500" cy="7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47" name="Google Shape;447;p42"/>
          <p:cNvSpPr txBox="1"/>
          <p:nvPr/>
        </p:nvSpPr>
        <p:spPr>
          <a:xfrm>
            <a:off x="2124475" y="1599650"/>
            <a:ext cx="1610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</a:t>
            </a: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DAO()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8" name="Google Shape;448;p42"/>
          <p:cNvCxnSpPr>
            <a:endCxn id="449" idx="1"/>
          </p:cNvCxnSpPr>
          <p:nvPr/>
        </p:nvCxnSpPr>
        <p:spPr>
          <a:xfrm rot="10800000" flipH="1">
            <a:off x="2058923" y="4120172"/>
            <a:ext cx="3981000" cy="117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50" name="Google Shape;450;p42"/>
          <p:cNvSpPr/>
          <p:nvPr/>
        </p:nvSpPr>
        <p:spPr>
          <a:xfrm>
            <a:off x="5600063" y="1085725"/>
            <a:ext cx="1218000" cy="475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GetMissionDetails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1" name="Google Shape;451;p42"/>
          <p:cNvCxnSpPr>
            <a:stCxn id="450" idx="2"/>
          </p:cNvCxnSpPr>
          <p:nvPr/>
        </p:nvCxnSpPr>
        <p:spPr>
          <a:xfrm>
            <a:off x="6209063" y="1561525"/>
            <a:ext cx="14700" cy="325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449" name="Google Shape;449;p42"/>
          <p:cNvSpPr/>
          <p:nvPr/>
        </p:nvSpPr>
        <p:spPr>
          <a:xfrm>
            <a:off x="6039923" y="3780422"/>
            <a:ext cx="304800" cy="679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42"/>
          <p:cNvSpPr txBox="1"/>
          <p:nvPr/>
        </p:nvSpPr>
        <p:spPr>
          <a:xfrm>
            <a:off x="2170238" y="3745925"/>
            <a:ext cx="30387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redirect ?missionid=  missionid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3" name="Google Shape;453;p42"/>
          <p:cNvCxnSpPr>
            <a:stCxn id="449" idx="3"/>
          </p:cNvCxnSpPr>
          <p:nvPr/>
        </p:nvCxnSpPr>
        <p:spPr>
          <a:xfrm>
            <a:off x="6344723" y="4120172"/>
            <a:ext cx="847800" cy="9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54" name="Google Shape;454;p42"/>
          <p:cNvSpPr txBox="1"/>
          <p:nvPr/>
        </p:nvSpPr>
        <p:spPr>
          <a:xfrm>
            <a:off x="6414572" y="3420425"/>
            <a:ext cx="1737900" cy="5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slide “see mission details”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419"/>
              <a:t>Event: logout</a:t>
            </a:r>
            <a:endParaRPr/>
          </a:p>
        </p:txBody>
      </p:sp>
      <p:sp>
        <p:nvSpPr>
          <p:cNvPr id="460" name="Google Shape;460;p43"/>
          <p:cNvSpPr/>
          <p:nvPr/>
        </p:nvSpPr>
        <p:spPr>
          <a:xfrm>
            <a:off x="2027920" y="1071050"/>
            <a:ext cx="13146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1" name="Google Shape;461;p43"/>
          <p:cNvCxnSpPr>
            <a:stCxn id="460" idx="2"/>
          </p:cNvCxnSpPr>
          <p:nvPr/>
        </p:nvCxnSpPr>
        <p:spPr>
          <a:xfrm flipH="1">
            <a:off x="2660620" y="1356950"/>
            <a:ext cx="24600" cy="3365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462" name="Google Shape;462;p43"/>
          <p:cNvCxnSpPr/>
          <p:nvPr/>
        </p:nvCxnSpPr>
        <p:spPr>
          <a:xfrm>
            <a:off x="1589771" y="2214050"/>
            <a:ext cx="876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63" name="Google Shape;463;p43"/>
          <p:cNvSpPr txBox="1"/>
          <p:nvPr/>
        </p:nvSpPr>
        <p:spPr>
          <a:xfrm>
            <a:off x="1513571" y="1937051"/>
            <a:ext cx="91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doPOST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3"/>
          <p:cNvSpPr/>
          <p:nvPr/>
        </p:nvSpPr>
        <p:spPr>
          <a:xfrm>
            <a:off x="2502425" y="1518725"/>
            <a:ext cx="306600" cy="2900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3"/>
          <p:cNvSpPr/>
          <p:nvPr/>
        </p:nvSpPr>
        <p:spPr>
          <a:xfrm>
            <a:off x="4041449" y="1071050"/>
            <a:ext cx="9840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6" name="Google Shape;466;p43"/>
          <p:cNvCxnSpPr/>
          <p:nvPr/>
        </p:nvCxnSpPr>
        <p:spPr>
          <a:xfrm flipH="1">
            <a:off x="4558367" y="1356800"/>
            <a:ext cx="30300" cy="325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467" name="Google Shape;467;p43"/>
          <p:cNvCxnSpPr/>
          <p:nvPr/>
        </p:nvCxnSpPr>
        <p:spPr>
          <a:xfrm>
            <a:off x="2808970" y="1871150"/>
            <a:ext cx="1595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68" name="Google Shape;468;p43"/>
          <p:cNvSpPr/>
          <p:nvPr/>
        </p:nvSpPr>
        <p:spPr>
          <a:xfrm>
            <a:off x="4434850" y="1531525"/>
            <a:ext cx="304800" cy="576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43"/>
          <p:cNvSpPr/>
          <p:nvPr/>
        </p:nvSpPr>
        <p:spPr>
          <a:xfrm>
            <a:off x="5253300" y="1070975"/>
            <a:ext cx="10560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0" name="Google Shape;470;p43"/>
          <p:cNvCxnSpPr>
            <a:stCxn id="469" idx="2"/>
          </p:cNvCxnSpPr>
          <p:nvPr/>
        </p:nvCxnSpPr>
        <p:spPr>
          <a:xfrm flipH="1">
            <a:off x="5751000" y="1356875"/>
            <a:ext cx="30300" cy="325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471" name="Google Shape;471;p43"/>
          <p:cNvSpPr/>
          <p:nvPr/>
        </p:nvSpPr>
        <p:spPr>
          <a:xfrm>
            <a:off x="5624413" y="2498746"/>
            <a:ext cx="304800" cy="665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2" name="Google Shape;472;p43"/>
          <p:cNvCxnSpPr/>
          <p:nvPr/>
        </p:nvCxnSpPr>
        <p:spPr>
          <a:xfrm>
            <a:off x="2830565" y="2901713"/>
            <a:ext cx="2775000" cy="27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73" name="Google Shape;473;p43"/>
          <p:cNvSpPr txBox="1"/>
          <p:nvPr/>
        </p:nvSpPr>
        <p:spPr>
          <a:xfrm>
            <a:off x="1256375" y="2311025"/>
            <a:ext cx="1209600" cy="21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/Logout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Home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43"/>
          <p:cNvSpPr txBox="1"/>
          <p:nvPr/>
        </p:nvSpPr>
        <p:spPr>
          <a:xfrm>
            <a:off x="2986498" y="2612749"/>
            <a:ext cx="21174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redirect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43"/>
          <p:cNvSpPr txBox="1"/>
          <p:nvPr/>
        </p:nvSpPr>
        <p:spPr>
          <a:xfrm>
            <a:off x="2986500" y="1562650"/>
            <a:ext cx="1606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invalidate</a:t>
            </a: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419" sz="4000"/>
              <a:t>Gestione spese di trasferta 16/4/2019 </a:t>
            </a:r>
            <a:endParaRPr sz="4000"/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457200" y="11262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rPr lang="it-IT" sz="1400" dirty="0"/>
              <a:t>Un’applicazione Web permette la gestione delle spese di trasferta. Dopo il login, l’utente accede a una pagina HOME in cui è presente un elenco di missioni di trasferta; una missione appartiene a un utente  ha una data, un luogo, una descrizione,  un numero di giorni di durata, e uno stato (“aperta”, “consuntivata”, “chiusa”). L’elenco mostra data e luogo delle missioni, che sono ordinate per data discendente. Nella HOME page è presente una form, con cui l’utente può creare una nuova missione, inserendo tutti i dati, che sono obbligatori. Una nuova missione è sempre nello stato “aperta”. Dopo la creazione di una missione, si ritorna alla HOME page. Quando l’utente seleziona una missione nell’elenco, appare una pagina DETTAGLIO_MISSIONE, che mostra tutti i dati della missione. Se la missione è nello stato “aperta” compare una form per l’inserimento delle spese sostenute durante la missione; la form contiene tre campi: spese vitto, spese alloggio, spese trasporto. L’invio dati della form provoca il cambio di stato della missione, da “aperta a “consuntivata”, e il ritorno alla pagina “DETTAGLIO_MISSIONE". Se la missione è nello stato “consuntivata” compare un bottone “chiudi” che l’utente può cliccare per segnalare che ha ricevuto il rimborso delle spese; ciò causa il cambio di stato della missione da “consuntivata” a “chiusa” e il ritorno alla pagina  DETTAGLIO_MISSIONE.  Se la missione è nello stato “chiusa” la pagina DETTAGLIO_MISSIONE mostra tra i dati della missione anche il valore dei tre tipi di spesa.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(advanced) coding best practices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  <a:p>
            <a:pPr lvl="1"/>
            <a:r>
              <a:rPr lang="en-US" dirty="0">
                <a:hlinkClick r:id="rId2"/>
              </a:rPr>
              <a:t>https://howtodoinjava.com/best-practices/java-exception-handling-best-practices/</a:t>
            </a:r>
            <a:endParaRPr lang="en-US" dirty="0"/>
          </a:p>
          <a:p>
            <a:r>
              <a:rPr lang="en-US" dirty="0"/>
              <a:t>Release of resources</a:t>
            </a:r>
          </a:p>
          <a:p>
            <a:pPr lvl="1"/>
            <a:r>
              <a:rPr lang="en-US" dirty="0">
                <a:hlinkClick r:id="rId3"/>
              </a:rPr>
              <a:t>https://docs.oracle.com/javase/tutorial/essential/exceptions/tryResourceClose.html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9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419" sz="4000"/>
              <a:t>Analisi dei dati</a:t>
            </a:r>
            <a:endParaRPr sz="4000"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457200" y="978450"/>
            <a:ext cx="8229600" cy="3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419" sz="1400" dirty="0"/>
              <a:t>Un’applicazione Web permette la gestione delle </a:t>
            </a:r>
            <a:r>
              <a:rPr lang="es-419" sz="1400" dirty="0">
                <a:solidFill>
                  <a:srgbClr val="FF0000"/>
                </a:solidFill>
              </a:rPr>
              <a:t>spese di trasferta</a:t>
            </a:r>
            <a:r>
              <a:rPr lang="es-419" sz="1400" dirty="0"/>
              <a:t>. Dopo il login, l’</a:t>
            </a:r>
            <a:r>
              <a:rPr lang="es-419" sz="1400" dirty="0">
                <a:solidFill>
                  <a:srgbClr val="FF0000"/>
                </a:solidFill>
              </a:rPr>
              <a:t>utente</a:t>
            </a:r>
            <a:r>
              <a:rPr lang="es-419" sz="1400" dirty="0"/>
              <a:t> accede a una pagina HOME in cui è presente un elenco di </a:t>
            </a:r>
            <a:r>
              <a:rPr lang="es-419" sz="1400" dirty="0">
                <a:solidFill>
                  <a:srgbClr val="FF0000"/>
                </a:solidFill>
              </a:rPr>
              <a:t>missioni di trasferta</a:t>
            </a:r>
            <a:r>
              <a:rPr lang="es-419" sz="1400" dirty="0"/>
              <a:t>; una missione </a:t>
            </a:r>
            <a:r>
              <a:rPr lang="es-419" sz="1400" dirty="0">
                <a:solidFill>
                  <a:schemeClr val="accent1">
                    <a:lumMod val="75000"/>
                  </a:schemeClr>
                </a:solidFill>
              </a:rPr>
              <a:t>appartiene a un utente</a:t>
            </a:r>
            <a:r>
              <a:rPr lang="es-419" sz="1400" dirty="0"/>
              <a:t> e ha una</a:t>
            </a:r>
            <a:r>
              <a:rPr lang="es-419" sz="1400" dirty="0">
                <a:solidFill>
                  <a:srgbClr val="38761D"/>
                </a:solidFill>
              </a:rPr>
              <a:t> data, un luogo, una descrizione,  un numero di giorni di durata, e uno stato (“aperta”, “consuntivata”, “chiusa”).</a:t>
            </a:r>
            <a:r>
              <a:rPr lang="es-419" sz="1400" dirty="0"/>
              <a:t> L’elenco mostra data e luogo delle missioni, che</a:t>
            </a:r>
            <a:r>
              <a:rPr lang="es-419" sz="1400" dirty="0">
                <a:solidFill>
                  <a:srgbClr val="434343"/>
                </a:solidFill>
              </a:rPr>
              <a:t> </a:t>
            </a:r>
            <a:r>
              <a:rPr lang="es-419" sz="1400" dirty="0">
                <a:solidFill>
                  <a:srgbClr val="000000"/>
                </a:solidFill>
              </a:rPr>
              <a:t>sono ordinate per data discendente</a:t>
            </a:r>
            <a:r>
              <a:rPr lang="es-419" sz="1400" dirty="0"/>
              <a:t>. Nella HOME page è presente una form, con cui l’utente può </a:t>
            </a:r>
            <a:r>
              <a:rPr lang="es-419" sz="1400" dirty="0">
                <a:solidFill>
                  <a:srgbClr val="000000"/>
                </a:solidFill>
              </a:rPr>
              <a:t>creare una nuova missione</a:t>
            </a:r>
            <a:r>
              <a:rPr lang="es-419" sz="1400" dirty="0"/>
              <a:t>, inserendo tutti i dati, che sono obbligatori. Una nuova missione è sempre nello stato “aperta”. Dopo la creazione di una missione, si ritorna alla HOME page. Quando l’</a:t>
            </a:r>
            <a:r>
              <a:rPr lang="es-419" sz="1400" dirty="0">
                <a:solidFill>
                  <a:srgbClr val="000000"/>
                </a:solidFill>
              </a:rPr>
              <a:t>utente</a:t>
            </a:r>
            <a:r>
              <a:rPr lang="es-419" sz="1400" dirty="0"/>
              <a:t> seleziona una missione nell’elenco, appare una pagina DETTAGLIO_MISSIONE, che mostra tutti i dati della missione. Se la missione è nello stato “aperta” compare una form per</a:t>
            </a:r>
            <a:r>
              <a:rPr lang="es-419" sz="1400" dirty="0">
                <a:solidFill>
                  <a:schemeClr val="dk2"/>
                </a:solidFill>
              </a:rPr>
              <a:t> </a:t>
            </a:r>
            <a:r>
              <a:rPr lang="es-419" sz="1400" dirty="0">
                <a:solidFill>
                  <a:srgbClr val="000000"/>
                </a:solidFill>
              </a:rPr>
              <a:t>l’inserimento delle </a:t>
            </a:r>
            <a:r>
              <a:rPr lang="es-419" sz="1400" dirty="0">
                <a:solidFill>
                  <a:srgbClr val="FF0000"/>
                </a:solidFill>
              </a:rPr>
              <a:t>spese </a:t>
            </a:r>
            <a:r>
              <a:rPr lang="es-419" sz="1400" dirty="0">
                <a:solidFill>
                  <a:schemeClr val="accent1">
                    <a:lumMod val="75000"/>
                  </a:schemeClr>
                </a:solidFill>
              </a:rPr>
              <a:t>sostenute durante </a:t>
            </a:r>
            <a:r>
              <a:rPr lang="es-419" sz="1400" dirty="0">
                <a:solidFill>
                  <a:srgbClr val="FF0000"/>
                </a:solidFill>
              </a:rPr>
              <a:t>la missione</a:t>
            </a:r>
            <a:r>
              <a:rPr lang="es-419" sz="1400" dirty="0"/>
              <a:t>; la form contiene tre campi: </a:t>
            </a:r>
            <a:r>
              <a:rPr lang="es-419" sz="1400" dirty="0">
                <a:solidFill>
                  <a:srgbClr val="38761D"/>
                </a:solidFill>
              </a:rPr>
              <a:t>spese vitto, spese alloggio, spese trasporto</a:t>
            </a:r>
            <a:r>
              <a:rPr lang="es-419" sz="1400" dirty="0"/>
              <a:t>. L’invio dati della form provoca il cambio di stato della missione, da “aperta a “consuntivata”, e il ritorno alla pagina “DETTAGLIO_MISSIONE". Se la missione è nello stato “consuntivata” compare un bottone “chiudi” che l’utente può cliccare per segnalare che ha ricevuto il rimborso delle spese; ciò causa il cambio di stato della missione da “consuntivata” a “chiusa” e il ritorno alla pagina  DETTAGLIO_MISSIONE.  Se la missione è nello stato “chiusa” la pagina DETTAGLIO_MISSIONE mostra tra i dati della missione anche il valore dei tre tipi di spesa.</a:t>
            </a:r>
            <a:endParaRPr sz="1400"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FF0000"/>
                </a:solidFill>
              </a:rPr>
              <a:t>Entities</a:t>
            </a:r>
            <a:r>
              <a:rPr lang="es-419" sz="1800" b="1" dirty="0"/>
              <a:t>, </a:t>
            </a:r>
            <a:r>
              <a:rPr lang="es-419" sz="1800" b="1" dirty="0">
                <a:solidFill>
                  <a:srgbClr val="00B050"/>
                </a:solidFill>
              </a:rPr>
              <a:t>attributes</a:t>
            </a:r>
            <a:r>
              <a:rPr lang="es-419" sz="1800" b="1" dirty="0"/>
              <a:t>, </a:t>
            </a:r>
            <a:r>
              <a:rPr lang="es-419" sz="1800" b="1" dirty="0">
                <a:solidFill>
                  <a:srgbClr val="366092"/>
                </a:solidFill>
              </a:rPr>
              <a:t>relationships</a:t>
            </a:r>
            <a:endParaRPr sz="1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419"/>
              <a:t>Database design</a:t>
            </a:r>
            <a:endParaRPr/>
          </a:p>
        </p:txBody>
      </p:sp>
      <p:sp>
        <p:nvSpPr>
          <p:cNvPr id="148" name="Google Shape;148;p28"/>
          <p:cNvSpPr/>
          <p:nvPr/>
        </p:nvSpPr>
        <p:spPr>
          <a:xfrm>
            <a:off x="1619800" y="3272525"/>
            <a:ext cx="1175400" cy="37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213200" y="1329600"/>
            <a:ext cx="1343700" cy="13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1800" b="1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surname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8"/>
          <p:cNvSpPr/>
          <p:nvPr/>
        </p:nvSpPr>
        <p:spPr>
          <a:xfrm>
            <a:off x="1619791" y="1329594"/>
            <a:ext cx="1068300" cy="39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45250" y="3247550"/>
            <a:ext cx="1546800" cy="11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1800" b="1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accomodation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6776575" y="2540650"/>
            <a:ext cx="1485600" cy="17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destination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5208205" y="2540643"/>
            <a:ext cx="1428300" cy="477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2751004" y="1179613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6278042" y="1329596"/>
            <a:ext cx="9642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reporting</a:t>
            </a:r>
            <a:endParaRPr dirty="0"/>
          </a:p>
        </p:txBody>
      </p:sp>
      <p:sp>
        <p:nvSpPr>
          <p:cNvPr id="156" name="Google Shape;156;p28"/>
          <p:cNvSpPr/>
          <p:nvPr/>
        </p:nvSpPr>
        <p:spPr>
          <a:xfrm>
            <a:off x="5623907" y="1329612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28"/>
          <p:cNvCxnSpPr/>
          <p:nvPr/>
        </p:nvCxnSpPr>
        <p:spPr>
          <a:xfrm>
            <a:off x="2688095" y="1526990"/>
            <a:ext cx="29358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28"/>
          <p:cNvCxnSpPr>
            <a:stCxn id="156" idx="2"/>
            <a:endCxn id="153" idx="0"/>
          </p:cNvCxnSpPr>
          <p:nvPr/>
        </p:nvCxnSpPr>
        <p:spPr>
          <a:xfrm>
            <a:off x="5922407" y="1724412"/>
            <a:ext cx="0" cy="8163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p28"/>
          <p:cNvSpPr txBox="1"/>
          <p:nvPr/>
        </p:nvSpPr>
        <p:spPr>
          <a:xfrm>
            <a:off x="7524328" y="2988554"/>
            <a:ext cx="184731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5623854" y="3834491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p28"/>
          <p:cNvCxnSpPr>
            <a:stCxn id="160" idx="0"/>
            <a:endCxn id="153" idx="2"/>
          </p:cNvCxnSpPr>
          <p:nvPr/>
        </p:nvCxnSpPr>
        <p:spPr>
          <a:xfrm rot="10800000">
            <a:off x="5922354" y="3018191"/>
            <a:ext cx="0" cy="8163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2" name="Google Shape;162;p28"/>
          <p:cNvSpPr txBox="1"/>
          <p:nvPr/>
        </p:nvSpPr>
        <p:spPr>
          <a:xfrm>
            <a:off x="6050900" y="3078314"/>
            <a:ext cx="415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2324977" y="3681059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5073417" y="4296668"/>
            <a:ext cx="10947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accounting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6050906" y="2183588"/>
            <a:ext cx="415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28"/>
          <p:cNvCxnSpPr>
            <a:stCxn id="148" idx="2"/>
            <a:endCxn id="160" idx="1"/>
          </p:cNvCxnSpPr>
          <p:nvPr/>
        </p:nvCxnSpPr>
        <p:spPr>
          <a:xfrm rot="-5400000" flipH="1">
            <a:off x="3721750" y="2129675"/>
            <a:ext cx="387900" cy="3416400"/>
          </a:xfrm>
          <a:prstGeom prst="bentConnector2">
            <a:avLst/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419"/>
              <a:t>Local database schema</a:t>
            </a:r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body" idx="1"/>
          </p:nvPr>
        </p:nvSpPr>
        <p:spPr>
          <a:xfrm>
            <a:off x="425300" y="1118850"/>
            <a:ext cx="4112100" cy="3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buSzPts val="1800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CREATE TABLE `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` (  </a:t>
            </a:r>
          </a:p>
          <a:p>
            <a:pPr marL="0" lvl="0" indent="0">
              <a:spcBef>
                <a:spcPts val="360"/>
              </a:spcBef>
              <a:buSzPts val="1800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`id` 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(11) NOT NULL AUTO_INCREMENT,  </a:t>
            </a:r>
          </a:p>
          <a:p>
            <a:pPr marL="0" lvl="0" indent="0">
              <a:spcBef>
                <a:spcPts val="360"/>
              </a:spcBef>
              <a:buSzPts val="1800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`username` varchar(45) NOT NULL,  `password` varchar(45) NOT NULL,  `name` varchar(45) NOT NULL,  `surname` varchar(45) NOT NULL,  PRIMARY KEY (`id`))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29"/>
          <p:cNvSpPr txBox="1">
            <a:spLocks noGrp="1"/>
          </p:cNvSpPr>
          <p:nvPr>
            <p:ph type="body" idx="2"/>
          </p:nvPr>
        </p:nvSpPr>
        <p:spPr>
          <a:xfrm>
            <a:off x="4572000" y="1118838"/>
            <a:ext cx="4392600" cy="3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180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CREATE TABLE `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mission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` (  </a:t>
            </a:r>
          </a:p>
          <a:p>
            <a:pPr marL="0" lvl="0" indent="0">
              <a:spcBef>
                <a:spcPts val="0"/>
              </a:spcBef>
              <a:buSzPts val="180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`id`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(11) NOT NULL AUTO_INCREMENT,  `date` date NOT NULL,  </a:t>
            </a:r>
          </a:p>
          <a:p>
            <a:pPr marL="0" lvl="0" indent="0">
              <a:spcBef>
                <a:spcPts val="0"/>
              </a:spcBef>
              <a:buSzPts val="180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`destination` varchar(45) NOT NULL,  `state`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(11) NOT NULL DEFAULT '0',  `description` varchar(45) NOT NULL,  `days`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(11) NOT NULL,  </a:t>
            </a:r>
          </a:p>
          <a:p>
            <a:pPr marL="0" lvl="0" indent="0">
              <a:spcBef>
                <a:spcPts val="0"/>
              </a:spcBef>
              <a:buSzPts val="180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`reporter`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(11) NOT NULL,  </a:t>
            </a:r>
          </a:p>
          <a:p>
            <a:pPr marL="0" lvl="0" indent="0">
              <a:spcBef>
                <a:spcPts val="0"/>
              </a:spcBef>
              <a:buSzPts val="180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PRIMARY KEY (`id`),  </a:t>
            </a:r>
          </a:p>
          <a:p>
            <a:pPr marL="0" lvl="0" indent="0">
              <a:spcBef>
                <a:spcPts val="0"/>
              </a:spcBef>
              <a:buSzPts val="180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CONSTRAINT `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id_reporter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` FOREIGN KEY (`reporter`) REFERENCES `user` (`id`) ON DELETE CASCADE ON UPDATE CASCADE)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419"/>
              <a:t>Local database schema</a:t>
            </a:r>
            <a:endParaRPr/>
          </a:p>
        </p:txBody>
      </p:sp>
      <p:sp>
        <p:nvSpPr>
          <p:cNvPr id="179" name="Google Shape;179;p30"/>
          <p:cNvSpPr txBox="1">
            <a:spLocks noGrp="1"/>
          </p:cNvSpPr>
          <p:nvPr>
            <p:ph type="body" idx="2"/>
          </p:nvPr>
        </p:nvSpPr>
        <p:spPr>
          <a:xfrm>
            <a:off x="2044925" y="1096675"/>
            <a:ext cx="47982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180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CREATE TABLE `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expenses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` </a:t>
            </a:r>
          </a:p>
          <a:p>
            <a:pPr marL="0" lvl="0" indent="0">
              <a:spcBef>
                <a:spcPts val="0"/>
              </a:spcBef>
              <a:buSzPts val="180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  </a:t>
            </a:r>
          </a:p>
          <a:p>
            <a:pPr marL="0" lvl="0" indent="0">
              <a:spcBef>
                <a:spcPts val="0"/>
              </a:spcBef>
              <a:buSzPts val="180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`id`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(11) NOT NULL AUTO_INCREMENT,  `food` decimal(19,4) NOT NULL,  `accommodation` decimal(19,4) NOT NULL,  `transport` decimal(19,4) NOT NULL,   `mission`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(11) NOT NULL,  PRIMARY KEY </a:t>
            </a:r>
          </a:p>
          <a:p>
            <a:pPr marL="0" lvl="0" indent="0">
              <a:spcBef>
                <a:spcPts val="0"/>
              </a:spcBef>
              <a:buSzPts val="180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(`id`),  KEY `id` (`mission`),  </a:t>
            </a:r>
          </a:p>
          <a:p>
            <a:pPr marL="0" lvl="0" indent="0">
              <a:spcBef>
                <a:spcPts val="0"/>
              </a:spcBef>
              <a:buSzPts val="180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CONSTRAINT `id` FOREIGN KEY (`mission`) REFERENCES `mission` (`id`) ON DELETE CASCADE ON UPDATE CASCADE)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Application requirements analysis</a:t>
            </a:r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body" idx="1"/>
          </p:nvPr>
        </p:nvSpPr>
        <p:spPr>
          <a:xfrm>
            <a:off x="457200" y="1000600"/>
            <a:ext cx="8229600" cy="410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it-IT" sz="1400" dirty="0"/>
              <a:t>Un’applicazione Web permette la gestione delle spese di trasferta. Dopo</a:t>
            </a:r>
            <a:r>
              <a:rPr lang="it-IT" sz="1400" dirty="0">
                <a:solidFill>
                  <a:srgbClr val="974806"/>
                </a:solidFill>
              </a:rPr>
              <a:t> il login</a:t>
            </a:r>
            <a:r>
              <a:rPr lang="it-IT" sz="1400" dirty="0"/>
              <a:t>, l’utente </a:t>
            </a:r>
            <a:r>
              <a:rPr lang="it-IT" sz="1400" dirty="0">
                <a:solidFill>
                  <a:srgbClr val="0070C0"/>
                </a:solidFill>
              </a:rPr>
              <a:t>accede a una pagina </a:t>
            </a:r>
            <a:r>
              <a:rPr lang="it-IT" sz="1400" dirty="0">
                <a:solidFill>
                  <a:srgbClr val="FF0000"/>
                </a:solidFill>
              </a:rPr>
              <a:t>HOME</a:t>
            </a:r>
            <a:r>
              <a:rPr lang="it-IT" sz="1400" dirty="0"/>
              <a:t> in cui è presente </a:t>
            </a:r>
            <a:r>
              <a:rPr lang="it-IT" sz="1400" dirty="0">
                <a:solidFill>
                  <a:srgbClr val="00B050"/>
                </a:solidFill>
              </a:rPr>
              <a:t>un elenco di missioni </a:t>
            </a:r>
            <a:r>
              <a:rPr lang="it-IT" sz="1400" dirty="0"/>
              <a:t>di trasferta; una missione appartiene a un utente e ha una data, un luogo, una descrizione,  un numero di giorni di durata, e uno stato (“aperta”, “consuntivata”, “chiusa”). L’elenco mostra data e luogo delle missioni, che sono ordinate per data discendente. Nella HOME page è presente </a:t>
            </a:r>
            <a:r>
              <a:rPr lang="it-IT" sz="1400" dirty="0">
                <a:solidFill>
                  <a:srgbClr val="00B050"/>
                </a:solidFill>
              </a:rPr>
              <a:t>una form</a:t>
            </a:r>
            <a:r>
              <a:rPr lang="it-IT" sz="1400" dirty="0"/>
              <a:t>, con cui l’utente può </a:t>
            </a:r>
            <a:r>
              <a:rPr lang="it-IT" sz="1400" dirty="0">
                <a:solidFill>
                  <a:srgbClr val="974806"/>
                </a:solidFill>
              </a:rPr>
              <a:t>creare una nuova missione</a:t>
            </a:r>
            <a:r>
              <a:rPr lang="it-IT" sz="1400" dirty="0"/>
              <a:t>, inserendo tutti i dati, che sono obbligatori. Una nuova missione è sempre nello stato “aperta”. Dopo la creazione di una missione, si ritorna alla HOME page. Quando l’utente </a:t>
            </a:r>
            <a:r>
              <a:rPr lang="it-IT" sz="1400" dirty="0">
                <a:solidFill>
                  <a:srgbClr val="0070C0"/>
                </a:solidFill>
              </a:rPr>
              <a:t>seleziona una missione</a:t>
            </a:r>
            <a:r>
              <a:rPr lang="it-IT" sz="1400" dirty="0"/>
              <a:t> nell’elenco, appare una pagina </a:t>
            </a:r>
            <a:r>
              <a:rPr lang="it-IT" sz="1400" dirty="0">
                <a:solidFill>
                  <a:srgbClr val="FF0000"/>
                </a:solidFill>
              </a:rPr>
              <a:t>DETTAGLIO_MISSIONE</a:t>
            </a:r>
            <a:r>
              <a:rPr lang="it-IT" sz="1400" dirty="0"/>
              <a:t>, che mostra </a:t>
            </a:r>
            <a:r>
              <a:rPr lang="it-IT" sz="1400" dirty="0">
                <a:solidFill>
                  <a:srgbClr val="00B050"/>
                </a:solidFill>
              </a:rPr>
              <a:t>tutti i dati della missione</a:t>
            </a:r>
            <a:r>
              <a:rPr lang="it-IT" sz="1400" dirty="0"/>
              <a:t>. Se la missione è nello stato “aperta” compare </a:t>
            </a:r>
            <a:r>
              <a:rPr lang="it-IT" sz="1400" dirty="0">
                <a:solidFill>
                  <a:srgbClr val="00B050"/>
                </a:solidFill>
              </a:rPr>
              <a:t>una form</a:t>
            </a:r>
            <a:r>
              <a:rPr lang="it-IT" sz="1400" dirty="0"/>
              <a:t> per l’inserimento delle spese sostenute durante la missione; la form contiene tre campi: spese vitto, spese alloggio, spese trasporto. </a:t>
            </a:r>
            <a:r>
              <a:rPr lang="it-IT" sz="1400" dirty="0">
                <a:solidFill>
                  <a:srgbClr val="0070C0"/>
                </a:solidFill>
              </a:rPr>
              <a:t>L’invio dati della form</a:t>
            </a:r>
            <a:r>
              <a:rPr lang="it-IT" sz="1400" dirty="0"/>
              <a:t> provoca il </a:t>
            </a:r>
            <a:r>
              <a:rPr lang="it-IT" sz="1400" dirty="0">
                <a:solidFill>
                  <a:srgbClr val="974806"/>
                </a:solidFill>
              </a:rPr>
              <a:t>cambio di stato della missione</a:t>
            </a:r>
            <a:r>
              <a:rPr lang="it-IT" sz="1400" dirty="0"/>
              <a:t>, da “aperta a “consuntivata”, e il ritorno alla pagina “DETTAGLIO_MISSIONE". Se la missione è nello stato “consuntivata” compare</a:t>
            </a:r>
            <a:r>
              <a:rPr lang="it-IT" sz="1400" dirty="0">
                <a:solidFill>
                  <a:srgbClr val="00B050"/>
                </a:solidFill>
              </a:rPr>
              <a:t> un bottone “chiudi”</a:t>
            </a:r>
            <a:r>
              <a:rPr lang="it-IT" sz="1400" dirty="0"/>
              <a:t> che </a:t>
            </a:r>
            <a:r>
              <a:rPr lang="it-IT" sz="1400" dirty="0">
                <a:solidFill>
                  <a:srgbClr val="0070C0"/>
                </a:solidFill>
              </a:rPr>
              <a:t>l’utente può cliccare</a:t>
            </a:r>
            <a:r>
              <a:rPr lang="it-IT" sz="1400" dirty="0"/>
              <a:t> per segnalare che ha ricevuto il rimborso delle spese; ciò causa il </a:t>
            </a:r>
            <a:r>
              <a:rPr lang="it-IT" sz="1400" dirty="0">
                <a:solidFill>
                  <a:srgbClr val="783F04"/>
                </a:solidFill>
              </a:rPr>
              <a:t>cambio di stato della missione </a:t>
            </a:r>
            <a:r>
              <a:rPr lang="it-IT" sz="1400" dirty="0"/>
              <a:t>da “consuntivata” a “chiusa” e il ritorno alla pagina  DETTAGLIO_MISSIONE.  Se la missione è nello stato “chiusa” la pagina DETTAGLIO_MISSIONE mostra tra i dati della missione anche </a:t>
            </a:r>
            <a:r>
              <a:rPr lang="it-IT" sz="1400" dirty="0">
                <a:solidFill>
                  <a:srgbClr val="000000"/>
                </a:solidFill>
              </a:rPr>
              <a:t>il valore dei tre tipi </a:t>
            </a:r>
            <a:r>
              <a:rPr lang="es-419" sz="1400" dirty="0">
                <a:solidFill>
                  <a:srgbClr val="000000"/>
                </a:solidFill>
              </a:rPr>
              <a:t>di spesa</a:t>
            </a:r>
            <a:r>
              <a:rPr lang="es-419" sz="1400" dirty="0"/>
              <a:t>.</a:t>
            </a:r>
            <a:br>
              <a:rPr lang="es-419" sz="1400" dirty="0"/>
            </a:br>
            <a:r>
              <a:rPr lang="es-419" sz="1400" b="1" dirty="0"/>
              <a:t> </a:t>
            </a:r>
            <a:r>
              <a:rPr lang="es-419" sz="1800" b="1" dirty="0">
                <a:solidFill>
                  <a:srgbClr val="FF0000"/>
                </a:solidFill>
              </a:rPr>
              <a:t>Pages (views)</a:t>
            </a:r>
            <a:r>
              <a:rPr lang="es-419" sz="1800" b="1" dirty="0"/>
              <a:t>, </a:t>
            </a:r>
            <a:r>
              <a:rPr lang="es-419" sz="1800" b="1" dirty="0">
                <a:solidFill>
                  <a:srgbClr val="00B050"/>
                </a:solidFill>
              </a:rPr>
              <a:t>view components</a:t>
            </a:r>
            <a:r>
              <a:rPr lang="es-419" sz="1800" b="1" dirty="0"/>
              <a:t>, </a:t>
            </a:r>
            <a:r>
              <a:rPr lang="es-419" sz="1800" b="1" dirty="0">
                <a:solidFill>
                  <a:srgbClr val="0070C0"/>
                </a:solidFill>
              </a:rPr>
              <a:t>events</a:t>
            </a:r>
            <a:r>
              <a:rPr lang="es-419" sz="1800" b="1" dirty="0"/>
              <a:t>, </a:t>
            </a:r>
            <a:r>
              <a:rPr lang="es-419" sz="1800" b="1" dirty="0">
                <a:solidFill>
                  <a:srgbClr val="974806"/>
                </a:solidFill>
              </a:rPr>
              <a:t>actions</a:t>
            </a:r>
            <a:endParaRPr sz="1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419"/>
              <a:t>Completamento delle specifiche</a:t>
            </a:r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435280" cy="3693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419" sz="2000" dirty="0">
                <a:solidFill>
                  <a:srgbClr val="FF0000"/>
                </a:solidFill>
              </a:rPr>
              <a:t>La pagina di default </a:t>
            </a:r>
            <a:r>
              <a:rPr lang="es-419" sz="2000" dirty="0"/>
              <a:t>contiene la </a:t>
            </a:r>
            <a:r>
              <a:rPr lang="es-419" sz="2000" dirty="0">
                <a:solidFill>
                  <a:srgbClr val="00B050"/>
                </a:solidFill>
              </a:rPr>
              <a:t>form di login</a:t>
            </a:r>
            <a:endParaRPr sz="2000" dirty="0">
              <a:solidFill>
                <a:srgbClr val="00B050"/>
              </a:solidFill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s-419" sz="2000" dirty="0">
                <a:solidFill>
                  <a:srgbClr val="000000"/>
                </a:solidFill>
              </a:rPr>
              <a:t>Sia per la missione che per le spese tutti dati sono obbligatori.</a:t>
            </a:r>
            <a:endParaRPr sz="2000" dirty="0">
              <a:solidFill>
                <a:srgbClr val="000000"/>
              </a:solidFill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s-419" sz="2000" dirty="0">
                <a:solidFill>
                  <a:srgbClr val="000000"/>
                </a:solidFill>
              </a:rPr>
              <a:t>Le </a:t>
            </a:r>
            <a:r>
              <a:rPr lang="es-419" sz="2000" dirty="0"/>
              <a:t>spese</a:t>
            </a:r>
            <a:r>
              <a:rPr lang="es-419" sz="2000" dirty="0">
                <a:solidFill>
                  <a:srgbClr val="000000"/>
                </a:solidFill>
              </a:rPr>
              <a:t> non possono avere saldi negativi.</a:t>
            </a:r>
            <a:endParaRPr sz="2000" dirty="0">
              <a:solidFill>
                <a:srgbClr val="000000"/>
              </a:solidFill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s-419" sz="2000" dirty="0">
                <a:solidFill>
                  <a:srgbClr val="000000"/>
                </a:solidFill>
              </a:rPr>
              <a:t>Le missioni non possono essere create per date nel passato.</a:t>
            </a:r>
            <a:endParaRPr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419"/>
              <a:t>Application design</a:t>
            </a:r>
            <a:endParaRPr/>
          </a:p>
        </p:txBody>
      </p:sp>
      <p:sp>
        <p:nvSpPr>
          <p:cNvPr id="197" name="Google Shape;197;p33"/>
          <p:cNvSpPr/>
          <p:nvPr/>
        </p:nvSpPr>
        <p:spPr>
          <a:xfrm>
            <a:off x="323525" y="1617402"/>
            <a:ext cx="2808300" cy="1508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PAGE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3"/>
          <p:cNvSpPr/>
          <p:nvPr/>
        </p:nvSpPr>
        <p:spPr>
          <a:xfrm>
            <a:off x="467444" y="1997578"/>
            <a:ext cx="1836300" cy="860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form</a:t>
            </a:r>
            <a:b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3"/>
          <p:cNvSpPr/>
          <p:nvPr/>
        </p:nvSpPr>
        <p:spPr>
          <a:xfrm>
            <a:off x="5755392" y="3364217"/>
            <a:ext cx="2520300" cy="129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3"/>
          <p:cNvSpPr/>
          <p:nvPr/>
        </p:nvSpPr>
        <p:spPr>
          <a:xfrm>
            <a:off x="2195736" y="2206892"/>
            <a:ext cx="288032" cy="21602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Google Shape;201;p33"/>
          <p:cNvCxnSpPr>
            <a:stCxn id="202" idx="2"/>
            <a:endCxn id="203" idx="5"/>
          </p:cNvCxnSpPr>
          <p:nvPr/>
        </p:nvCxnSpPr>
        <p:spPr>
          <a:xfrm rot="10800000" flipH="1">
            <a:off x="4726678" y="2320665"/>
            <a:ext cx="1599000" cy="5700"/>
          </a:xfrm>
          <a:prstGeom prst="bentConnector3">
            <a:avLst>
              <a:gd name="adj1" fmla="val 50001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04" name="Google Shape;204;p33"/>
          <p:cNvSpPr txBox="1"/>
          <p:nvPr/>
        </p:nvSpPr>
        <p:spPr>
          <a:xfrm>
            <a:off x="2328286" y="1928409"/>
            <a:ext cx="8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" name="Google Shape;205;p33"/>
          <p:cNvCxnSpPr>
            <a:stCxn id="206" idx="4"/>
            <a:endCxn id="197" idx="2"/>
          </p:cNvCxnSpPr>
          <p:nvPr/>
        </p:nvCxnSpPr>
        <p:spPr>
          <a:xfrm rot="5400000">
            <a:off x="2501896" y="1992126"/>
            <a:ext cx="359700" cy="1908300"/>
          </a:xfrm>
          <a:prstGeom prst="bentConnector3">
            <a:avLst>
              <a:gd name="adj1" fmla="val 166194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07" name="Google Shape;207;p33"/>
          <p:cNvSpPr txBox="1"/>
          <p:nvPr/>
        </p:nvSpPr>
        <p:spPr>
          <a:xfrm>
            <a:off x="755575" y="3273825"/>
            <a:ext cx="2488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user + pswd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3419875" y="1418198"/>
            <a:ext cx="2186700" cy="307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username, password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p33"/>
          <p:cNvCxnSpPr/>
          <p:nvPr/>
        </p:nvCxnSpPr>
        <p:spPr>
          <a:xfrm flipH="1">
            <a:off x="3185250" y="1754600"/>
            <a:ext cx="472500" cy="5583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p33"/>
          <p:cNvSpPr/>
          <p:nvPr/>
        </p:nvSpPr>
        <p:spPr>
          <a:xfrm>
            <a:off x="3419872" y="2080981"/>
            <a:ext cx="1368152" cy="49076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33"/>
          <p:cNvCxnSpPr>
            <a:stCxn id="200" idx="6"/>
            <a:endCxn id="202" idx="5"/>
          </p:cNvCxnSpPr>
          <p:nvPr/>
        </p:nvCxnSpPr>
        <p:spPr>
          <a:xfrm>
            <a:off x="2483768" y="2314904"/>
            <a:ext cx="997500" cy="114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11" name="Google Shape;211;p33"/>
          <p:cNvSpPr/>
          <p:nvPr/>
        </p:nvSpPr>
        <p:spPr>
          <a:xfrm>
            <a:off x="4572000" y="2247714"/>
            <a:ext cx="288032" cy="21602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3"/>
          <p:cNvSpPr/>
          <p:nvPr/>
        </p:nvSpPr>
        <p:spPr>
          <a:xfrm>
            <a:off x="3491880" y="2550402"/>
            <a:ext cx="288032" cy="21602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4788029" y="2463742"/>
            <a:ext cx="1551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-&gt; session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33"/>
          <p:cNvCxnSpPr>
            <a:stCxn id="203" idx="2"/>
            <a:endCxn id="199" idx="0"/>
          </p:cNvCxnSpPr>
          <p:nvPr/>
        </p:nvCxnSpPr>
        <p:spPr>
          <a:xfrm flipH="1">
            <a:off x="7015400" y="2320600"/>
            <a:ext cx="868500" cy="1043700"/>
          </a:xfrm>
          <a:prstGeom prst="bentConnector4">
            <a:avLst>
              <a:gd name="adj1" fmla="val -34482"/>
              <a:gd name="adj2" fmla="val 61752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03" name="Google Shape;203;p33"/>
          <p:cNvSpPr/>
          <p:nvPr/>
        </p:nvSpPr>
        <p:spPr>
          <a:xfrm>
            <a:off x="6264350" y="2075200"/>
            <a:ext cx="1680900" cy="4908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GoToHome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7105354" y="2996917"/>
            <a:ext cx="1551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1857</Words>
  <Application>Microsoft Office PowerPoint</Application>
  <PresentationFormat>Presentazione su schermo (16:9)</PresentationFormat>
  <Paragraphs>249</Paragraphs>
  <Slides>20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 New</vt:lpstr>
      <vt:lpstr>Office Theme</vt:lpstr>
      <vt:lpstr>Esercizio Gestione spese di trasferta: progettazione</vt:lpstr>
      <vt:lpstr>Gestione spese di trasferta 16/4/2019 </vt:lpstr>
      <vt:lpstr>Analisi dei dati</vt:lpstr>
      <vt:lpstr>Database design</vt:lpstr>
      <vt:lpstr>Local database schema</vt:lpstr>
      <vt:lpstr>Local database schema</vt:lpstr>
      <vt:lpstr>Application requirements analysis</vt:lpstr>
      <vt:lpstr>Completamento delle specifiche</vt:lpstr>
      <vt:lpstr>Application design</vt:lpstr>
      <vt:lpstr>Application design</vt:lpstr>
      <vt:lpstr>Application design</vt:lpstr>
      <vt:lpstr>Components</vt:lpstr>
      <vt:lpstr>Event: login</vt:lpstr>
      <vt:lpstr>Event: go to home</vt:lpstr>
      <vt:lpstr>Event: create a new mission</vt:lpstr>
      <vt:lpstr>Event: see mission details</vt:lpstr>
      <vt:lpstr>Event: create expenses report</vt:lpstr>
      <vt:lpstr>Event: close mission</vt:lpstr>
      <vt:lpstr>Event: logout</vt:lpstr>
      <vt:lpstr>Some (advanced) coding best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Esercizio Gestione spese di trasferta: progettazione</dc:title>
  <cp:lastModifiedBy>Diego Federico Margoni</cp:lastModifiedBy>
  <cp:revision>29</cp:revision>
  <dcterms:modified xsi:type="dcterms:W3CDTF">2020-08-15T05:04:15Z</dcterms:modified>
</cp:coreProperties>
</file>