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CAF"/>
    <a:srgbClr val="FAA08E"/>
    <a:srgbClr val="FCC5BA"/>
    <a:srgbClr val="C2D1EC"/>
    <a:srgbClr val="C1E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6412" autoAdjust="0"/>
  </p:normalViewPr>
  <p:slideViewPr>
    <p:cSldViewPr snapToGrid="0">
      <p:cViewPr varScale="1">
        <p:scale>
          <a:sx n="97" d="100"/>
          <a:sy n="97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A7721-60E9-4ABD-B006-47432A3D6199}" type="datetimeFigureOut">
              <a:rPr lang="en-AU" smtClean="0"/>
              <a:t>17/7/23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7600-B035-40F1-ABAD-2F3EF7A7C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15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Examples of flowcharts for STORMS item 3.6. Though not required by STORMS, flowcharts can help visualize how the final analytic sample was calculated. </a:t>
            </a:r>
            <a:r>
              <a:rPr lang="en-AU"/>
              <a:t>This </a:t>
            </a:r>
            <a:r>
              <a:rPr lang="en-AU" dirty="0"/>
              <a:t>figure is in the public domain (CC0 license) so you may adapt and reuse it without restriction.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F582F-1975-4A3F-BCCA-1C490950A17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4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DF9F-6C72-4EC8-BDD8-65572AA3E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1BFDE-4434-4E4D-A0D5-262C218DC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D5B9-239F-487C-95C5-5CDED9C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DE30-CC17-431F-B63C-6D59E14D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E515-5897-404E-9599-81260486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7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01AA-D358-4D0D-BAC8-CC4945AA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3A776-24B9-4B40-8291-BFA2F5297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628E-C970-4CC3-B616-A96DAE05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9E7-E551-4922-BE79-6B97879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8F5D-4AD0-49D4-8CC6-258F84D1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4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63701-F830-4784-83FB-3EB5D37C1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51E4-9B5C-48F2-A1C4-E8A96BD18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24E0-62BA-41AA-BBFE-8AA2C4AE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3575-ED63-43C7-81DB-B85BDA5F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F396-C066-4613-9A08-AE9888DD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52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4D9D-D2BA-4D2E-AEC6-7894F30F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A6D7-C25F-46D6-A01A-C6075360D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5DD0-E56D-4C3C-870C-0CB4694D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78E7-C28A-4DB2-BC55-DA517521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AD402-1BB8-4FE1-A315-06D49BF6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88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E283-7215-45B5-B0C3-7C447969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C04B4-4A8F-4ED1-BB48-3A35C3C1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1ADD2-00D7-416F-ACE1-61B10FB5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B6F6E-3DA0-4D9F-B3CC-D469F540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8D11-9321-4FFA-9F82-04152FE1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44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C13A-5DA2-4971-B5C8-CDD4CD00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DE6C-4043-4723-A7F6-97FF98DB7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6DC9C-297A-423F-BF64-D88619775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DAE9D-190A-45A9-AA7C-05F53A0E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EBF0D-1F7E-437E-8522-B59ECC61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B69BE-4177-4602-AD82-7FF978F3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6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3C0D-C88A-445C-9032-33EB6755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35BF-6935-4B5E-B182-18D1BA2F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B0A3-01CA-4BFF-9E93-827BBD00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2A998-F78E-47F3-81C3-CFE0CEB0F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408D8-0C93-40D2-BBD2-A8B7F64D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1991A-DDD6-40D7-A331-210ED366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C4072-5AD8-4775-8C77-3584F2B6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F0E49-6189-4297-A296-29046EF6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1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F92-81C2-4D1C-9A29-C61C9C82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AEF9-FAE2-4A3A-A9E4-98E446FE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B1298-A52B-4FF1-8277-994F759D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E0338-6883-44D5-ABD8-C9247450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2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EF6CC-8325-4DCA-83DF-A297B9F2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2471A-96B9-4650-80CE-253929F2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9CE6C-181F-4E1C-8B0C-37132A52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86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8EAF-F665-4BB8-AAB3-90587234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DEFC-EDE7-475D-9D27-E1BACBD8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E7E3F-FB25-494D-AD41-0E3F7897E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172F-6711-466A-BB10-80FC077D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EC506-65AB-4ADE-BAD7-18885E52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6252-A446-4FDE-98D9-627B4C4A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35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2263-A0B6-4F0D-BE3C-BAA34FAC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13DF8-25D2-4D88-A6E0-CEE994D0F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85246-ECBC-414C-9B22-BB3E9331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FCEB0-99CF-4AB4-AC57-6C5279F1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19FC2-C03E-4350-829E-A07AF1FD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94AF9-3F73-416F-A636-4D159A01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0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92544-198B-490B-A7BE-89AFFE06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737EA-2EDE-4AA8-A0C5-39DA6BA4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F81D-27AE-43E9-A4F2-E0DEB67C0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2953-3439-4FD4-82A2-DB4F8D2133AD}" type="datetimeFigureOut">
              <a:rPr lang="en-AU" smtClean="0"/>
              <a:t>17/7/23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12C94-97C7-4928-B95C-6D958507D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D148-58C7-476F-81B8-003C66833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FD3EF-8C2F-4BF5-89B0-765AEA81C2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20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FA13A391-C697-446C-AAD8-6E82C49F4596}"/>
              </a:ext>
            </a:extLst>
          </p:cNvPr>
          <p:cNvSpPr/>
          <p:nvPr/>
        </p:nvSpPr>
        <p:spPr>
          <a:xfrm>
            <a:off x="3627020" y="3805047"/>
            <a:ext cx="1850906" cy="45142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100" b="1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Drop out</a:t>
            </a:r>
            <a:r>
              <a:rPr lang="en-AU" sz="1100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: </a:t>
            </a:r>
          </a:p>
          <a:p>
            <a:r>
              <a:rPr lang="en-AU" sz="1100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No drop out</a:t>
            </a:r>
            <a:endParaRPr lang="en-AU" sz="1600" dirty="0">
              <a:effectLst/>
              <a:latin typeface="Times New Roman" panose="02020603050405020304" pitchFamily="18" charset="0"/>
              <a:ea typeface="DengXian"/>
              <a:cs typeface="Arial" panose="020B0604020202020204" pitchFamily="34" charset="0"/>
            </a:endParaRP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C8038FD1-6601-4913-8576-DB6250F315B6}"/>
              </a:ext>
            </a:extLst>
          </p:cNvPr>
          <p:cNvSpPr/>
          <p:nvPr/>
        </p:nvSpPr>
        <p:spPr>
          <a:xfrm>
            <a:off x="3627020" y="2729250"/>
            <a:ext cx="1850911" cy="45142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500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1100" b="1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Excluded</a:t>
            </a:r>
            <a:r>
              <a:rPr lang="en-AU" sz="1100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AU" sz="1100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No excluded</a:t>
            </a:r>
            <a:endParaRPr lang="en-AU" sz="1600" dirty="0">
              <a:effectLst/>
              <a:latin typeface="Times New Roman" panose="02020603050405020304" pitchFamily="18" charset="0"/>
              <a:ea typeface="DengXian"/>
              <a:cs typeface="Arial" panose="020B0604020202020204" pitchFamily="34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604225" y="1183711"/>
            <a:ext cx="1676400" cy="41910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AU" sz="1100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Seminal samples=94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3596306" y="1689474"/>
            <a:ext cx="1850922" cy="47841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1100" b="1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Assessment for eligibility:</a:t>
            </a:r>
            <a:endParaRPr lang="en-AU" sz="1100" b="1" dirty="0">
              <a:effectLst/>
              <a:latin typeface="Times New Roman" panose="02020603050405020304" pitchFamily="18" charset="0"/>
              <a:ea typeface="DengXian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1100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Eligible n=94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876804" y="2231543"/>
            <a:ext cx="1133476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AU" sz="1100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Screened n=20</a:t>
            </a:r>
            <a:endParaRPr lang="en-AU" sz="1600" dirty="0">
              <a:effectLst/>
              <a:latin typeface="Times New Roman" panose="02020603050405020304" pitchFamily="18" charset="0"/>
              <a:ea typeface="DengXian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2048" y="2711992"/>
            <a:ext cx="0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1876804" y="3309725"/>
            <a:ext cx="1133475" cy="4381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AU" sz="1100" dirty="0">
                <a:solidFill>
                  <a:schemeClr val="tx1"/>
                </a:solidFill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Recruited n=20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/>
              <a:cs typeface="Arial" panose="020B0604020202020204" pitchFamily="34" charset="0"/>
            </a:endParaRPr>
          </a:p>
        </p:txBody>
      </p:sp>
      <p:sp>
        <p:nvSpPr>
          <p:cNvPr id="31" name="Text Box 31"/>
          <p:cNvSpPr txBox="1"/>
          <p:nvPr/>
        </p:nvSpPr>
        <p:spPr>
          <a:xfrm>
            <a:off x="2022883" y="4494658"/>
            <a:ext cx="814388" cy="228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1400"/>
              </a:spcAft>
            </a:pPr>
            <a:endParaRPr lang="en-AU" sz="1200" dirty="0">
              <a:effectLst/>
              <a:latin typeface="Times New Roman" panose="02020603050405020304" pitchFamily="18" charset="0"/>
              <a:ea typeface="DengXian"/>
              <a:cs typeface="Arial" panose="020B06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009B0DE-EA89-465E-A352-2561898039B7}"/>
              </a:ext>
            </a:extLst>
          </p:cNvPr>
          <p:cNvSpPr/>
          <p:nvPr/>
        </p:nvSpPr>
        <p:spPr>
          <a:xfrm>
            <a:off x="2022883" y="63799"/>
            <a:ext cx="7482980" cy="556514"/>
          </a:xfrm>
          <a:prstGeom prst="roundRect">
            <a:avLst/>
          </a:prstGeom>
          <a:solidFill>
            <a:schemeClr val="tx1"/>
          </a:solidFill>
          <a:ln>
            <a:solidFill>
              <a:srgbClr val="C1E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STORMS analytic sample size flowcharts (item 3.6)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56D49B-5367-4BC2-83E5-D05DB97B99A2}"/>
              </a:ext>
            </a:extLst>
          </p:cNvPr>
          <p:cNvCxnSpPr>
            <a:cxnSpLocks/>
          </p:cNvCxnSpPr>
          <p:nvPr/>
        </p:nvCxnSpPr>
        <p:spPr>
          <a:xfrm>
            <a:off x="2432641" y="1921964"/>
            <a:ext cx="1155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467F48-993F-46D8-9202-73B645643E57}"/>
              </a:ext>
            </a:extLst>
          </p:cNvPr>
          <p:cNvCxnSpPr>
            <a:cxnSpLocks/>
          </p:cNvCxnSpPr>
          <p:nvPr/>
        </p:nvCxnSpPr>
        <p:spPr>
          <a:xfrm>
            <a:off x="2441031" y="2962269"/>
            <a:ext cx="1155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031D52-8451-4C41-A7B7-14FF2E18170C}"/>
              </a:ext>
            </a:extLst>
          </p:cNvPr>
          <p:cNvCxnSpPr/>
          <p:nvPr/>
        </p:nvCxnSpPr>
        <p:spPr>
          <a:xfrm>
            <a:off x="2430078" y="1630306"/>
            <a:ext cx="0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0D42626A-3A48-4795-9023-C47BE240B00D}"/>
              </a:ext>
            </a:extLst>
          </p:cNvPr>
          <p:cNvSpPr/>
          <p:nvPr/>
        </p:nvSpPr>
        <p:spPr>
          <a:xfrm>
            <a:off x="1720926" y="4378382"/>
            <a:ext cx="1462007" cy="4381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AU" sz="1100" dirty="0">
                <a:solidFill>
                  <a:schemeClr val="tx1"/>
                </a:solidFill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Data available for analyses n=20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E56FD7D-DABD-445C-AE02-AA44280B5CA9}"/>
              </a:ext>
            </a:extLst>
          </p:cNvPr>
          <p:cNvCxnSpPr/>
          <p:nvPr/>
        </p:nvCxnSpPr>
        <p:spPr>
          <a:xfrm>
            <a:off x="2442048" y="3770403"/>
            <a:ext cx="0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D77BBD-AA59-4675-95F2-D8A0DFD81D77}"/>
              </a:ext>
            </a:extLst>
          </p:cNvPr>
          <p:cNvCxnSpPr>
            <a:cxnSpLocks/>
          </p:cNvCxnSpPr>
          <p:nvPr/>
        </p:nvCxnSpPr>
        <p:spPr>
          <a:xfrm>
            <a:off x="2441031" y="4020680"/>
            <a:ext cx="1155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31">
            <a:extLst>
              <a:ext uri="{FF2B5EF4-FFF2-40B4-BE49-F238E27FC236}">
                <a16:creationId xmlns:a16="http://schemas.microsoft.com/office/drawing/2014/main" id="{AC314C23-79FD-477B-BEA3-CB1C7C13A842}"/>
              </a:ext>
            </a:extLst>
          </p:cNvPr>
          <p:cNvSpPr txBox="1"/>
          <p:nvPr/>
        </p:nvSpPr>
        <p:spPr>
          <a:xfrm>
            <a:off x="2022883" y="5524817"/>
            <a:ext cx="814388" cy="228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1400"/>
              </a:spcAft>
            </a:pPr>
            <a:endParaRPr lang="en-AU" sz="1200" dirty="0">
              <a:effectLst/>
              <a:latin typeface="Times New Roman" panose="02020603050405020304" pitchFamily="18" charset="0"/>
              <a:ea typeface="DengXian"/>
              <a:cs typeface="Arial" panose="020B0604020202020204" pitchFamily="34" charset="0"/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760F8FB0-2AF4-4787-BFCE-667F2768AE7E}"/>
              </a:ext>
            </a:extLst>
          </p:cNvPr>
          <p:cNvSpPr/>
          <p:nvPr/>
        </p:nvSpPr>
        <p:spPr>
          <a:xfrm>
            <a:off x="1604217" y="5405617"/>
            <a:ext cx="1676400" cy="43062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AU" sz="1100" dirty="0">
                <a:solidFill>
                  <a:schemeClr val="tx1"/>
                </a:solidFill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Total samples included in the analyses n=19</a:t>
            </a:r>
            <a:endParaRPr lang="en-A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EA3726-5F43-4A81-B4F3-AFF02BBCD0E1}"/>
              </a:ext>
            </a:extLst>
          </p:cNvPr>
          <p:cNvCxnSpPr/>
          <p:nvPr/>
        </p:nvCxnSpPr>
        <p:spPr>
          <a:xfrm>
            <a:off x="2442048" y="4817340"/>
            <a:ext cx="0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2DD8D9-FDBA-4266-9AC9-989964FBA227}"/>
              </a:ext>
            </a:extLst>
          </p:cNvPr>
          <p:cNvCxnSpPr>
            <a:cxnSpLocks/>
          </p:cNvCxnSpPr>
          <p:nvPr/>
        </p:nvCxnSpPr>
        <p:spPr>
          <a:xfrm>
            <a:off x="2441031" y="5067617"/>
            <a:ext cx="1155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CF0D8-900D-4A84-AE73-0F20293F64E3}"/>
              </a:ext>
            </a:extLst>
          </p:cNvPr>
          <p:cNvSpPr/>
          <p:nvPr/>
        </p:nvSpPr>
        <p:spPr>
          <a:xfrm>
            <a:off x="2451930" y="723578"/>
            <a:ext cx="1949193" cy="3702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Observational</a:t>
            </a: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081CEEB7-30C3-4E93-BFCB-D0C0D24E175D}"/>
              </a:ext>
            </a:extLst>
          </p:cNvPr>
          <p:cNvSpPr/>
          <p:nvPr/>
        </p:nvSpPr>
        <p:spPr>
          <a:xfrm>
            <a:off x="3627015" y="4786410"/>
            <a:ext cx="1850911" cy="63335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AU" sz="1100" b="1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Excluded</a:t>
            </a:r>
            <a:r>
              <a:rPr lang="en-AU" sz="1100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AU" sz="1100" dirty="0">
                <a:latin typeface="Times New Roman" panose="02020603050405020304" pitchFamily="18" charset="0"/>
                <a:ea typeface="DengXian"/>
                <a:cs typeface="Arial" panose="020B0604020202020204" pitchFamily="34" charset="0"/>
              </a:rPr>
              <a:t>Undetermined metabolite profile n=1 </a:t>
            </a:r>
          </a:p>
        </p:txBody>
      </p:sp>
    </p:spTree>
    <p:extLst>
      <p:ext uri="{BB962C8B-B14F-4D97-AF65-F5344CB8AC3E}">
        <p14:creationId xmlns:p14="http://schemas.microsoft.com/office/powerpoint/2010/main" val="623540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8"/>
  <p:tag name="MMPROD_UIDATA" val="&lt;database version=&quot;11.0&quot;&gt;&lt;object type=&quot;1&quot; unique_id=&quot;10001&quot;&gt;&lt;object type=&quot;2&quot; unique_id=&quot;88001&quot;&gt;&lt;object type=&quot;3&quot; unique_id=&quot;88002&quot;&gt;&lt;property id=&quot;20148&quot; value=&quot;5&quot;/&gt;&lt;property id=&quot;20300&quot; value=&quot;Slide 1&quot;/&gt;&lt;property id=&quot;20307&quot; value=&quot;256&quot;/&gt;&lt;/object&gt;&lt;object type=&quot;3&quot; unique_id=&quot;88003&quot;&gt;&lt;property id=&quot;20148&quot; value=&quot;5&quot;/&gt;&lt;property id=&quot;20300&quot; value=&quot;Slide 2&quot;/&gt;&lt;property id=&quot;20307&quot; value=&quot;257&quot;/&gt;&lt;/object&gt;&lt;object type=&quot;3&quot; unique_id=&quot;88041&quot;&gt;&lt;property id=&quot;20148&quot; value=&quot;5&quot;/&gt;&lt;property id=&quot;20300&quot; value=&quot;Slide 3&quot;/&gt;&lt;property id=&quot;20307&quot; value=&quot;259&quot;/&gt;&lt;/object&gt;&lt;/object&gt;&lt;object type=&quot;8&quot; unique_id=&quot;8800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112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Francine Marques</dc:creator>
  <cp:lastModifiedBy>Milos Stojanov</cp:lastModifiedBy>
  <cp:revision>33</cp:revision>
  <dcterms:created xsi:type="dcterms:W3CDTF">2020-11-17T23:55:25Z</dcterms:created>
  <dcterms:modified xsi:type="dcterms:W3CDTF">2023-07-17T07:44:05Z</dcterms:modified>
</cp:coreProperties>
</file>