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BC3B048-BD34-4410-A696-D8BE94C5F692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7A165-EA38-4949-962F-E06370362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B048-BD34-4410-A696-D8BE94C5F692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A165-EA38-4949-962F-E06370362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B048-BD34-4410-A696-D8BE94C5F692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A165-EA38-4949-962F-E06370362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B048-BD34-4410-A696-D8BE94C5F692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A165-EA38-4949-962F-E06370362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B048-BD34-4410-A696-D8BE94C5F692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A165-EA38-4949-962F-E06370362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B048-BD34-4410-A696-D8BE94C5F692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A165-EA38-4949-962F-E06370362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C3B048-BD34-4410-A696-D8BE94C5F692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7A165-EA38-4949-962F-E0637036249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BC3B048-BD34-4410-A696-D8BE94C5F692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7A165-EA38-4949-962F-E06370362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B048-BD34-4410-A696-D8BE94C5F692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A165-EA38-4949-962F-E06370362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B048-BD34-4410-A696-D8BE94C5F692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A165-EA38-4949-962F-E06370362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B048-BD34-4410-A696-D8BE94C5F692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A165-EA38-4949-962F-E06370362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BC3B048-BD34-4410-A696-D8BE94C5F692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7A165-EA38-4949-962F-E063703624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7158" y="1071546"/>
            <a:ext cx="9335466" cy="261519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onsolas" pitchFamily="49" charset="0"/>
              </a:rPr>
              <a:t>Алгоритмы и структуры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4143380"/>
            <a:ext cx="7406640" cy="1752600"/>
          </a:xfrm>
        </p:spPr>
        <p:txBody>
          <a:bodyPr/>
          <a:lstStyle/>
          <a:p>
            <a:r>
              <a:rPr lang="ru-RU" dirty="0">
                <a:latin typeface="Consolas" pitchFamily="49" charset="0"/>
              </a:rPr>
              <a:t>Курсовая работа по теме</a:t>
            </a:r>
          </a:p>
          <a:p>
            <a:r>
              <a:rPr lang="ru-RU" b="1" dirty="0">
                <a:latin typeface="Consolas" pitchFamily="49" charset="0"/>
              </a:rPr>
              <a:t>«Коды Хаффмана»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857488" y="428604"/>
            <a:ext cx="7406640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428728" y="357166"/>
            <a:ext cx="7406640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Набиуллин Д.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Ф.</a:t>
            </a:r>
          </a:p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3530904/10002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1066800"/>
          </a:xfrm>
        </p:spPr>
        <p:txBody>
          <a:bodyPr/>
          <a:lstStyle/>
          <a:p>
            <a:r>
              <a:rPr lang="ru-RU" b="1" dirty="0">
                <a:latin typeface="Consolas" pitchFamily="49" charset="0"/>
              </a:rPr>
              <a:t>Общая постановка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4325112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ru-RU" sz="2600" dirty="0">
                <a:latin typeface="Consolas" pitchFamily="49" charset="0"/>
              </a:rPr>
              <a:t>Методы разработки алгоритмов.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Consolas" pitchFamily="49" charset="0"/>
              </a:rPr>
              <a:t>Коды Хаффмана.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428868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200" dirty="0">
                <a:latin typeface="Consolas" pitchFamily="49" charset="0"/>
              </a:rPr>
              <a:t>Реализовать алгоритм кодирования и раскодирования текста по алгоритму Хаффмана. </a:t>
            </a:r>
          </a:p>
          <a:p>
            <a:pPr>
              <a:buNone/>
            </a:pPr>
            <a:r>
              <a:rPr lang="ru-RU" sz="2200" dirty="0">
                <a:latin typeface="Consolas" pitchFamily="49" charset="0"/>
              </a:rPr>
              <a:t>Проанализировать эффективность сжатия для тестовых файлов.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itchFamily="49" charset="0"/>
              </a:rPr>
              <a:t>Описание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4325112"/>
          </a:xfrm>
        </p:spPr>
        <p:txBody>
          <a:bodyPr>
            <a:normAutofit/>
          </a:bodyPr>
          <a:lstStyle/>
          <a:p>
            <a:pPr marL="566928" indent="-457200">
              <a:buAutoNum type="arabicParenR"/>
            </a:pPr>
            <a:r>
              <a:rPr lang="ru-RU" sz="2200" b="1" dirty="0">
                <a:latin typeface="Consolas" pitchFamily="49" charset="0"/>
              </a:rPr>
              <a:t>Программа работает с файлами.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itchFamily="49" charset="0"/>
              </a:rPr>
              <a:t>Описание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4325112"/>
          </a:xfrm>
        </p:spPr>
        <p:txBody>
          <a:bodyPr>
            <a:normAutofit/>
          </a:bodyPr>
          <a:lstStyle/>
          <a:p>
            <a:pPr marL="566928" indent="-457200">
              <a:buAutoNum type="arabicParenR"/>
            </a:pPr>
            <a:r>
              <a:rPr lang="ru-RU" sz="2200" b="1" dirty="0">
                <a:latin typeface="Consolas" pitchFamily="49" charset="0"/>
              </a:rPr>
              <a:t>Программа работает с файлами.</a:t>
            </a:r>
          </a:p>
          <a:p>
            <a:pPr marL="566928" indent="-457200">
              <a:buNone/>
            </a:pPr>
            <a:r>
              <a:rPr lang="ru-RU" sz="2000" b="1" dirty="0">
                <a:latin typeface="Consolas" pitchFamily="49" charset="0"/>
              </a:rPr>
              <a:t>	</a:t>
            </a:r>
            <a:r>
              <a:rPr lang="ru-RU" sz="2000" dirty="0">
                <a:latin typeface="Consolas" pitchFamily="49" charset="0"/>
              </a:rPr>
              <a:t>Открываются два файл на чтение, содержащий исходный и закодированный текст, и три файла на запись, содержащий таблицу частностей для закодированного текста, закодированный и декодированные текста.</a:t>
            </a:r>
          </a:p>
          <a:p>
            <a:pPr marL="566928" indent="-457200">
              <a:buNone/>
            </a:pPr>
            <a:endParaRPr lang="ru-RU" sz="2200" b="1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itchFamily="49" charset="0"/>
              </a:rPr>
              <a:t>Описание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4325112"/>
          </a:xfrm>
        </p:spPr>
        <p:txBody>
          <a:bodyPr>
            <a:normAutofit/>
          </a:bodyPr>
          <a:lstStyle/>
          <a:p>
            <a:pPr marL="566928" indent="-457200">
              <a:buAutoNum type="arabicParenR"/>
            </a:pPr>
            <a:r>
              <a:rPr lang="ru-RU" sz="2200" b="1" dirty="0">
                <a:latin typeface="Consolas" pitchFamily="49" charset="0"/>
              </a:rPr>
              <a:t>Программа работает с файлами.</a:t>
            </a:r>
          </a:p>
          <a:p>
            <a:pPr marL="566928" indent="-457200">
              <a:buAutoNum type="arabicParenR"/>
            </a:pPr>
            <a:r>
              <a:rPr lang="ru-RU" sz="2200" b="1" dirty="0">
                <a:latin typeface="Consolas" pitchFamily="49" charset="0"/>
              </a:rPr>
              <a:t>Программа использует реализованные ранее алгоритмы.</a:t>
            </a:r>
            <a:endParaRPr lang="ru-RU" sz="2000" dirty="0">
              <a:latin typeface="Consolas" pitchFamily="49" charset="0"/>
            </a:endParaRPr>
          </a:p>
          <a:p>
            <a:pPr marL="566928" indent="-457200">
              <a:buNone/>
            </a:pPr>
            <a:endParaRPr lang="ru-RU" sz="2200" b="1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itchFamily="49" charset="0"/>
              </a:rPr>
              <a:t>Описание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071678"/>
            <a:ext cx="8229600" cy="1643074"/>
          </a:xfrm>
        </p:spPr>
        <p:txBody>
          <a:bodyPr>
            <a:normAutofit/>
          </a:bodyPr>
          <a:lstStyle/>
          <a:p>
            <a:pPr marL="566928" indent="-457200">
              <a:buAutoNum type="arabicParenR"/>
            </a:pPr>
            <a:r>
              <a:rPr lang="ru-RU" sz="2200" b="1" dirty="0">
                <a:latin typeface="Consolas" pitchFamily="49" charset="0"/>
              </a:rPr>
              <a:t>Программа работает с файлами.</a:t>
            </a:r>
          </a:p>
          <a:p>
            <a:pPr marL="566928" indent="-457200">
              <a:buAutoNum type="arabicParenR"/>
            </a:pPr>
            <a:r>
              <a:rPr lang="ru-RU" sz="2200" b="1" dirty="0">
                <a:latin typeface="Consolas" pitchFamily="49" charset="0"/>
              </a:rPr>
              <a:t>Программа использует реализованные ранее алгоритмы.</a:t>
            </a:r>
            <a:endParaRPr lang="ru-RU" sz="2000" dirty="0">
              <a:latin typeface="Consolas" pitchFamily="49" charset="0"/>
            </a:endParaRPr>
          </a:p>
          <a:p>
            <a:pPr marL="566928" indent="-457200">
              <a:buNone/>
            </a:pPr>
            <a:endParaRPr lang="ru-RU" sz="2200" b="1" dirty="0">
              <a:latin typeface="Consolas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3571876"/>
            <a:ext cx="80724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928" indent="-457200"/>
            <a:r>
              <a:rPr lang="ru-RU" dirty="0">
                <a:latin typeface="Consolas" pitchFamily="49" charset="0"/>
              </a:rPr>
              <a:t>	За основу взят алгоритм Хаффмана, изученный до этого в расчётно-графической работе по ТП. В данной работе оно реализовано с собственными структурами данных. Для его реализации было удобно опираться на лабораторную работу №4, где было реализовано бинарное дерево. Дерево Хаффмана и очередь с приоритетом реализованы в файлах </a:t>
            </a:r>
            <a:r>
              <a:rPr lang="en-US" dirty="0" err="1">
                <a:latin typeface="Consolas" pitchFamily="49" charset="0"/>
              </a:rPr>
              <a:t>HuffmanQueue.h</a:t>
            </a:r>
            <a:r>
              <a:rPr lang="en-US" dirty="0">
                <a:latin typeface="Consolas" pitchFamily="49" charset="0"/>
              </a:rPr>
              <a:t> HuffmanQueue.cpp </a:t>
            </a:r>
            <a:r>
              <a:rPr lang="ru-RU" dirty="0">
                <a:latin typeface="Consolas" pitchFamily="49" charset="0"/>
              </a:rPr>
              <a:t>и </a:t>
            </a:r>
            <a:r>
              <a:rPr lang="en-US" dirty="0" err="1">
                <a:latin typeface="Consolas" pitchFamily="49" charset="0"/>
              </a:rPr>
              <a:t>PriorityQueue.h</a:t>
            </a:r>
            <a:r>
              <a:rPr lang="en-US" dirty="0">
                <a:latin typeface="Consolas" pitchFamily="49" charset="0"/>
              </a:rPr>
              <a:t> PriorityQueue.cpp </a:t>
            </a:r>
            <a:r>
              <a:rPr lang="ru-RU" dirty="0">
                <a:latin typeface="Consolas" pitchFamily="49" charset="0"/>
              </a:rPr>
              <a:t>соответственно</a:t>
            </a:r>
            <a:endParaRPr lang="ru-RU" b="1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itchFamily="49" charset="0"/>
              </a:rPr>
              <a:t>Пример работы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53560"/>
              </p:ext>
            </p:extLst>
          </p:nvPr>
        </p:nvGraphicFramePr>
        <p:xfrm>
          <a:off x="500034" y="2071678"/>
          <a:ext cx="8072494" cy="4512062"/>
        </p:xfrm>
        <a:graphic>
          <a:graphicData uri="http://schemas.openxmlformats.org/drawingml/2006/table">
            <a:tbl>
              <a:tblPr/>
              <a:tblGrid>
                <a:gridCol w="407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Входные данные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файл </a:t>
                      </a:r>
                      <a:r>
                        <a:rPr lang="en-US" sz="1100" dirty="0">
                          <a:latin typeface="Consolas"/>
                          <a:ea typeface="Times New Roman"/>
                          <a:cs typeface="Times New Roman"/>
                        </a:rPr>
                        <a:t>file.txt</a:t>
                      </a: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Результаты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  <a:cs typeface="Times New Roman"/>
                        </a:rPr>
                        <a:t>файл </a:t>
                      </a:r>
                      <a:r>
                        <a:rPr lang="en-US" sz="1100" dirty="0">
                          <a:latin typeface="Consolas"/>
                          <a:ea typeface="Times New Roman"/>
                          <a:cs typeface="Times New Roman"/>
                        </a:rPr>
                        <a:t>decodedFile.txt</a:t>
                      </a: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678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onsolas"/>
                          <a:ea typeface="Times New Roman"/>
                          <a:cs typeface="Times New Roman"/>
                        </a:rPr>
                        <a:t>Lor </a:t>
                      </a:r>
                      <a:r>
                        <a:rPr lang="en-US" sz="1100" dirty="0" err="1">
                          <a:latin typeface="Consolas"/>
                          <a:ea typeface="Times New Roman"/>
                          <a:cs typeface="Times New Roman"/>
                        </a:rPr>
                        <a:t>abcdefghijklmnopqrstuvwxyzABCDEFGHIJKLMNOPQRSTUVWXYZ</a:t>
                      </a:r>
                      <a:r>
                        <a:rPr lang="en-US" sz="1100" dirty="0"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latin typeface="Consolas"/>
                          <a:ea typeface="Times New Roman"/>
                          <a:cs typeface="Times New Roman"/>
                        </a:rPr>
                        <a:t>abcdefghijklmnopqrstuvwxyzABCDEFGHIJKLMNOPQRSTUVWXYZ</a:t>
                      </a:r>
                      <a:r>
                        <a:rPr lang="en-US" sz="1100" dirty="0">
                          <a:latin typeface="Consolas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1100" dirty="0" err="1">
                          <a:latin typeface="Consolas"/>
                          <a:ea typeface="Times New Roman"/>
                          <a:cs typeface="Times New Roman"/>
                        </a:rPr>
                        <a:t>abcdefghijklmnopqrstuvwxyzABCDEFGHIJKLMNOPQRSTUVWXYZ</a:t>
                      </a:r>
                      <a:r>
                        <a:rPr lang="en-US" sz="1100" dirty="0">
                          <a:latin typeface="Consola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100" dirty="0" err="1">
                          <a:latin typeface="Consolas"/>
                          <a:ea typeface="Times New Roman"/>
                          <a:cs typeface="Times New Roman"/>
                        </a:rPr>
                        <a:t>abcdefghijklmnopqrstuvwxyzsafasdfsadfasdfasdfasdfasdgaf</a:t>
                      </a:r>
                      <a:r>
                        <a:rPr lang="en-US" sz="1100" dirty="0"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latin typeface="Consolas"/>
                          <a:ea typeface="Times New Roman"/>
                          <a:cs typeface="Times New Roman"/>
                        </a:rPr>
                        <a:t>tsdfg</a:t>
                      </a:r>
                      <a:r>
                        <a:rPr lang="en-US" sz="1100" dirty="0"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latin typeface="Consolas"/>
                          <a:ea typeface="Times New Roman"/>
                          <a:cs typeface="Times New Roman"/>
                        </a:rPr>
                        <a:t>sdgsd</a:t>
                      </a:r>
                      <a:r>
                        <a:rPr lang="en-US" sz="1100" dirty="0"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latin typeface="Consolas"/>
                          <a:ea typeface="Times New Roman"/>
                          <a:cs typeface="Times New Roman"/>
                        </a:rPr>
                        <a:t>gs</a:t>
                      </a:r>
                      <a:r>
                        <a:rPr lang="en-US" sz="1100" dirty="0">
                          <a:latin typeface="Consolas"/>
                          <a:ea typeface="Times New Roman"/>
                          <a:cs typeface="Times New Roman"/>
                        </a:rPr>
                        <a:t> dh dgABCDEFGHIJKLMNOPQRSTUVdXYasdfasdfasgasgasgm;dfigma'dfkgjm;ldkfdfjmfsjgdfgjsd;flgjsdf;lg</a:t>
                      </a: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onsolas"/>
                          <a:ea typeface="Times New Roman"/>
                          <a:cs typeface="Times New Roman"/>
                        </a:rPr>
                        <a:t>Lor </a:t>
                      </a:r>
                      <a:r>
                        <a:rPr lang="en-US" sz="1100" dirty="0" err="1">
                          <a:latin typeface="Consolas"/>
                          <a:ea typeface="Times New Roman"/>
                          <a:cs typeface="Times New Roman"/>
                        </a:rPr>
                        <a:t>abcdefghijklmnopqrstuvwxyzABCDEFGHIJKLMNOPQRSTUVWXYZ</a:t>
                      </a:r>
                      <a:r>
                        <a:rPr lang="en-US" sz="1100" dirty="0"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latin typeface="Consolas"/>
                          <a:ea typeface="Times New Roman"/>
                          <a:cs typeface="Times New Roman"/>
                        </a:rPr>
                        <a:t>abcdefghijklmnopqrstuvwxyzABCDEFGHIJKLMNOPQRSTUVWXYZ</a:t>
                      </a:r>
                      <a:r>
                        <a:rPr lang="en-US" sz="1100" dirty="0">
                          <a:latin typeface="Consolas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1100" dirty="0" err="1">
                          <a:latin typeface="Consolas"/>
                          <a:ea typeface="Times New Roman"/>
                          <a:cs typeface="Times New Roman"/>
                        </a:rPr>
                        <a:t>abcdefghijklmnopqrstuvwxyzABCDEFGHIJKLMNOPQRSTUVWXYZ</a:t>
                      </a:r>
                      <a:r>
                        <a:rPr lang="en-US" sz="1100" dirty="0">
                          <a:latin typeface="Consola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1100" dirty="0" err="1">
                          <a:latin typeface="Consolas"/>
                          <a:ea typeface="Times New Roman"/>
                          <a:cs typeface="Times New Roman"/>
                        </a:rPr>
                        <a:t>abcdefghijklmnopqrstuvwxyzsafasdfsadfasdfasdfasdfasdgaf</a:t>
                      </a:r>
                      <a:r>
                        <a:rPr lang="en-US" sz="1100" dirty="0"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latin typeface="Consolas"/>
                          <a:ea typeface="Times New Roman"/>
                          <a:cs typeface="Times New Roman"/>
                        </a:rPr>
                        <a:t>tsdfg</a:t>
                      </a:r>
                      <a:r>
                        <a:rPr lang="en-US" sz="1100" dirty="0"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latin typeface="Consolas"/>
                          <a:ea typeface="Times New Roman"/>
                          <a:cs typeface="Times New Roman"/>
                        </a:rPr>
                        <a:t>sdgsd</a:t>
                      </a:r>
                      <a:r>
                        <a:rPr lang="en-US" sz="1100" dirty="0">
                          <a:latin typeface="Consola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latin typeface="Consolas"/>
                          <a:ea typeface="Times New Roman"/>
                          <a:cs typeface="Times New Roman"/>
                        </a:rPr>
                        <a:t>gs</a:t>
                      </a:r>
                      <a:r>
                        <a:rPr lang="en-US" sz="1100" dirty="0">
                          <a:latin typeface="Consolas"/>
                          <a:ea typeface="Times New Roman"/>
                          <a:cs typeface="Times New Roman"/>
                        </a:rPr>
                        <a:t> dh dgABCDEFGHIJKLMNOPQRSTUVdXYasdfasdfasgasgasgm;dfigma'dfkgjm;ldkfdfjmfsjgdfgjsd;flgjsdf;lg</a:t>
                      </a:r>
                      <a:endParaRPr lang="ru-RU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7329" marR="473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nsolas" pitchFamily="49" charset="0"/>
              </a:rPr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>
                <a:latin typeface="Consolas" pitchFamily="49" charset="0"/>
              </a:rPr>
              <a:t>	В ходе работы были реализованы такие структуры данных, как очередь с приоритетом, и дерево Хаффмана. Было также обеспечено взаимодействие с программой при помощи файла и вывода результатов в файл. Программа работает исправно.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270</TotalTime>
  <Words>275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Consolas</vt:lpstr>
      <vt:lpstr>Georgia</vt:lpstr>
      <vt:lpstr>Times New Roman</vt:lpstr>
      <vt:lpstr>Trebuchet MS</vt:lpstr>
      <vt:lpstr>Wingdings 2</vt:lpstr>
      <vt:lpstr>Городская</vt:lpstr>
      <vt:lpstr>Алгоритмы и структуры данных</vt:lpstr>
      <vt:lpstr>Общая постановка задачи</vt:lpstr>
      <vt:lpstr>Коды Хаффмана.</vt:lpstr>
      <vt:lpstr>Описание решения</vt:lpstr>
      <vt:lpstr>Описание решения</vt:lpstr>
      <vt:lpstr>Описание решения</vt:lpstr>
      <vt:lpstr>Описание решения</vt:lpstr>
      <vt:lpstr>Пример работы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>Admin</dc:creator>
  <cp:lastModifiedBy>Набиуллин Данис Фирдусович</cp:lastModifiedBy>
  <cp:revision>26</cp:revision>
  <dcterms:created xsi:type="dcterms:W3CDTF">2022-06-10T06:58:45Z</dcterms:created>
  <dcterms:modified xsi:type="dcterms:W3CDTF">2022-10-28T12:01:49Z</dcterms:modified>
</cp:coreProperties>
</file>