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6" r:id="rId2"/>
    <p:sldId id="748" r:id="rId3"/>
    <p:sldId id="754" r:id="rId4"/>
    <p:sldId id="755" r:id="rId5"/>
    <p:sldId id="770" r:id="rId6"/>
    <p:sldId id="757" r:id="rId7"/>
    <p:sldId id="771" r:id="rId8"/>
    <p:sldId id="761" r:id="rId9"/>
    <p:sldId id="772" r:id="rId10"/>
    <p:sldId id="760" r:id="rId11"/>
    <p:sldId id="769" r:id="rId12"/>
    <p:sldId id="756" r:id="rId13"/>
    <p:sldId id="773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5">
          <p15:clr>
            <a:srgbClr val="A4A3A4"/>
          </p15:clr>
        </p15:guide>
        <p15:guide id="2" pos="29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83022" autoAdjust="0"/>
  </p:normalViewPr>
  <p:slideViewPr>
    <p:cSldViewPr>
      <p:cViewPr varScale="1">
        <p:scale>
          <a:sx n="89" d="100"/>
          <a:sy n="89" d="100"/>
        </p:scale>
        <p:origin x="18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06"/>
    </p:cViewPr>
  </p:sorterViewPr>
  <p:notesViewPr>
    <p:cSldViewPr>
      <p:cViewPr>
        <p:scale>
          <a:sx n="100" d="100"/>
          <a:sy n="100" d="100"/>
        </p:scale>
        <p:origin x="1704" y="-392"/>
      </p:cViewPr>
      <p:guideLst>
        <p:guide orient="horz" pos="2185"/>
        <p:guide pos="29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71A7580-48C1-EC42-A198-DFC0B58CA2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8F409E9-FFA8-6843-8A4E-477CEC7463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-1588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688B488-861D-1F4E-A009-713754179A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C64F825-9973-884E-9833-C4B31166DA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1" tIns="46776" rIns="93551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90B87D-8B5F-F142-95D9-AE4FF57150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3E35152-5F27-E543-9C8D-278A19C08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0A4BDFBB-CA85-0A4D-B942-9C77869688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E447D679-BC04-A24D-A97A-08366367A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C594F7-1ECD-0E4B-A1C3-BC3F35C89E06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CB2A170-C426-BE47-A913-7A7F4E0D9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AB6B6DF-BE55-2C41-9CCE-7F4293393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10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137139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11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98560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12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768688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Intuitively, if there is no revenue raising motive, (lambda=0) , prices become marginal cost + externality</a:t>
            </a:r>
          </a:p>
          <a:p>
            <a:endParaRPr lang="en-US" altLang="en-US" dirty="0"/>
          </a:p>
          <a:p>
            <a:r>
              <a:rPr lang="en-US" altLang="en-US" dirty="0"/>
              <a:t>Describe hypothetical of reverse case (tax raises revenue past the </a:t>
            </a:r>
            <a:r>
              <a:rPr lang="en-US" altLang="en-US" dirty="0" err="1"/>
              <a:t>scc</a:t>
            </a:r>
            <a:r>
              <a:rPr lang="en-US" altLang="en-US" dirty="0"/>
              <a:t>) – more elastic would be taxed more!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13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2789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2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12815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Customer classes: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Residential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Commercial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Industrial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Ramsey: even a flat tariff could be more efficient. Taxing more inelastic sector (residential) creates an implicit transfer to other customers who do not reduce demand, thereby reducing the abatement. (No leakage assumption!!!)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48987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5283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3141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0826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59451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6E6D1F-4671-5A4E-8635-3F3DF42CA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CEA1D2A-DE39-054E-B224-8C2BAD8D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4414838"/>
            <a:ext cx="60769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2492774-E87A-7E42-9D73-0217A5515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EAEB8-8C76-2B41-BB16-71F2CDDDDE8E}" type="slidenum">
              <a:rPr lang="en-US" altLang="en-US" sz="1000" smtClean="0"/>
              <a:pPr/>
              <a:t>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9973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78656DD-EB95-0D4B-8D6F-C7BC48E90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377FAB3-4C15-0D4B-AA44-D104359F95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DE32F-33C7-2B4A-9CAB-CB9E5C25A8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DC3F8F3-9653-B34F-BC48-52271AC9C75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F24BBB3-27EC-854C-8FCE-F20FB4A71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3829CAC-A2C7-934B-9FF4-F7D8B9CCB1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08699-FAE5-3449-8481-C55690FB4C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6D02063-6D67-9D46-A610-3DF0C525213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593725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93725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808A46-96B3-2B42-B45B-872BD5EBDE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ADA1EFE-E857-6C49-8087-9C4DE36E81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A386-1BD5-2C41-AB98-D82EE6F2B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B5A92E-676C-A94E-BAF9-3E37E09AB12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0122BA6-0EE1-704F-BECC-579889D44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132E06F-42C7-0740-A852-C1753DE8D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59A04-0FAB-7E4F-97D6-34E81317F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DB727B-D6EF-304B-9239-05FD90CC93A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27694B2-9A54-6E40-9A91-8C4FF9AEA0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297AFB8-FE32-CD4A-86FE-CECE468FBE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8ED02-4F02-B241-BE2A-15400966B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1F737F4-1220-A24A-9B84-212AF62D3B1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12925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12925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E567AF-B00A-BB41-AE26-3BD765994A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E5A2DB9-273D-014F-BE21-B06F2DDA9D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5961-652B-9A4D-8879-08C50FC7B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AC01D97-46DF-5742-A192-CDF1DC75F45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22C04EF-98D5-3B4F-980B-CA0688B0C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3AA20B8-238B-9640-91DD-41A195ACC0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984E-B934-3349-AA10-D9330E1B2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A73BAC9-CE82-AD42-BFAB-422DD01B8C0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D9395C3-1C53-3D4D-ADB0-B4E283C2B9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7A42180-473C-0F47-9E36-BE1655AEBC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0FA25-3F17-644A-A628-A75045B48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FBEAEA-A3A3-384C-9A68-EF58BCB8371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8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47AD789-6E88-804D-96B4-BD9AE7098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87A9FE9-82C9-C245-AFF3-B1A192964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62818-3A88-904E-A9F6-6103903A01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27C83C9-B07C-DD45-BEBE-B7E3D3DF780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4AD8333-D6DA-3243-A985-5464F1CDB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746297-5520-D54B-AE3C-6850B9519A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D45ED-3990-DC4F-8D87-4B14391A7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7F78F86-3EBF-1340-B71F-935564D40F3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6F2CD16-58AC-BF4D-9310-C24027DF56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16F8036-01D1-684C-8B18-549B9AFBF0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3E6A-67C7-EC49-B102-A53F725419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124A995-52AA-A943-9D84-EE84A8A99C0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AD2D14EE-3906-7040-AC16-6B772F4F0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9372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1D09E5B7-9D0F-4B4E-AEDA-5CE33C443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12925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5667CD3-4381-4646-9F1C-27AD3B8891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C39308-923D-9B4A-BCD3-874B68BDA2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9F7398-A166-6546-A78B-6C44A8C78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B04D3BA1-982B-1142-B20F-2BC274A491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2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52854919-F782-7F4D-952E-C8AB9341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3900" y="6550025"/>
            <a:ext cx="377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fld id="{D12F04AA-2B40-9B4B-B5A6-99A324494EDE}" type="slidenum">
              <a:rPr lang="en-US" alt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/>
              </a:pPr>
              <a:t>‹#›</a:t>
            </a:fld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2" name="Line 14">
            <a:extLst>
              <a:ext uri="{FF2B5EF4-FFF2-40B4-BE49-F238E27FC236}">
                <a16:creationId xmlns:a16="http://schemas.microsoft.com/office/drawing/2014/main" id="{9A49F06A-4BC2-AE46-BFDC-4D435D14F0C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95300" y="304800"/>
            <a:ext cx="8153400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highlight>
                <a:srgbClr val="0000FF"/>
              </a:highligh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entury Gothic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entury Gothic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entury Gothic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8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AC23112-FC7E-6B41-8A5E-FBB443135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Welfare Gains and Distributional Dynamics: A “Carbon Charge” in New York State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Daniel F. Noriega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0" i="1" dirty="0">
                <a:latin typeface="Calibri" panose="020F0502020204030204" pitchFamily="34" charset="0"/>
                <a:cs typeface="Calibri" panose="020F0502020204030204" pitchFamily="34" charset="0"/>
              </a:rPr>
              <a:t>Structural Estimation 2019-1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Estimation Results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F18C350-5A19-0D4B-BF3A-E6B4EF3EF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Estimated parameters: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𝛒: 0.56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𝛍: 3.87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𝛔: 1.34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Vector of Differences: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[ 0.18 -0.12 -0.35 -0.0015]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Standard Errors of Parameter Vector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[0.00018, 0.00335, 0.00043]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Number of Simulations, number of periods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1200, ~3000</a:t>
            </a:r>
          </a:p>
          <a:p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4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2F64D7-8BD1-AD48-A73F-1ED2154B9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505347-A3FD-9640-ACA1-648166228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Natural Gas-fired plants, wind, hydro and nuclear plants combined provide the entirety of the power demanded (~95% in 2017)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Imports and exports remain at the level they were in the actual market run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Adjusted capacity for thermal units to average summer derating factor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Modified wind capacity to attain a constant output that resulted in the same capacity factor as in 2017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Hydro and Nuclear units will have a constant output (NG will usually be on the margin, consistent with data)</a:t>
            </a:r>
          </a:p>
          <a:p>
            <a:pPr lvl="1"/>
            <a:endParaRPr lang="en-US" alt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7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F18C350-5A19-0D4B-BF3A-E6B4EF3EF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Demand can also be modeled as elastic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Consistent with literature, an elasticity of -0.2 could be assumed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Different sectors on the demand side consume electricity differently</a:t>
            </a:r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FF8037-82AB-E440-8941-20A26E58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2" y="2534004"/>
            <a:ext cx="3178175" cy="1275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60B72-FCA8-0C42-8D0A-70BDE223A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699" y="3810000"/>
            <a:ext cx="5562601" cy="2504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F8F38-F491-E74E-82EF-6DEBE1BBF529}"/>
              </a:ext>
            </a:extLst>
          </p:cNvPr>
          <p:cNvSpPr txBox="1"/>
          <p:nvPr/>
        </p:nvSpPr>
        <p:spPr>
          <a:xfrm>
            <a:off x="381000" y="638826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*Figures from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Reguant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Mar, “The Efficiency and Sectoral Distributional Impacts of Large-Scale Renewable Policies”, Journal of the Association of Environmental and Resource Economics, forthcoming 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8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F18C350-5A19-0D4B-BF3A-E6B4EF3EF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153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Generation facilities participating in NYS wholesale energy markets (~500) [NYISO]</a:t>
            </a: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Load Historic and Forecast: Seasonal Peak load and total consumption (2019 – 2030) [NYISO]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***First simulation only leveraged 2017 data</a:t>
            </a: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Historic Load: Down to 5-minute granularity, 10 years [NYISO]</a:t>
            </a: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Social Cost of Carbon [Interagency Working Group on Social Cost of Greenhouse Gases]</a:t>
            </a: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eGRID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Plant level and State level emissions data [EPA, 2016]</a:t>
            </a: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Plant level efficiency/heat-rates [EPA, 2016]</a:t>
            </a: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Large-scale policies encouraging investment in renewable resources have become quite common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A52972-E4BB-CC4B-8A29-E6F2D31A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95" y="1355984"/>
            <a:ext cx="4079631" cy="1972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541E1A-B335-AE40-8154-63DF5E50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16" y="3836959"/>
            <a:ext cx="4297104" cy="1690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015C9-B6AD-9143-A4CA-0E016C402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45" y="3846338"/>
            <a:ext cx="4297103" cy="2637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7F77A-0C82-4641-9148-D0C6E6026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99" y="1524000"/>
            <a:ext cx="4202698" cy="2312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New York State should consider a welfare evaluation to decide on its “Carbon Charge”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F18C350-5A19-0D4B-BF3A-E6B4EF3EF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Should New York State implement a carbon tax now in its wholesale electricity markets based on a social- welfare evaluation?</a:t>
            </a:r>
            <a:endParaRPr lang="en-US" alt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What are their distributional impacts? (i.e. who benefits more or bears a higher share of the cost?)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Lever: Simulation model estimated using SMM. Uses data from the New York market.</a:t>
            </a:r>
          </a:p>
          <a:p>
            <a:endParaRPr lang="en-US" alt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7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distributional impacts of a carbon tax would be significant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F18C350-5A19-0D4B-BF3A-E6B4EF3EF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300" i="1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Carbon taxes can be beneficial. However, consumers may suffer, and producers may capture most of the welfare gains.</a:t>
            </a:r>
          </a:p>
          <a:p>
            <a:endParaRPr lang="en-US" alt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BBADF-FAD2-3241-8DD4-76F662E4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2870325"/>
            <a:ext cx="5553075" cy="3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9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Welfare gains are not evenly distributed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65BF9-79A4-F741-836E-C586C595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104519"/>
            <a:ext cx="7893050" cy="537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635B2-C394-854C-8401-FB8BED493039}"/>
              </a:ext>
            </a:extLst>
          </p:cNvPr>
          <p:cNvSpPr txBox="1"/>
          <p:nvPr/>
        </p:nvSpPr>
        <p:spPr>
          <a:xfrm>
            <a:off x="6019800" y="5033872"/>
            <a:ext cx="22098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 Welfare Gain: ~0 [+2]</a:t>
            </a:r>
          </a:p>
        </p:txBody>
      </p:sp>
    </p:spTree>
    <p:extLst>
      <p:ext uri="{BB962C8B-B14F-4D97-AF65-F5344CB8AC3E}">
        <p14:creationId xmlns:p14="http://schemas.microsoft.com/office/powerpoint/2010/main" val="11270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1489EB-DF80-C643-8AE9-E95C7448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47" y="4249805"/>
            <a:ext cx="3990435" cy="1264459"/>
          </a:xfrm>
          <a:prstGeom prst="rect">
            <a:avLst/>
          </a:prstGeom>
        </p:spPr>
      </p:pic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Analytical framework: the model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F18C350-5A19-0D4B-BF3A-E6B4EF3EF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Partial equilibrium with three demand sectors: residential, commercial and industrial.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159F4-2200-EC41-9F48-71A4BC16B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641769"/>
            <a:ext cx="2839530" cy="495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9BED2-3A36-5A47-AABF-4F75A88EB6C8}"/>
              </a:ext>
            </a:extLst>
          </p:cNvPr>
          <p:cNvSpPr txBox="1"/>
          <p:nvPr/>
        </p:nvSpPr>
        <p:spPr>
          <a:xfrm>
            <a:off x="838200" y="2641769"/>
            <a:ext cx="236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Demand: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89128-CCA1-E94C-9224-70CE785CB032}"/>
              </a:ext>
            </a:extLst>
          </p:cNvPr>
          <p:cNvSpPr txBox="1"/>
          <p:nvPr/>
        </p:nvSpPr>
        <p:spPr>
          <a:xfrm>
            <a:off x="5486400" y="2672546"/>
            <a:ext cx="283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[level – price response]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581DC-224A-8E4A-9221-F3F20983D091}"/>
              </a:ext>
            </a:extLst>
          </p:cNvPr>
          <p:cNvSpPr txBox="1"/>
          <p:nvPr/>
        </p:nvSpPr>
        <p:spPr>
          <a:xfrm>
            <a:off x="834683" y="3300781"/>
            <a:ext cx="236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Imports: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EAFF5-4FBE-2C4B-9376-A4FF5245797D}"/>
              </a:ext>
            </a:extLst>
          </p:cNvPr>
          <p:cNvSpPr txBox="1"/>
          <p:nvPr/>
        </p:nvSpPr>
        <p:spPr>
          <a:xfrm>
            <a:off x="6324600" y="3333690"/>
            <a:ext cx="283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[level – price response]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D5CDD-3C27-B34F-A9E8-789A2D563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3264499"/>
            <a:ext cx="3840677" cy="493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E5814B-A9EA-4445-8739-F7B29AE59A09}"/>
              </a:ext>
            </a:extLst>
          </p:cNvPr>
          <p:cNvSpPr txBox="1"/>
          <p:nvPr/>
        </p:nvSpPr>
        <p:spPr>
          <a:xfrm>
            <a:off x="845234" y="3960965"/>
            <a:ext cx="236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Generation: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FAFA3-7B14-E045-8565-7130FEEFE9A5}"/>
              </a:ext>
            </a:extLst>
          </p:cNvPr>
          <p:cNvSpPr txBox="1"/>
          <p:nvPr/>
        </p:nvSpPr>
        <p:spPr>
          <a:xfrm>
            <a:off x="6047835" y="4681979"/>
            <a:ext cx="283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[Thermal]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CAAA00-B258-D54A-8721-033653B30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339" y="5660849"/>
            <a:ext cx="1717136" cy="4691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D6B51A-FAD5-3249-BC51-E53CE04CC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238" y="5694270"/>
            <a:ext cx="1209361" cy="393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04DB89-4F85-E44D-9BF1-A318AFBBEB78}"/>
              </a:ext>
            </a:extLst>
          </p:cNvPr>
          <p:cNvSpPr txBox="1"/>
          <p:nvPr/>
        </p:nvSpPr>
        <p:spPr>
          <a:xfrm>
            <a:off x="3400861" y="5687954"/>
            <a:ext cx="283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[Renewable]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F255F-5DD3-1B40-8C06-990ECA5C6419}"/>
              </a:ext>
            </a:extLst>
          </p:cNvPr>
          <p:cNvSpPr txBox="1"/>
          <p:nvPr/>
        </p:nvSpPr>
        <p:spPr>
          <a:xfrm>
            <a:off x="7256897" y="5667345"/>
            <a:ext cx="188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[Hydro, nuclear]</a:t>
            </a:r>
          </a:p>
        </p:txBody>
      </p:sp>
    </p:spTree>
    <p:extLst>
      <p:ext uri="{BB962C8B-B14F-4D97-AF65-F5344CB8AC3E}">
        <p14:creationId xmlns:p14="http://schemas.microsoft.com/office/powerpoint/2010/main" val="335148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Estimation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DED955C-C2EF-7B47-A5AA-AB94E98C0EF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295400"/>
                <a:ext cx="5181600" cy="4800600"/>
              </a:xfrm>
            </p:spPr>
            <p:txBody>
              <a:bodyPr/>
              <a:lstStyle/>
              <a:p>
                <a:r>
                  <a:rPr lang="en-US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Characterizing Equations</a:t>
                </a:r>
              </a:p>
              <a:p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𝑐𝑎𝑝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𝑖𝑖𝑖</m:t>
                          </m:r>
                        </m:e>
                      </m:d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𝑔𝑒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, “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𝑚𝑎𝑟𝑔𝑖𝑛𝑎𝑙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h𝑒𝑎𝑡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8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sz="18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DED955C-C2EF-7B47-A5AA-AB94E98C0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5181600" cy="4800600"/>
              </a:xfrm>
              <a:blipFill>
                <a:blip r:embed="rId3"/>
                <a:stretch>
                  <a:fillRect l="-245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265AB32-0A43-934F-80E9-DEA2AB6A5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295400"/>
            <a:ext cx="3886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Variables:</a:t>
            </a:r>
          </a:p>
          <a:p>
            <a:pPr lvl="1"/>
            <a:r>
              <a:rPr lang="en-US" alt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Load (exogenous)</a:t>
            </a:r>
          </a:p>
          <a:p>
            <a:pPr lvl="1"/>
            <a:r>
              <a:rPr lang="en-US" alt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Price (endogenous)</a:t>
            </a:r>
          </a:p>
          <a:p>
            <a:pPr lvl="1"/>
            <a:r>
              <a:rPr lang="en-US" alt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Emissions (end.)</a:t>
            </a:r>
          </a:p>
          <a:p>
            <a:pPr lvl="1"/>
            <a:r>
              <a:rPr lang="en-US" alt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Cost of primary energy source (estimated), </a:t>
            </a:r>
            <a:r>
              <a:rPr lang="en-US" altLang="en-US" sz="1400" i="1" kern="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alt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Variables (*):</a:t>
            </a:r>
          </a:p>
          <a:p>
            <a:pPr lvl="1"/>
            <a:r>
              <a:rPr lang="en-US" alt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Generator, </a:t>
            </a:r>
            <a:r>
              <a:rPr lang="en-US" altLang="en-US" sz="1400" i="1" kern="0" dirty="0">
                <a:latin typeface="Calibri" panose="020F0502020204030204" pitchFamily="34" charset="0"/>
                <a:cs typeface="Calibri" panose="020F0502020204030204" pitchFamily="34" charset="0"/>
              </a:rPr>
              <a:t>gen</a:t>
            </a:r>
            <a:endParaRPr lang="en-US" alt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Installed capacity, </a:t>
            </a:r>
            <a:r>
              <a:rPr lang="en-US" altLang="en-US" sz="1400" i="1" kern="0" dirty="0">
                <a:latin typeface="Calibri" panose="020F0502020204030204" pitchFamily="34" charset="0"/>
                <a:cs typeface="Calibri" panose="020F0502020204030204" pitchFamily="34" charset="0"/>
              </a:rPr>
              <a:t>cap</a:t>
            </a:r>
            <a:endParaRPr lang="en-US" alt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Heat rate (i.e. efficiency), </a:t>
            </a:r>
            <a:r>
              <a:rPr lang="en-US" altLang="en-US" sz="1400" i="1" kern="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  <a:p>
            <a:pPr lvl="1"/>
            <a:r>
              <a:rPr lang="en-US" alt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Emissions rate</a:t>
            </a:r>
          </a:p>
          <a:p>
            <a:pPr marL="457200" lvl="1" indent="0">
              <a:buNone/>
            </a:pPr>
            <a:endParaRPr lang="en-US" altLang="en-US" sz="1400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Parameters to be estimated</a:t>
            </a:r>
          </a:p>
          <a:p>
            <a:pPr lvl="1"/>
            <a:r>
              <a:rPr lang="en-US" altLang="en-US" sz="1600" i="1" kern="0" dirty="0">
                <a:latin typeface="Calibri" panose="020F0502020204030204" pitchFamily="34" charset="0"/>
                <a:cs typeface="Calibri" panose="020F0502020204030204" pitchFamily="34" charset="0"/>
              </a:rPr>
              <a:t>𝛔</a:t>
            </a:r>
          </a:p>
          <a:p>
            <a:pPr lvl="1"/>
            <a:r>
              <a:rPr lang="en-US" altLang="en-US" sz="1600" i="1" kern="0" dirty="0">
                <a:latin typeface="Calibri" panose="020F0502020204030204" pitchFamily="34" charset="0"/>
                <a:cs typeface="Calibri" panose="020F0502020204030204" pitchFamily="34" charset="0"/>
              </a:rPr>
              <a:t>𝛒</a:t>
            </a:r>
          </a:p>
          <a:p>
            <a:pPr lvl="1"/>
            <a:r>
              <a:rPr lang="en-US" altLang="en-US" sz="1600" i="1" kern="0" dirty="0">
                <a:latin typeface="Calibri" panose="020F0502020204030204" pitchFamily="34" charset="0"/>
                <a:cs typeface="Calibri" panose="020F0502020204030204" pitchFamily="34" charset="0"/>
              </a:rPr>
              <a:t>𝛍</a:t>
            </a:r>
          </a:p>
          <a:p>
            <a:pPr lvl="1"/>
            <a:endParaRPr lang="en-US" alt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Moments considered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C16BA78-B1FC-F94B-9CC7-346AAC4C723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956" y="990600"/>
                <a:ext cx="9082087" cy="4267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𝑝𝑟𝑖𝑐𝑒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𝑝𝑟𝑖𝑐</m:t>
                              </m:r>
                              <m:sSub>
                                <m:sSub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𝑙𝑜𝑎</m:t>
                              </m:r>
                              <m:sSub>
                                <m:sSub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𝑖𝑖𝑖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𝑝𝑟𝑖𝑐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𝐿𝑜𝑎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e>
                      </m:d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𝑝𝑟𝑖𝑐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𝑝𝑟𝑖𝑐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endParaRPr lang="en-US" altLang="en-US" sz="1800" dirty="0"/>
              </a:p>
              <a:p>
                <a:endParaRPr lang="en-US" altLang="en-US" sz="18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C16BA78-B1FC-F94B-9CC7-346AAC4C7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6" y="990600"/>
                <a:ext cx="9082087" cy="4267200"/>
              </a:xfrm>
              <a:blipFill>
                <a:blip r:embed="rId3"/>
                <a:stretch>
                  <a:fillRect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1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BE919E2-9C55-6648-9735-04BA5F90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457200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Minimizing criteria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FD724-D117-A74F-A017-65E618F5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45" y="1643184"/>
            <a:ext cx="35433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778FC-7C98-974A-BE53-5B374D18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595" y="2687516"/>
            <a:ext cx="25908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91A10-746A-9749-9E61-179B19907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145" y="3935048"/>
            <a:ext cx="3949700" cy="67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8780B-0CCD-1E41-8BB3-B5CE99CAD782}"/>
              </a:ext>
            </a:extLst>
          </p:cNvPr>
          <p:cNvSpPr txBox="1"/>
          <p:nvPr/>
        </p:nvSpPr>
        <p:spPr>
          <a:xfrm>
            <a:off x="5857797" y="1643184"/>
            <a:ext cx="237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Parameter 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682CB-C95A-8344-B61B-7F30E96C5174}"/>
              </a:ext>
            </a:extLst>
          </p:cNvPr>
          <p:cNvSpPr txBox="1"/>
          <p:nvPr/>
        </p:nvSpPr>
        <p:spPr>
          <a:xfrm>
            <a:off x="5857796" y="2844033"/>
            <a:ext cx="3057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function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defined as percentage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3AC38-16C2-6840-8E0A-50676F2916FD}"/>
              </a:ext>
            </a:extLst>
          </p:cNvPr>
          <p:cNvSpPr txBox="1"/>
          <p:nvPr/>
        </p:nvSpPr>
        <p:spPr>
          <a:xfrm>
            <a:off x="5857796" y="4040765"/>
            <a:ext cx="305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SMM Estimator</a:t>
            </a:r>
          </a:p>
        </p:txBody>
      </p:sp>
    </p:spTree>
    <p:extLst>
      <p:ext uri="{BB962C8B-B14F-4D97-AF65-F5344CB8AC3E}">
        <p14:creationId xmlns:p14="http://schemas.microsoft.com/office/powerpoint/2010/main" val="14272668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20216</TotalTime>
  <Words>732</Words>
  <Application>Microsoft Macintosh PowerPoint</Application>
  <PresentationFormat>On-screen Show (4:3)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 Antiqua</vt:lpstr>
      <vt:lpstr>Calibri</vt:lpstr>
      <vt:lpstr>Cambria Math</vt:lpstr>
      <vt:lpstr>Century Gothic</vt:lpstr>
      <vt:lpstr>Times New Roman</vt:lpstr>
      <vt:lpstr>Wingdings</vt:lpstr>
      <vt:lpstr>Default Design</vt:lpstr>
      <vt:lpstr>Welfare Gains and Distributional Dynamics: A “Carbon Charge” in New York State   Daniel F. Noriega Structural Estimation 2019-1   </vt:lpstr>
      <vt:lpstr>Large-scale policies encouraging investment in renewable resources have become quite common</vt:lpstr>
      <vt:lpstr>New York State should consider a welfare evaluation to decide on its “Carbon Charge”</vt:lpstr>
      <vt:lpstr>The distributional impacts of a carbon tax would be significant</vt:lpstr>
      <vt:lpstr>Welfare gains are not evenly distributed</vt:lpstr>
      <vt:lpstr>Analytical framework: the model</vt:lpstr>
      <vt:lpstr>Estimation Model</vt:lpstr>
      <vt:lpstr>Moments considered</vt:lpstr>
      <vt:lpstr>Minimizing criteria</vt:lpstr>
      <vt:lpstr>Estimation Results</vt:lpstr>
      <vt:lpstr>Assumptions</vt:lpstr>
      <vt:lpstr>Improvements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Research Consortia  at the Project Level: Microeconometric Evidence  from Japan</dc:title>
  <dc:creator>Lee Branstetter</dc:creator>
  <cp:lastModifiedBy>Daniel</cp:lastModifiedBy>
  <cp:revision>553</cp:revision>
  <cp:lastPrinted>2019-03-15T15:04:19Z</cp:lastPrinted>
  <dcterms:created xsi:type="dcterms:W3CDTF">1999-07-22T22:26:26Z</dcterms:created>
  <dcterms:modified xsi:type="dcterms:W3CDTF">2019-03-15T15:06:11Z</dcterms:modified>
</cp:coreProperties>
</file>