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4" r:id="rId3"/>
    <p:sldId id="285" r:id="rId4"/>
    <p:sldId id="276" r:id="rId5"/>
    <p:sldId id="279" r:id="rId6"/>
    <p:sldId id="281" r:id="rId7"/>
    <p:sldId id="282" r:id="rId8"/>
    <p:sldId id="283" r:id="rId9"/>
  </p:sldIdLst>
  <p:sldSz cx="9144000" cy="6858000" type="screen4x3"/>
  <p:notesSz cx="68580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selin, Natalie" initials="A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55"/>
    <a:srgbClr val="4B8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2555" autoAdjust="0"/>
  </p:normalViewPr>
  <p:slideViewPr>
    <p:cSldViewPr snapToGrid="0"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30324210184829"/>
          <c:y val="0.16509281678773202"/>
          <c:w val="0.79316302481414191"/>
          <c:h val="0.69011956838728494"/>
        </c:manualLayout>
      </c:layout>
      <c:scatterChart>
        <c:scatterStyle val="smoothMarker"/>
        <c:varyColors val="0"/>
        <c:ser>
          <c:idx val="1"/>
          <c:order val="0"/>
          <c:tx>
            <c:v>Blim</c:v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'PA plot'!$A$3:$A$156</c:f>
              <c:numCache>
                <c:formatCode>General</c:formatCode>
                <c:ptCount val="15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41.4</c:v>
                </c:pt>
                <c:pt idx="44">
                  <c:v>41.4</c:v>
                </c:pt>
                <c:pt idx="45">
                  <c:v>42</c:v>
                </c:pt>
                <c:pt idx="46">
                  <c:v>43</c:v>
                </c:pt>
                <c:pt idx="47">
                  <c:v>44</c:v>
                </c:pt>
                <c:pt idx="48">
                  <c:v>45</c:v>
                </c:pt>
                <c:pt idx="49">
                  <c:v>46</c:v>
                </c:pt>
                <c:pt idx="50">
                  <c:v>47</c:v>
                </c:pt>
                <c:pt idx="51">
                  <c:v>48</c:v>
                </c:pt>
                <c:pt idx="52">
                  <c:v>49</c:v>
                </c:pt>
                <c:pt idx="53">
                  <c:v>50</c:v>
                </c:pt>
                <c:pt idx="54">
                  <c:v>51</c:v>
                </c:pt>
                <c:pt idx="55">
                  <c:v>52</c:v>
                </c:pt>
                <c:pt idx="56">
                  <c:v>53</c:v>
                </c:pt>
                <c:pt idx="57">
                  <c:v>54</c:v>
                </c:pt>
                <c:pt idx="58">
                  <c:v>55</c:v>
                </c:pt>
                <c:pt idx="59">
                  <c:v>56</c:v>
                </c:pt>
                <c:pt idx="60">
                  <c:v>57</c:v>
                </c:pt>
                <c:pt idx="61">
                  <c:v>58</c:v>
                </c:pt>
                <c:pt idx="62">
                  <c:v>59</c:v>
                </c:pt>
                <c:pt idx="63">
                  <c:v>60</c:v>
                </c:pt>
                <c:pt idx="64">
                  <c:v>61</c:v>
                </c:pt>
                <c:pt idx="65">
                  <c:v>62</c:v>
                </c:pt>
                <c:pt idx="66">
                  <c:v>63</c:v>
                </c:pt>
                <c:pt idx="67">
                  <c:v>64</c:v>
                </c:pt>
                <c:pt idx="68">
                  <c:v>65</c:v>
                </c:pt>
                <c:pt idx="69">
                  <c:v>66</c:v>
                </c:pt>
                <c:pt idx="70">
                  <c:v>67</c:v>
                </c:pt>
                <c:pt idx="71">
                  <c:v>68</c:v>
                </c:pt>
                <c:pt idx="72">
                  <c:v>69</c:v>
                </c:pt>
                <c:pt idx="73">
                  <c:v>70</c:v>
                </c:pt>
                <c:pt idx="74">
                  <c:v>71</c:v>
                </c:pt>
                <c:pt idx="75">
                  <c:v>72</c:v>
                </c:pt>
                <c:pt idx="76">
                  <c:v>73</c:v>
                </c:pt>
                <c:pt idx="77">
                  <c:v>74</c:v>
                </c:pt>
                <c:pt idx="78">
                  <c:v>75</c:v>
                </c:pt>
                <c:pt idx="79">
                  <c:v>76</c:v>
                </c:pt>
                <c:pt idx="80">
                  <c:v>77</c:v>
                </c:pt>
                <c:pt idx="81">
                  <c:v>78</c:v>
                </c:pt>
                <c:pt idx="82">
                  <c:v>79</c:v>
                </c:pt>
                <c:pt idx="83">
                  <c:v>80</c:v>
                </c:pt>
                <c:pt idx="84">
                  <c:v>81</c:v>
                </c:pt>
                <c:pt idx="85">
                  <c:v>82</c:v>
                </c:pt>
                <c:pt idx="86">
                  <c:v>83</c:v>
                </c:pt>
                <c:pt idx="87">
                  <c:v>84</c:v>
                </c:pt>
                <c:pt idx="88">
                  <c:v>85</c:v>
                </c:pt>
                <c:pt idx="89">
                  <c:v>86</c:v>
                </c:pt>
                <c:pt idx="90">
                  <c:v>87</c:v>
                </c:pt>
                <c:pt idx="91">
                  <c:v>88</c:v>
                </c:pt>
                <c:pt idx="92">
                  <c:v>89</c:v>
                </c:pt>
                <c:pt idx="93">
                  <c:v>90</c:v>
                </c:pt>
                <c:pt idx="94">
                  <c:v>91</c:v>
                </c:pt>
                <c:pt idx="95">
                  <c:v>92</c:v>
                </c:pt>
                <c:pt idx="96">
                  <c:v>93</c:v>
                </c:pt>
                <c:pt idx="97">
                  <c:v>94</c:v>
                </c:pt>
                <c:pt idx="98">
                  <c:v>95</c:v>
                </c:pt>
                <c:pt idx="99">
                  <c:v>96</c:v>
                </c:pt>
                <c:pt idx="100">
                  <c:v>97</c:v>
                </c:pt>
                <c:pt idx="101">
                  <c:v>98</c:v>
                </c:pt>
                <c:pt idx="102">
                  <c:v>99</c:v>
                </c:pt>
                <c:pt idx="103">
                  <c:v>100</c:v>
                </c:pt>
                <c:pt idx="104">
                  <c:v>101</c:v>
                </c:pt>
                <c:pt idx="105">
                  <c:v>102</c:v>
                </c:pt>
                <c:pt idx="106">
                  <c:v>103</c:v>
                </c:pt>
                <c:pt idx="107">
                  <c:v>104</c:v>
                </c:pt>
                <c:pt idx="108">
                  <c:v>105</c:v>
                </c:pt>
                <c:pt idx="109">
                  <c:v>106</c:v>
                </c:pt>
                <c:pt idx="110">
                  <c:v>107</c:v>
                </c:pt>
                <c:pt idx="111">
                  <c:v>108</c:v>
                </c:pt>
                <c:pt idx="112">
                  <c:v>109</c:v>
                </c:pt>
                <c:pt idx="113">
                  <c:v>110</c:v>
                </c:pt>
                <c:pt idx="114">
                  <c:v>111</c:v>
                </c:pt>
                <c:pt idx="115">
                  <c:v>112</c:v>
                </c:pt>
                <c:pt idx="116">
                  <c:v>113</c:v>
                </c:pt>
                <c:pt idx="117">
                  <c:v>114</c:v>
                </c:pt>
                <c:pt idx="118">
                  <c:v>115</c:v>
                </c:pt>
                <c:pt idx="119">
                  <c:v>116</c:v>
                </c:pt>
                <c:pt idx="120">
                  <c:v>117</c:v>
                </c:pt>
                <c:pt idx="121">
                  <c:v>118</c:v>
                </c:pt>
                <c:pt idx="122">
                  <c:v>119</c:v>
                </c:pt>
                <c:pt idx="123">
                  <c:v>120</c:v>
                </c:pt>
                <c:pt idx="124">
                  <c:v>121</c:v>
                </c:pt>
                <c:pt idx="125">
                  <c:v>122</c:v>
                </c:pt>
                <c:pt idx="126">
                  <c:v>123</c:v>
                </c:pt>
                <c:pt idx="127">
                  <c:v>124</c:v>
                </c:pt>
                <c:pt idx="128">
                  <c:v>125</c:v>
                </c:pt>
                <c:pt idx="129">
                  <c:v>126</c:v>
                </c:pt>
                <c:pt idx="130">
                  <c:v>127</c:v>
                </c:pt>
                <c:pt idx="131">
                  <c:v>128</c:v>
                </c:pt>
                <c:pt idx="132">
                  <c:v>129</c:v>
                </c:pt>
                <c:pt idx="133">
                  <c:v>130</c:v>
                </c:pt>
                <c:pt idx="134">
                  <c:v>131</c:v>
                </c:pt>
                <c:pt idx="135">
                  <c:v>132</c:v>
                </c:pt>
                <c:pt idx="136">
                  <c:v>133</c:v>
                </c:pt>
                <c:pt idx="137">
                  <c:v>134</c:v>
                </c:pt>
                <c:pt idx="138">
                  <c:v>135</c:v>
                </c:pt>
                <c:pt idx="139">
                  <c:v>136</c:v>
                </c:pt>
                <c:pt idx="140">
                  <c:v>137</c:v>
                </c:pt>
                <c:pt idx="141">
                  <c:v>138</c:v>
                </c:pt>
                <c:pt idx="142">
                  <c:v>139</c:v>
                </c:pt>
                <c:pt idx="143">
                  <c:v>140</c:v>
                </c:pt>
                <c:pt idx="144">
                  <c:v>141</c:v>
                </c:pt>
                <c:pt idx="145">
                  <c:v>142</c:v>
                </c:pt>
                <c:pt idx="146">
                  <c:v>143</c:v>
                </c:pt>
                <c:pt idx="147">
                  <c:v>144</c:v>
                </c:pt>
                <c:pt idx="148">
                  <c:v>145</c:v>
                </c:pt>
                <c:pt idx="149">
                  <c:v>146</c:v>
                </c:pt>
                <c:pt idx="150">
                  <c:v>147</c:v>
                </c:pt>
                <c:pt idx="151">
                  <c:v>148</c:v>
                </c:pt>
                <c:pt idx="152">
                  <c:v>149</c:v>
                </c:pt>
                <c:pt idx="153">
                  <c:v>150</c:v>
                </c:pt>
              </c:numCache>
            </c:numRef>
          </c:xVal>
          <c:yVal>
            <c:numRef>
              <c:f>'PA plot'!$B$3:$B$156</c:f>
              <c:numCache>
                <c:formatCode>General</c:formatCode>
                <c:ptCount val="154"/>
                <c:pt idx="10">
                  <c:v>0</c:v>
                </c:pt>
                <c:pt idx="11">
                  <c:v>1</c:v>
                </c:pt>
              </c:numCache>
            </c:numRef>
          </c:yVal>
          <c:smooth val="1"/>
        </c:ser>
        <c:ser>
          <c:idx val="2"/>
          <c:order val="1"/>
          <c:tx>
            <c:v>Busr/Bnrs</c:v>
          </c:tx>
          <c:spPr>
            <a:ln w="3175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'PA plot'!$A$3:$A$156</c:f>
              <c:numCache>
                <c:formatCode>General</c:formatCode>
                <c:ptCount val="15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41.4</c:v>
                </c:pt>
                <c:pt idx="44">
                  <c:v>41.4</c:v>
                </c:pt>
                <c:pt idx="45">
                  <c:v>42</c:v>
                </c:pt>
                <c:pt idx="46">
                  <c:v>43</c:v>
                </c:pt>
                <c:pt idx="47">
                  <c:v>44</c:v>
                </c:pt>
                <c:pt idx="48">
                  <c:v>45</c:v>
                </c:pt>
                <c:pt idx="49">
                  <c:v>46</c:v>
                </c:pt>
                <c:pt idx="50">
                  <c:v>47</c:v>
                </c:pt>
                <c:pt idx="51">
                  <c:v>48</c:v>
                </c:pt>
                <c:pt idx="52">
                  <c:v>49</c:v>
                </c:pt>
                <c:pt idx="53">
                  <c:v>50</c:v>
                </c:pt>
                <c:pt idx="54">
                  <c:v>51</c:v>
                </c:pt>
                <c:pt idx="55">
                  <c:v>52</c:v>
                </c:pt>
                <c:pt idx="56">
                  <c:v>53</c:v>
                </c:pt>
                <c:pt idx="57">
                  <c:v>54</c:v>
                </c:pt>
                <c:pt idx="58">
                  <c:v>55</c:v>
                </c:pt>
                <c:pt idx="59">
                  <c:v>56</c:v>
                </c:pt>
                <c:pt idx="60">
                  <c:v>57</c:v>
                </c:pt>
                <c:pt idx="61">
                  <c:v>58</c:v>
                </c:pt>
                <c:pt idx="62">
                  <c:v>59</c:v>
                </c:pt>
                <c:pt idx="63">
                  <c:v>60</c:v>
                </c:pt>
                <c:pt idx="64">
                  <c:v>61</c:v>
                </c:pt>
                <c:pt idx="65">
                  <c:v>62</c:v>
                </c:pt>
                <c:pt idx="66">
                  <c:v>63</c:v>
                </c:pt>
                <c:pt idx="67">
                  <c:v>64</c:v>
                </c:pt>
                <c:pt idx="68">
                  <c:v>65</c:v>
                </c:pt>
                <c:pt idx="69">
                  <c:v>66</c:v>
                </c:pt>
                <c:pt idx="70">
                  <c:v>67</c:v>
                </c:pt>
                <c:pt idx="71">
                  <c:v>68</c:v>
                </c:pt>
                <c:pt idx="72">
                  <c:v>69</c:v>
                </c:pt>
                <c:pt idx="73">
                  <c:v>70</c:v>
                </c:pt>
                <c:pt idx="74">
                  <c:v>71</c:v>
                </c:pt>
                <c:pt idx="75">
                  <c:v>72</c:v>
                </c:pt>
                <c:pt idx="76">
                  <c:v>73</c:v>
                </c:pt>
                <c:pt idx="77">
                  <c:v>74</c:v>
                </c:pt>
                <c:pt idx="78">
                  <c:v>75</c:v>
                </c:pt>
                <c:pt idx="79">
                  <c:v>76</c:v>
                </c:pt>
                <c:pt idx="80">
                  <c:v>77</c:v>
                </c:pt>
                <c:pt idx="81">
                  <c:v>78</c:v>
                </c:pt>
                <c:pt idx="82">
                  <c:v>79</c:v>
                </c:pt>
                <c:pt idx="83">
                  <c:v>80</c:v>
                </c:pt>
                <c:pt idx="84">
                  <c:v>81</c:v>
                </c:pt>
                <c:pt idx="85">
                  <c:v>82</c:v>
                </c:pt>
                <c:pt idx="86">
                  <c:v>83</c:v>
                </c:pt>
                <c:pt idx="87">
                  <c:v>84</c:v>
                </c:pt>
                <c:pt idx="88">
                  <c:v>85</c:v>
                </c:pt>
                <c:pt idx="89">
                  <c:v>86</c:v>
                </c:pt>
                <c:pt idx="90">
                  <c:v>87</c:v>
                </c:pt>
                <c:pt idx="91">
                  <c:v>88</c:v>
                </c:pt>
                <c:pt idx="92">
                  <c:v>89</c:v>
                </c:pt>
                <c:pt idx="93">
                  <c:v>90</c:v>
                </c:pt>
                <c:pt idx="94">
                  <c:v>91</c:v>
                </c:pt>
                <c:pt idx="95">
                  <c:v>92</c:v>
                </c:pt>
                <c:pt idx="96">
                  <c:v>93</c:v>
                </c:pt>
                <c:pt idx="97">
                  <c:v>94</c:v>
                </c:pt>
                <c:pt idx="98">
                  <c:v>95</c:v>
                </c:pt>
                <c:pt idx="99">
                  <c:v>96</c:v>
                </c:pt>
                <c:pt idx="100">
                  <c:v>97</c:v>
                </c:pt>
                <c:pt idx="101">
                  <c:v>98</c:v>
                </c:pt>
                <c:pt idx="102">
                  <c:v>99</c:v>
                </c:pt>
                <c:pt idx="103">
                  <c:v>100</c:v>
                </c:pt>
                <c:pt idx="104">
                  <c:v>101</c:v>
                </c:pt>
                <c:pt idx="105">
                  <c:v>102</c:v>
                </c:pt>
                <c:pt idx="106">
                  <c:v>103</c:v>
                </c:pt>
                <c:pt idx="107">
                  <c:v>104</c:v>
                </c:pt>
                <c:pt idx="108">
                  <c:v>105</c:v>
                </c:pt>
                <c:pt idx="109">
                  <c:v>106</c:v>
                </c:pt>
                <c:pt idx="110">
                  <c:v>107</c:v>
                </c:pt>
                <c:pt idx="111">
                  <c:v>108</c:v>
                </c:pt>
                <c:pt idx="112">
                  <c:v>109</c:v>
                </c:pt>
                <c:pt idx="113">
                  <c:v>110</c:v>
                </c:pt>
                <c:pt idx="114">
                  <c:v>111</c:v>
                </c:pt>
                <c:pt idx="115">
                  <c:v>112</c:v>
                </c:pt>
                <c:pt idx="116">
                  <c:v>113</c:v>
                </c:pt>
                <c:pt idx="117">
                  <c:v>114</c:v>
                </c:pt>
                <c:pt idx="118">
                  <c:v>115</c:v>
                </c:pt>
                <c:pt idx="119">
                  <c:v>116</c:v>
                </c:pt>
                <c:pt idx="120">
                  <c:v>117</c:v>
                </c:pt>
                <c:pt idx="121">
                  <c:v>118</c:v>
                </c:pt>
                <c:pt idx="122">
                  <c:v>119</c:v>
                </c:pt>
                <c:pt idx="123">
                  <c:v>120</c:v>
                </c:pt>
                <c:pt idx="124">
                  <c:v>121</c:v>
                </c:pt>
                <c:pt idx="125">
                  <c:v>122</c:v>
                </c:pt>
                <c:pt idx="126">
                  <c:v>123</c:v>
                </c:pt>
                <c:pt idx="127">
                  <c:v>124</c:v>
                </c:pt>
                <c:pt idx="128">
                  <c:v>125</c:v>
                </c:pt>
                <c:pt idx="129">
                  <c:v>126</c:v>
                </c:pt>
                <c:pt idx="130">
                  <c:v>127</c:v>
                </c:pt>
                <c:pt idx="131">
                  <c:v>128</c:v>
                </c:pt>
                <c:pt idx="132">
                  <c:v>129</c:v>
                </c:pt>
                <c:pt idx="133">
                  <c:v>130</c:v>
                </c:pt>
                <c:pt idx="134">
                  <c:v>131</c:v>
                </c:pt>
                <c:pt idx="135">
                  <c:v>132</c:v>
                </c:pt>
                <c:pt idx="136">
                  <c:v>133</c:v>
                </c:pt>
                <c:pt idx="137">
                  <c:v>134</c:v>
                </c:pt>
                <c:pt idx="138">
                  <c:v>135</c:v>
                </c:pt>
                <c:pt idx="139">
                  <c:v>136</c:v>
                </c:pt>
                <c:pt idx="140">
                  <c:v>137</c:v>
                </c:pt>
                <c:pt idx="141">
                  <c:v>138</c:v>
                </c:pt>
                <c:pt idx="142">
                  <c:v>139</c:v>
                </c:pt>
                <c:pt idx="143">
                  <c:v>140</c:v>
                </c:pt>
                <c:pt idx="144">
                  <c:v>141</c:v>
                </c:pt>
                <c:pt idx="145">
                  <c:v>142</c:v>
                </c:pt>
                <c:pt idx="146">
                  <c:v>143</c:v>
                </c:pt>
                <c:pt idx="147">
                  <c:v>144</c:v>
                </c:pt>
                <c:pt idx="148">
                  <c:v>145</c:v>
                </c:pt>
                <c:pt idx="149">
                  <c:v>146</c:v>
                </c:pt>
                <c:pt idx="150">
                  <c:v>147</c:v>
                </c:pt>
                <c:pt idx="151">
                  <c:v>148</c:v>
                </c:pt>
                <c:pt idx="152">
                  <c:v>149</c:v>
                </c:pt>
                <c:pt idx="153">
                  <c:v>150</c:v>
                </c:pt>
              </c:numCache>
            </c:numRef>
          </c:xVal>
          <c:yVal>
            <c:numRef>
              <c:f>'PA plot'!$C$3:$C$156</c:f>
              <c:numCache>
                <c:formatCode>General</c:formatCode>
                <c:ptCount val="154"/>
                <c:pt idx="43">
                  <c:v>0</c:v>
                </c:pt>
                <c:pt idx="44">
                  <c:v>1</c:v>
                </c:pt>
              </c:numCache>
            </c:numRef>
          </c:yVal>
          <c:smooth val="1"/>
        </c:ser>
        <c:ser>
          <c:idx val="5"/>
          <c:order val="2"/>
          <c:tx>
            <c:v>Flim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'PA plot'!$A$3:$A$156</c:f>
              <c:numCache>
                <c:formatCode>General</c:formatCode>
                <c:ptCount val="15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41.4</c:v>
                </c:pt>
                <c:pt idx="44">
                  <c:v>41.4</c:v>
                </c:pt>
                <c:pt idx="45">
                  <c:v>42</c:v>
                </c:pt>
                <c:pt idx="46">
                  <c:v>43</c:v>
                </c:pt>
                <c:pt idx="47">
                  <c:v>44</c:v>
                </c:pt>
                <c:pt idx="48">
                  <c:v>45</c:v>
                </c:pt>
                <c:pt idx="49">
                  <c:v>46</c:v>
                </c:pt>
                <c:pt idx="50">
                  <c:v>47</c:v>
                </c:pt>
                <c:pt idx="51">
                  <c:v>48</c:v>
                </c:pt>
                <c:pt idx="52">
                  <c:v>49</c:v>
                </c:pt>
                <c:pt idx="53">
                  <c:v>50</c:v>
                </c:pt>
                <c:pt idx="54">
                  <c:v>51</c:v>
                </c:pt>
                <c:pt idx="55">
                  <c:v>52</c:v>
                </c:pt>
                <c:pt idx="56">
                  <c:v>53</c:v>
                </c:pt>
                <c:pt idx="57">
                  <c:v>54</c:v>
                </c:pt>
                <c:pt idx="58">
                  <c:v>55</c:v>
                </c:pt>
                <c:pt idx="59">
                  <c:v>56</c:v>
                </c:pt>
                <c:pt idx="60">
                  <c:v>57</c:v>
                </c:pt>
                <c:pt idx="61">
                  <c:v>58</c:v>
                </c:pt>
                <c:pt idx="62">
                  <c:v>59</c:v>
                </c:pt>
                <c:pt idx="63">
                  <c:v>60</c:v>
                </c:pt>
                <c:pt idx="64">
                  <c:v>61</c:v>
                </c:pt>
                <c:pt idx="65">
                  <c:v>62</c:v>
                </c:pt>
                <c:pt idx="66">
                  <c:v>63</c:v>
                </c:pt>
                <c:pt idx="67">
                  <c:v>64</c:v>
                </c:pt>
                <c:pt idx="68">
                  <c:v>65</c:v>
                </c:pt>
                <c:pt idx="69">
                  <c:v>66</c:v>
                </c:pt>
                <c:pt idx="70">
                  <c:v>67</c:v>
                </c:pt>
                <c:pt idx="71">
                  <c:v>68</c:v>
                </c:pt>
                <c:pt idx="72">
                  <c:v>69</c:v>
                </c:pt>
                <c:pt idx="73">
                  <c:v>70</c:v>
                </c:pt>
                <c:pt idx="74">
                  <c:v>71</c:v>
                </c:pt>
                <c:pt idx="75">
                  <c:v>72</c:v>
                </c:pt>
                <c:pt idx="76">
                  <c:v>73</c:v>
                </c:pt>
                <c:pt idx="77">
                  <c:v>74</c:v>
                </c:pt>
                <c:pt idx="78">
                  <c:v>75</c:v>
                </c:pt>
                <c:pt idx="79">
                  <c:v>76</c:v>
                </c:pt>
                <c:pt idx="80">
                  <c:v>77</c:v>
                </c:pt>
                <c:pt idx="81">
                  <c:v>78</c:v>
                </c:pt>
                <c:pt idx="82">
                  <c:v>79</c:v>
                </c:pt>
                <c:pt idx="83">
                  <c:v>80</c:v>
                </c:pt>
                <c:pt idx="84">
                  <c:v>81</c:v>
                </c:pt>
                <c:pt idx="85">
                  <c:v>82</c:v>
                </c:pt>
                <c:pt idx="86">
                  <c:v>83</c:v>
                </c:pt>
                <c:pt idx="87">
                  <c:v>84</c:v>
                </c:pt>
                <c:pt idx="88">
                  <c:v>85</c:v>
                </c:pt>
                <c:pt idx="89">
                  <c:v>86</c:v>
                </c:pt>
                <c:pt idx="90">
                  <c:v>87</c:v>
                </c:pt>
                <c:pt idx="91">
                  <c:v>88</c:v>
                </c:pt>
                <c:pt idx="92">
                  <c:v>89</c:v>
                </c:pt>
                <c:pt idx="93">
                  <c:v>90</c:v>
                </c:pt>
                <c:pt idx="94">
                  <c:v>91</c:v>
                </c:pt>
                <c:pt idx="95">
                  <c:v>92</c:v>
                </c:pt>
                <c:pt idx="96">
                  <c:v>93</c:v>
                </c:pt>
                <c:pt idx="97">
                  <c:v>94</c:v>
                </c:pt>
                <c:pt idx="98">
                  <c:v>95</c:v>
                </c:pt>
                <c:pt idx="99">
                  <c:v>96</c:v>
                </c:pt>
                <c:pt idx="100">
                  <c:v>97</c:v>
                </c:pt>
                <c:pt idx="101">
                  <c:v>98</c:v>
                </c:pt>
                <c:pt idx="102">
                  <c:v>99</c:v>
                </c:pt>
                <c:pt idx="103">
                  <c:v>100</c:v>
                </c:pt>
                <c:pt idx="104">
                  <c:v>101</c:v>
                </c:pt>
                <c:pt idx="105">
                  <c:v>102</c:v>
                </c:pt>
                <c:pt idx="106">
                  <c:v>103</c:v>
                </c:pt>
                <c:pt idx="107">
                  <c:v>104</c:v>
                </c:pt>
                <c:pt idx="108">
                  <c:v>105</c:v>
                </c:pt>
                <c:pt idx="109">
                  <c:v>106</c:v>
                </c:pt>
                <c:pt idx="110">
                  <c:v>107</c:v>
                </c:pt>
                <c:pt idx="111">
                  <c:v>108</c:v>
                </c:pt>
                <c:pt idx="112">
                  <c:v>109</c:v>
                </c:pt>
                <c:pt idx="113">
                  <c:v>110</c:v>
                </c:pt>
                <c:pt idx="114">
                  <c:v>111</c:v>
                </c:pt>
                <c:pt idx="115">
                  <c:v>112</c:v>
                </c:pt>
                <c:pt idx="116">
                  <c:v>113</c:v>
                </c:pt>
                <c:pt idx="117">
                  <c:v>114</c:v>
                </c:pt>
                <c:pt idx="118">
                  <c:v>115</c:v>
                </c:pt>
                <c:pt idx="119">
                  <c:v>116</c:v>
                </c:pt>
                <c:pt idx="120">
                  <c:v>117</c:v>
                </c:pt>
                <c:pt idx="121">
                  <c:v>118</c:v>
                </c:pt>
                <c:pt idx="122">
                  <c:v>119</c:v>
                </c:pt>
                <c:pt idx="123">
                  <c:v>120</c:v>
                </c:pt>
                <c:pt idx="124">
                  <c:v>121</c:v>
                </c:pt>
                <c:pt idx="125">
                  <c:v>122</c:v>
                </c:pt>
                <c:pt idx="126">
                  <c:v>123</c:v>
                </c:pt>
                <c:pt idx="127">
                  <c:v>124</c:v>
                </c:pt>
                <c:pt idx="128">
                  <c:v>125</c:v>
                </c:pt>
                <c:pt idx="129">
                  <c:v>126</c:v>
                </c:pt>
                <c:pt idx="130">
                  <c:v>127</c:v>
                </c:pt>
                <c:pt idx="131">
                  <c:v>128</c:v>
                </c:pt>
                <c:pt idx="132">
                  <c:v>129</c:v>
                </c:pt>
                <c:pt idx="133">
                  <c:v>130</c:v>
                </c:pt>
                <c:pt idx="134">
                  <c:v>131</c:v>
                </c:pt>
                <c:pt idx="135">
                  <c:v>132</c:v>
                </c:pt>
                <c:pt idx="136">
                  <c:v>133</c:v>
                </c:pt>
                <c:pt idx="137">
                  <c:v>134</c:v>
                </c:pt>
                <c:pt idx="138">
                  <c:v>135</c:v>
                </c:pt>
                <c:pt idx="139">
                  <c:v>136</c:v>
                </c:pt>
                <c:pt idx="140">
                  <c:v>137</c:v>
                </c:pt>
                <c:pt idx="141">
                  <c:v>138</c:v>
                </c:pt>
                <c:pt idx="142">
                  <c:v>139</c:v>
                </c:pt>
                <c:pt idx="143">
                  <c:v>140</c:v>
                </c:pt>
                <c:pt idx="144">
                  <c:v>141</c:v>
                </c:pt>
                <c:pt idx="145">
                  <c:v>142</c:v>
                </c:pt>
                <c:pt idx="146">
                  <c:v>143</c:v>
                </c:pt>
                <c:pt idx="147">
                  <c:v>144</c:v>
                </c:pt>
                <c:pt idx="148">
                  <c:v>145</c:v>
                </c:pt>
                <c:pt idx="149">
                  <c:v>146</c:v>
                </c:pt>
                <c:pt idx="150">
                  <c:v>147</c:v>
                </c:pt>
                <c:pt idx="151">
                  <c:v>148</c:v>
                </c:pt>
                <c:pt idx="152">
                  <c:v>149</c:v>
                </c:pt>
                <c:pt idx="153">
                  <c:v>150</c:v>
                </c:pt>
              </c:numCache>
            </c:numRef>
          </c:xVal>
          <c:yVal>
            <c:numRef>
              <c:f>'PA plot'!$D$3:$D$156</c:f>
              <c:numCache>
                <c:formatCode>General</c:formatCode>
                <c:ptCount val="154"/>
                <c:pt idx="43">
                  <c:v>0.34599999999999997</c:v>
                </c:pt>
                <c:pt idx="44">
                  <c:v>0.34599999999999997</c:v>
                </c:pt>
                <c:pt idx="45">
                  <c:v>0.34599999999999997</c:v>
                </c:pt>
                <c:pt idx="46">
                  <c:v>0.34599999999999997</c:v>
                </c:pt>
                <c:pt idx="47">
                  <c:v>0.34599999999999997</c:v>
                </c:pt>
                <c:pt idx="48">
                  <c:v>0.34599999999999997</c:v>
                </c:pt>
                <c:pt idx="49">
                  <c:v>0.34599999999999997</c:v>
                </c:pt>
                <c:pt idx="50">
                  <c:v>0.34599999999999997</c:v>
                </c:pt>
                <c:pt idx="51">
                  <c:v>0.34599999999999997</c:v>
                </c:pt>
                <c:pt idx="52">
                  <c:v>0.34599999999999997</c:v>
                </c:pt>
                <c:pt idx="53">
                  <c:v>0.34599999999999997</c:v>
                </c:pt>
                <c:pt idx="54">
                  <c:v>0.34599999999999997</c:v>
                </c:pt>
                <c:pt idx="55">
                  <c:v>0.34599999999999997</c:v>
                </c:pt>
                <c:pt idx="56">
                  <c:v>0.34599999999999997</c:v>
                </c:pt>
                <c:pt idx="57">
                  <c:v>0.34599999999999997</c:v>
                </c:pt>
                <c:pt idx="58">
                  <c:v>0.34599999999999997</c:v>
                </c:pt>
                <c:pt idx="59">
                  <c:v>0.34599999999999997</c:v>
                </c:pt>
                <c:pt idx="60">
                  <c:v>0.34599999999999997</c:v>
                </c:pt>
                <c:pt idx="61">
                  <c:v>0.34599999999999997</c:v>
                </c:pt>
                <c:pt idx="62">
                  <c:v>0.34599999999999997</c:v>
                </c:pt>
                <c:pt idx="63">
                  <c:v>0.34599999999999997</c:v>
                </c:pt>
                <c:pt idx="64">
                  <c:v>0.34599999999999997</c:v>
                </c:pt>
                <c:pt idx="65">
                  <c:v>0.34599999999999997</c:v>
                </c:pt>
                <c:pt idx="66">
                  <c:v>0.34599999999999997</c:v>
                </c:pt>
                <c:pt idx="67">
                  <c:v>0.34599999999999997</c:v>
                </c:pt>
                <c:pt idx="68">
                  <c:v>0.34599999999999997</c:v>
                </c:pt>
                <c:pt idx="69">
                  <c:v>0.34599999999999997</c:v>
                </c:pt>
                <c:pt idx="70">
                  <c:v>0.34599999999999997</c:v>
                </c:pt>
                <c:pt idx="71">
                  <c:v>0.34599999999999997</c:v>
                </c:pt>
                <c:pt idx="72">
                  <c:v>0.34599999999999997</c:v>
                </c:pt>
                <c:pt idx="73">
                  <c:v>0.34599999999999997</c:v>
                </c:pt>
                <c:pt idx="74">
                  <c:v>0.34599999999999997</c:v>
                </c:pt>
                <c:pt idx="75">
                  <c:v>0.34599999999999997</c:v>
                </c:pt>
                <c:pt idx="76">
                  <c:v>0.34599999999999997</c:v>
                </c:pt>
                <c:pt idx="77">
                  <c:v>0.34599999999999997</c:v>
                </c:pt>
                <c:pt idx="78">
                  <c:v>0.34599999999999997</c:v>
                </c:pt>
                <c:pt idx="79">
                  <c:v>0.34599999999999997</c:v>
                </c:pt>
                <c:pt idx="80">
                  <c:v>0.34599999999999997</c:v>
                </c:pt>
                <c:pt idx="81">
                  <c:v>0.34599999999999997</c:v>
                </c:pt>
                <c:pt idx="82">
                  <c:v>0.34599999999999997</c:v>
                </c:pt>
                <c:pt idx="83">
                  <c:v>0.34599999999999997</c:v>
                </c:pt>
                <c:pt idx="84">
                  <c:v>0.34599999999999997</c:v>
                </c:pt>
                <c:pt idx="85">
                  <c:v>0.34599999999999997</c:v>
                </c:pt>
                <c:pt idx="86">
                  <c:v>0.34599999999999997</c:v>
                </c:pt>
                <c:pt idx="87">
                  <c:v>0.34599999999999997</c:v>
                </c:pt>
                <c:pt idx="88">
                  <c:v>0.34599999999999997</c:v>
                </c:pt>
                <c:pt idx="89">
                  <c:v>0.34599999999999997</c:v>
                </c:pt>
                <c:pt idx="90">
                  <c:v>0.34599999999999997</c:v>
                </c:pt>
                <c:pt idx="91">
                  <c:v>0.34599999999999997</c:v>
                </c:pt>
                <c:pt idx="92">
                  <c:v>0.34599999999999997</c:v>
                </c:pt>
                <c:pt idx="93">
                  <c:v>0.34599999999999997</c:v>
                </c:pt>
                <c:pt idx="94">
                  <c:v>0.34599999999999997</c:v>
                </c:pt>
                <c:pt idx="95">
                  <c:v>0.34599999999999997</c:v>
                </c:pt>
                <c:pt idx="96">
                  <c:v>0.34599999999999997</c:v>
                </c:pt>
                <c:pt idx="97">
                  <c:v>0.34599999999999997</c:v>
                </c:pt>
                <c:pt idx="98">
                  <c:v>0.34599999999999997</c:v>
                </c:pt>
                <c:pt idx="99">
                  <c:v>0.34599999999999997</c:v>
                </c:pt>
                <c:pt idx="100">
                  <c:v>0.34599999999999997</c:v>
                </c:pt>
                <c:pt idx="101">
                  <c:v>0.34599999999999997</c:v>
                </c:pt>
                <c:pt idx="102">
                  <c:v>0.34599999999999997</c:v>
                </c:pt>
                <c:pt idx="103">
                  <c:v>0.34599999999999997</c:v>
                </c:pt>
                <c:pt idx="104">
                  <c:v>0.34599999999999997</c:v>
                </c:pt>
                <c:pt idx="105">
                  <c:v>0.34599999999999997</c:v>
                </c:pt>
                <c:pt idx="106">
                  <c:v>0.34599999999999997</c:v>
                </c:pt>
                <c:pt idx="107">
                  <c:v>0.34599999999999997</c:v>
                </c:pt>
                <c:pt idx="108">
                  <c:v>0.34599999999999997</c:v>
                </c:pt>
                <c:pt idx="109">
                  <c:v>0.34599999999999997</c:v>
                </c:pt>
                <c:pt idx="110">
                  <c:v>0.34599999999999997</c:v>
                </c:pt>
                <c:pt idx="111">
                  <c:v>0.34599999999999997</c:v>
                </c:pt>
                <c:pt idx="112">
                  <c:v>0.34599999999999997</c:v>
                </c:pt>
                <c:pt idx="113">
                  <c:v>0.34599999999999997</c:v>
                </c:pt>
                <c:pt idx="114">
                  <c:v>0.34599999999999997</c:v>
                </c:pt>
                <c:pt idx="115">
                  <c:v>0.34599999999999997</c:v>
                </c:pt>
                <c:pt idx="116">
                  <c:v>0.34599999999999997</c:v>
                </c:pt>
                <c:pt idx="117">
                  <c:v>0.34599999999999997</c:v>
                </c:pt>
                <c:pt idx="118">
                  <c:v>0.34599999999999997</c:v>
                </c:pt>
                <c:pt idx="119">
                  <c:v>0.34599999999999997</c:v>
                </c:pt>
                <c:pt idx="120">
                  <c:v>0.34599999999999997</c:v>
                </c:pt>
                <c:pt idx="121">
                  <c:v>0.34599999999999997</c:v>
                </c:pt>
                <c:pt idx="122">
                  <c:v>0.34599999999999997</c:v>
                </c:pt>
                <c:pt idx="123">
                  <c:v>0.34599999999999997</c:v>
                </c:pt>
                <c:pt idx="124">
                  <c:v>0.34599999999999997</c:v>
                </c:pt>
                <c:pt idx="125">
                  <c:v>0.34599999999999997</c:v>
                </c:pt>
                <c:pt idx="126">
                  <c:v>0.34599999999999997</c:v>
                </c:pt>
                <c:pt idx="127">
                  <c:v>0.34599999999999997</c:v>
                </c:pt>
                <c:pt idx="128">
                  <c:v>0.34599999999999997</c:v>
                </c:pt>
                <c:pt idx="129">
                  <c:v>0.34599999999999997</c:v>
                </c:pt>
                <c:pt idx="130">
                  <c:v>0.34599999999999997</c:v>
                </c:pt>
                <c:pt idx="131">
                  <c:v>0.34599999999999997</c:v>
                </c:pt>
                <c:pt idx="132">
                  <c:v>0.34599999999999997</c:v>
                </c:pt>
                <c:pt idx="133">
                  <c:v>0.34599999999999997</c:v>
                </c:pt>
                <c:pt idx="134">
                  <c:v>0.34599999999999997</c:v>
                </c:pt>
                <c:pt idx="135">
                  <c:v>0.34599999999999997</c:v>
                </c:pt>
                <c:pt idx="136">
                  <c:v>0.34599999999999997</c:v>
                </c:pt>
                <c:pt idx="137">
                  <c:v>0.34599999999999997</c:v>
                </c:pt>
                <c:pt idx="138">
                  <c:v>0.34599999999999997</c:v>
                </c:pt>
                <c:pt idx="139">
                  <c:v>0.34599999999999997</c:v>
                </c:pt>
                <c:pt idx="140">
                  <c:v>0.34599999999999997</c:v>
                </c:pt>
                <c:pt idx="141">
                  <c:v>0.34599999999999997</c:v>
                </c:pt>
                <c:pt idx="142">
                  <c:v>0.34599999999999997</c:v>
                </c:pt>
                <c:pt idx="143">
                  <c:v>0.34599999999999997</c:v>
                </c:pt>
                <c:pt idx="144">
                  <c:v>0.34599999999999997</c:v>
                </c:pt>
                <c:pt idx="145">
                  <c:v>0.34599999999999997</c:v>
                </c:pt>
                <c:pt idx="146">
                  <c:v>0.34599999999999997</c:v>
                </c:pt>
                <c:pt idx="147">
                  <c:v>0.34599999999999997</c:v>
                </c:pt>
                <c:pt idx="148">
                  <c:v>0.34599999999999997</c:v>
                </c:pt>
                <c:pt idx="149">
                  <c:v>0.34599999999999997</c:v>
                </c:pt>
                <c:pt idx="150">
                  <c:v>0.34599999999999997</c:v>
                </c:pt>
                <c:pt idx="151">
                  <c:v>0.34599999999999997</c:v>
                </c:pt>
                <c:pt idx="152">
                  <c:v>0.34599999999999997</c:v>
                </c:pt>
                <c:pt idx="153">
                  <c:v>0.34599999999999997</c:v>
                </c:pt>
              </c:numCache>
            </c:numRef>
          </c:yVal>
          <c:smooth val="1"/>
        </c:ser>
        <c:ser>
          <c:idx val="3"/>
          <c:order val="3"/>
          <c:tx>
            <c:v>ER</c:v>
          </c:tx>
          <c:spPr>
            <a:ln w="317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'PA plot'!$A$3:$A$156</c:f>
              <c:numCache>
                <c:formatCode>General</c:formatCode>
                <c:ptCount val="15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41.4</c:v>
                </c:pt>
                <c:pt idx="44">
                  <c:v>41.4</c:v>
                </c:pt>
                <c:pt idx="45">
                  <c:v>42</c:v>
                </c:pt>
                <c:pt idx="46">
                  <c:v>43</c:v>
                </c:pt>
                <c:pt idx="47">
                  <c:v>44</c:v>
                </c:pt>
                <c:pt idx="48">
                  <c:v>45</c:v>
                </c:pt>
                <c:pt idx="49">
                  <c:v>46</c:v>
                </c:pt>
                <c:pt idx="50">
                  <c:v>47</c:v>
                </c:pt>
                <c:pt idx="51">
                  <c:v>48</c:v>
                </c:pt>
                <c:pt idx="52">
                  <c:v>49</c:v>
                </c:pt>
                <c:pt idx="53">
                  <c:v>50</c:v>
                </c:pt>
                <c:pt idx="54">
                  <c:v>51</c:v>
                </c:pt>
                <c:pt idx="55">
                  <c:v>52</c:v>
                </c:pt>
                <c:pt idx="56">
                  <c:v>53</c:v>
                </c:pt>
                <c:pt idx="57">
                  <c:v>54</c:v>
                </c:pt>
                <c:pt idx="58">
                  <c:v>55</c:v>
                </c:pt>
                <c:pt idx="59">
                  <c:v>56</c:v>
                </c:pt>
                <c:pt idx="60">
                  <c:v>57</c:v>
                </c:pt>
                <c:pt idx="61">
                  <c:v>58</c:v>
                </c:pt>
                <c:pt idx="62">
                  <c:v>59</c:v>
                </c:pt>
                <c:pt idx="63">
                  <c:v>60</c:v>
                </c:pt>
                <c:pt idx="64">
                  <c:v>61</c:v>
                </c:pt>
                <c:pt idx="65">
                  <c:v>62</c:v>
                </c:pt>
                <c:pt idx="66">
                  <c:v>63</c:v>
                </c:pt>
                <c:pt idx="67">
                  <c:v>64</c:v>
                </c:pt>
                <c:pt idx="68">
                  <c:v>65</c:v>
                </c:pt>
                <c:pt idx="69">
                  <c:v>66</c:v>
                </c:pt>
                <c:pt idx="70">
                  <c:v>67</c:v>
                </c:pt>
                <c:pt idx="71">
                  <c:v>68</c:v>
                </c:pt>
                <c:pt idx="72">
                  <c:v>69</c:v>
                </c:pt>
                <c:pt idx="73">
                  <c:v>70</c:v>
                </c:pt>
                <c:pt idx="74">
                  <c:v>71</c:v>
                </c:pt>
                <c:pt idx="75">
                  <c:v>72</c:v>
                </c:pt>
                <c:pt idx="76">
                  <c:v>73</c:v>
                </c:pt>
                <c:pt idx="77">
                  <c:v>74</c:v>
                </c:pt>
                <c:pt idx="78">
                  <c:v>75</c:v>
                </c:pt>
                <c:pt idx="79">
                  <c:v>76</c:v>
                </c:pt>
                <c:pt idx="80">
                  <c:v>77</c:v>
                </c:pt>
                <c:pt idx="81">
                  <c:v>78</c:v>
                </c:pt>
                <c:pt idx="82">
                  <c:v>79</c:v>
                </c:pt>
                <c:pt idx="83">
                  <c:v>80</c:v>
                </c:pt>
                <c:pt idx="84">
                  <c:v>81</c:v>
                </c:pt>
                <c:pt idx="85">
                  <c:v>82</c:v>
                </c:pt>
                <c:pt idx="86">
                  <c:v>83</c:v>
                </c:pt>
                <c:pt idx="87">
                  <c:v>84</c:v>
                </c:pt>
                <c:pt idx="88">
                  <c:v>85</c:v>
                </c:pt>
                <c:pt idx="89">
                  <c:v>86</c:v>
                </c:pt>
                <c:pt idx="90">
                  <c:v>87</c:v>
                </c:pt>
                <c:pt idx="91">
                  <c:v>88</c:v>
                </c:pt>
                <c:pt idx="92">
                  <c:v>89</c:v>
                </c:pt>
                <c:pt idx="93">
                  <c:v>90</c:v>
                </c:pt>
                <c:pt idx="94">
                  <c:v>91</c:v>
                </c:pt>
                <c:pt idx="95">
                  <c:v>92</c:v>
                </c:pt>
                <c:pt idx="96">
                  <c:v>93</c:v>
                </c:pt>
                <c:pt idx="97">
                  <c:v>94</c:v>
                </c:pt>
                <c:pt idx="98">
                  <c:v>95</c:v>
                </c:pt>
                <c:pt idx="99">
                  <c:v>96</c:v>
                </c:pt>
                <c:pt idx="100">
                  <c:v>97</c:v>
                </c:pt>
                <c:pt idx="101">
                  <c:v>98</c:v>
                </c:pt>
                <c:pt idx="102">
                  <c:v>99</c:v>
                </c:pt>
                <c:pt idx="103">
                  <c:v>100</c:v>
                </c:pt>
                <c:pt idx="104">
                  <c:v>101</c:v>
                </c:pt>
                <c:pt idx="105">
                  <c:v>102</c:v>
                </c:pt>
                <c:pt idx="106">
                  <c:v>103</c:v>
                </c:pt>
                <c:pt idx="107">
                  <c:v>104</c:v>
                </c:pt>
                <c:pt idx="108">
                  <c:v>105</c:v>
                </c:pt>
                <c:pt idx="109">
                  <c:v>106</c:v>
                </c:pt>
                <c:pt idx="110">
                  <c:v>107</c:v>
                </c:pt>
                <c:pt idx="111">
                  <c:v>108</c:v>
                </c:pt>
                <c:pt idx="112">
                  <c:v>109</c:v>
                </c:pt>
                <c:pt idx="113">
                  <c:v>110</c:v>
                </c:pt>
                <c:pt idx="114">
                  <c:v>111</c:v>
                </c:pt>
                <c:pt idx="115">
                  <c:v>112</c:v>
                </c:pt>
                <c:pt idx="116">
                  <c:v>113</c:v>
                </c:pt>
                <c:pt idx="117">
                  <c:v>114</c:v>
                </c:pt>
                <c:pt idx="118">
                  <c:v>115</c:v>
                </c:pt>
                <c:pt idx="119">
                  <c:v>116</c:v>
                </c:pt>
                <c:pt idx="120">
                  <c:v>117</c:v>
                </c:pt>
                <c:pt idx="121">
                  <c:v>118</c:v>
                </c:pt>
                <c:pt idx="122">
                  <c:v>119</c:v>
                </c:pt>
                <c:pt idx="123">
                  <c:v>120</c:v>
                </c:pt>
                <c:pt idx="124">
                  <c:v>121</c:v>
                </c:pt>
                <c:pt idx="125">
                  <c:v>122</c:v>
                </c:pt>
                <c:pt idx="126">
                  <c:v>123</c:v>
                </c:pt>
                <c:pt idx="127">
                  <c:v>124</c:v>
                </c:pt>
                <c:pt idx="128">
                  <c:v>125</c:v>
                </c:pt>
                <c:pt idx="129">
                  <c:v>126</c:v>
                </c:pt>
                <c:pt idx="130">
                  <c:v>127</c:v>
                </c:pt>
                <c:pt idx="131">
                  <c:v>128</c:v>
                </c:pt>
                <c:pt idx="132">
                  <c:v>129</c:v>
                </c:pt>
                <c:pt idx="133">
                  <c:v>130</c:v>
                </c:pt>
                <c:pt idx="134">
                  <c:v>131</c:v>
                </c:pt>
                <c:pt idx="135">
                  <c:v>132</c:v>
                </c:pt>
                <c:pt idx="136">
                  <c:v>133</c:v>
                </c:pt>
                <c:pt idx="137">
                  <c:v>134</c:v>
                </c:pt>
                <c:pt idx="138">
                  <c:v>135</c:v>
                </c:pt>
                <c:pt idx="139">
                  <c:v>136</c:v>
                </c:pt>
                <c:pt idx="140">
                  <c:v>137</c:v>
                </c:pt>
                <c:pt idx="141">
                  <c:v>138</c:v>
                </c:pt>
                <c:pt idx="142">
                  <c:v>139</c:v>
                </c:pt>
                <c:pt idx="143">
                  <c:v>140</c:v>
                </c:pt>
                <c:pt idx="144">
                  <c:v>141</c:v>
                </c:pt>
                <c:pt idx="145">
                  <c:v>142</c:v>
                </c:pt>
                <c:pt idx="146">
                  <c:v>143</c:v>
                </c:pt>
                <c:pt idx="147">
                  <c:v>144</c:v>
                </c:pt>
                <c:pt idx="148">
                  <c:v>145</c:v>
                </c:pt>
                <c:pt idx="149">
                  <c:v>146</c:v>
                </c:pt>
                <c:pt idx="150">
                  <c:v>147</c:v>
                </c:pt>
                <c:pt idx="151">
                  <c:v>148</c:v>
                </c:pt>
                <c:pt idx="152">
                  <c:v>149</c:v>
                </c:pt>
                <c:pt idx="153">
                  <c:v>150</c:v>
                </c:pt>
              </c:numCache>
            </c:numRef>
          </c:xVal>
          <c:yVal>
            <c:numRef>
              <c:f>'PA plot'!$J$3:$J$156</c:f>
              <c:numCache>
                <c:formatCode>General</c:formatCode>
                <c:ptCount val="1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0.20100000000000001</c:v>
                </c:pt>
                <c:pt idx="30">
                  <c:v>0.21199999999999999</c:v>
                </c:pt>
                <c:pt idx="31">
                  <c:v>0.223</c:v>
                </c:pt>
                <c:pt idx="32">
                  <c:v>0.23400000000000001</c:v>
                </c:pt>
                <c:pt idx="33">
                  <c:v>0.245</c:v>
                </c:pt>
                <c:pt idx="34">
                  <c:v>0.25700000000000001</c:v>
                </c:pt>
                <c:pt idx="35">
                  <c:v>0.26800000000000002</c:v>
                </c:pt>
                <c:pt idx="36">
                  <c:v>0.27900000000000003</c:v>
                </c:pt>
                <c:pt idx="37">
                  <c:v>0.28999999999999998</c:v>
                </c:pt>
                <c:pt idx="38">
                  <c:v>0.29599999999999999</c:v>
                </c:pt>
                <c:pt idx="39">
                  <c:v>0.30199999999999999</c:v>
                </c:pt>
                <c:pt idx="40">
                  <c:v>0.308</c:v>
                </c:pt>
                <c:pt idx="41">
                  <c:v>0.313</c:v>
                </c:pt>
                <c:pt idx="42">
                  <c:v>0.31900000000000001</c:v>
                </c:pt>
                <c:pt idx="43">
                  <c:v>0.32200000000000001</c:v>
                </c:pt>
                <c:pt idx="44">
                  <c:v>0.32200000000000001</c:v>
                </c:pt>
                <c:pt idx="45">
                  <c:v>0.32500000000000001</c:v>
                </c:pt>
                <c:pt idx="46">
                  <c:v>0.33100000000000002</c:v>
                </c:pt>
                <c:pt idx="47">
                  <c:v>0.33700000000000002</c:v>
                </c:pt>
                <c:pt idx="48">
                  <c:v>0.34300000000000003</c:v>
                </c:pt>
                <c:pt idx="49">
                  <c:v>0.34700000000000003</c:v>
                </c:pt>
                <c:pt idx="50">
                  <c:v>0.34900000000000003</c:v>
                </c:pt>
                <c:pt idx="51">
                  <c:v>0.35000000000000003</c:v>
                </c:pt>
                <c:pt idx="52">
                  <c:v>0.35199999999999998</c:v>
                </c:pt>
                <c:pt idx="53">
                  <c:v>0.35399999999999998</c:v>
                </c:pt>
                <c:pt idx="54">
                  <c:v>0.35599999999999998</c:v>
                </c:pt>
                <c:pt idx="55">
                  <c:v>0.35799999999999998</c:v>
                </c:pt>
                <c:pt idx="56">
                  <c:v>0.35899999999999999</c:v>
                </c:pt>
                <c:pt idx="57">
                  <c:v>0.36099999999999999</c:v>
                </c:pt>
                <c:pt idx="58">
                  <c:v>0.36299999999999999</c:v>
                </c:pt>
                <c:pt idx="59">
                  <c:v>0.36499999999999999</c:v>
                </c:pt>
                <c:pt idx="60">
                  <c:v>0.36699999999999999</c:v>
                </c:pt>
                <c:pt idx="61">
                  <c:v>0.36799999999999999</c:v>
                </c:pt>
                <c:pt idx="62">
                  <c:v>0.37</c:v>
                </c:pt>
                <c:pt idx="63">
                  <c:v>0.372</c:v>
                </c:pt>
                <c:pt idx="64">
                  <c:v>0.374</c:v>
                </c:pt>
                <c:pt idx="65">
                  <c:v>0.376</c:v>
                </c:pt>
                <c:pt idx="66">
                  <c:v>0.377</c:v>
                </c:pt>
                <c:pt idx="67">
                  <c:v>0.379</c:v>
                </c:pt>
                <c:pt idx="68">
                  <c:v>0.38100000000000001</c:v>
                </c:pt>
                <c:pt idx="69">
                  <c:v>0.38300000000000001</c:v>
                </c:pt>
                <c:pt idx="70">
                  <c:v>0.38500000000000001</c:v>
                </c:pt>
                <c:pt idx="71">
                  <c:v>0.38600000000000001</c:v>
                </c:pt>
                <c:pt idx="72">
                  <c:v>0.38800000000000001</c:v>
                </c:pt>
                <c:pt idx="73">
                  <c:v>0.39</c:v>
                </c:pt>
                <c:pt idx="74">
                  <c:v>0.39200000000000002</c:v>
                </c:pt>
                <c:pt idx="75">
                  <c:v>0.39400000000000002</c:v>
                </c:pt>
                <c:pt idx="76">
                  <c:v>0.39500000000000002</c:v>
                </c:pt>
                <c:pt idx="77">
                  <c:v>0.39700000000000002</c:v>
                </c:pt>
                <c:pt idx="78">
                  <c:v>0.39900000000000002</c:v>
                </c:pt>
                <c:pt idx="79">
                  <c:v>0.40100000000000002</c:v>
                </c:pt>
                <c:pt idx="80">
                  <c:v>0.40300000000000002</c:v>
                </c:pt>
                <c:pt idx="81">
                  <c:v>0.40400000000000003</c:v>
                </c:pt>
                <c:pt idx="82">
                  <c:v>0.40600000000000003</c:v>
                </c:pt>
                <c:pt idx="83">
                  <c:v>0.40800000000000003</c:v>
                </c:pt>
                <c:pt idx="84">
                  <c:v>0.41000000000000003</c:v>
                </c:pt>
                <c:pt idx="85">
                  <c:v>0.41200000000000003</c:v>
                </c:pt>
                <c:pt idx="86">
                  <c:v>0.41300000000000003</c:v>
                </c:pt>
                <c:pt idx="87">
                  <c:v>0.41500000000000004</c:v>
                </c:pt>
                <c:pt idx="88">
                  <c:v>0.41699999999999998</c:v>
                </c:pt>
                <c:pt idx="89">
                  <c:v>0.41899999999999998</c:v>
                </c:pt>
                <c:pt idx="90">
                  <c:v>0.42099999999999999</c:v>
                </c:pt>
                <c:pt idx="91">
                  <c:v>0.42199999999999999</c:v>
                </c:pt>
                <c:pt idx="92">
                  <c:v>0.42399999999999999</c:v>
                </c:pt>
                <c:pt idx="93">
                  <c:v>0.42599999999999999</c:v>
                </c:pt>
                <c:pt idx="94">
                  <c:v>0.42799999999999999</c:v>
                </c:pt>
                <c:pt idx="95">
                  <c:v>0.43</c:v>
                </c:pt>
                <c:pt idx="96">
                  <c:v>0.43099999999999999</c:v>
                </c:pt>
                <c:pt idx="97">
                  <c:v>0.433</c:v>
                </c:pt>
                <c:pt idx="98">
                  <c:v>0.435</c:v>
                </c:pt>
                <c:pt idx="99">
                  <c:v>0.437</c:v>
                </c:pt>
                <c:pt idx="100">
                  <c:v>0.438</c:v>
                </c:pt>
                <c:pt idx="101">
                  <c:v>0.44</c:v>
                </c:pt>
                <c:pt idx="102">
                  <c:v>0.442</c:v>
                </c:pt>
                <c:pt idx="103">
                  <c:v>0.44400000000000001</c:v>
                </c:pt>
                <c:pt idx="104">
                  <c:v>0.44600000000000001</c:v>
                </c:pt>
                <c:pt idx="105">
                  <c:v>0.44700000000000001</c:v>
                </c:pt>
                <c:pt idx="106">
                  <c:v>0.44900000000000001</c:v>
                </c:pt>
                <c:pt idx="107">
                  <c:v>0.45</c:v>
                </c:pt>
                <c:pt idx="108">
                  <c:v>0.45</c:v>
                </c:pt>
                <c:pt idx="109">
                  <c:v>0.45</c:v>
                </c:pt>
                <c:pt idx="110">
                  <c:v>0.45</c:v>
                </c:pt>
                <c:pt idx="111">
                  <c:v>0.45</c:v>
                </c:pt>
                <c:pt idx="112">
                  <c:v>0.45</c:v>
                </c:pt>
                <c:pt idx="113">
                  <c:v>0.45</c:v>
                </c:pt>
                <c:pt idx="114">
                  <c:v>0.45</c:v>
                </c:pt>
                <c:pt idx="115">
                  <c:v>0.45</c:v>
                </c:pt>
                <c:pt idx="116">
                  <c:v>0.45</c:v>
                </c:pt>
                <c:pt idx="117">
                  <c:v>0.45</c:v>
                </c:pt>
                <c:pt idx="118">
                  <c:v>0.45</c:v>
                </c:pt>
                <c:pt idx="119">
                  <c:v>0.45</c:v>
                </c:pt>
                <c:pt idx="120">
                  <c:v>0.45</c:v>
                </c:pt>
                <c:pt idx="121">
                  <c:v>0.45</c:v>
                </c:pt>
                <c:pt idx="122">
                  <c:v>0.45</c:v>
                </c:pt>
                <c:pt idx="123">
                  <c:v>0.45</c:v>
                </c:pt>
                <c:pt idx="124">
                  <c:v>0.45</c:v>
                </c:pt>
                <c:pt idx="125">
                  <c:v>0.45</c:v>
                </c:pt>
                <c:pt idx="126">
                  <c:v>0.45</c:v>
                </c:pt>
                <c:pt idx="127">
                  <c:v>0.45</c:v>
                </c:pt>
                <c:pt idx="128">
                  <c:v>0.45</c:v>
                </c:pt>
                <c:pt idx="129">
                  <c:v>0.45</c:v>
                </c:pt>
                <c:pt idx="130">
                  <c:v>0.45</c:v>
                </c:pt>
                <c:pt idx="131">
                  <c:v>0.45</c:v>
                </c:pt>
                <c:pt idx="132">
                  <c:v>0.45</c:v>
                </c:pt>
                <c:pt idx="133">
                  <c:v>0.45</c:v>
                </c:pt>
                <c:pt idx="134">
                  <c:v>0.45</c:v>
                </c:pt>
                <c:pt idx="135">
                  <c:v>0.45</c:v>
                </c:pt>
                <c:pt idx="136">
                  <c:v>0.45</c:v>
                </c:pt>
                <c:pt idx="137">
                  <c:v>0.45</c:v>
                </c:pt>
                <c:pt idx="138">
                  <c:v>0.45</c:v>
                </c:pt>
                <c:pt idx="139">
                  <c:v>0.45</c:v>
                </c:pt>
                <c:pt idx="140">
                  <c:v>0.45</c:v>
                </c:pt>
                <c:pt idx="141">
                  <c:v>0.45</c:v>
                </c:pt>
                <c:pt idx="142">
                  <c:v>0.45</c:v>
                </c:pt>
                <c:pt idx="143">
                  <c:v>0.45</c:v>
                </c:pt>
                <c:pt idx="144">
                  <c:v>0.45</c:v>
                </c:pt>
                <c:pt idx="145">
                  <c:v>0.45</c:v>
                </c:pt>
                <c:pt idx="146">
                  <c:v>0.45</c:v>
                </c:pt>
                <c:pt idx="147">
                  <c:v>0.45</c:v>
                </c:pt>
                <c:pt idx="148">
                  <c:v>0.45</c:v>
                </c:pt>
                <c:pt idx="149">
                  <c:v>0.45</c:v>
                </c:pt>
                <c:pt idx="150">
                  <c:v>0.45</c:v>
                </c:pt>
                <c:pt idx="151">
                  <c:v>0.45</c:v>
                </c:pt>
                <c:pt idx="152">
                  <c:v>0.45</c:v>
                </c:pt>
                <c:pt idx="153">
                  <c:v>0.45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38400"/>
        <c:axId val="71824896"/>
      </c:scatterChart>
      <c:valAx>
        <c:axId val="69638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Biomass </a:t>
                </a:r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(x 1</a:t>
                </a:r>
                <a:r>
                  <a:rPr lang="en-US" sz="2000" b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000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t)</a:t>
                </a:r>
              </a:p>
            </c:rich>
          </c:tx>
          <c:layout>
            <c:manualLayout>
              <c:xMode val="edge"/>
              <c:yMode val="edge"/>
              <c:x val="0.3472036418111456"/>
              <c:y val="0.926644527385546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71824896"/>
        <c:crosses val="autoZero"/>
        <c:crossBetween val="midCat"/>
      </c:valAx>
      <c:valAx>
        <c:axId val="71824896"/>
        <c:scaling>
          <c:orientation val="minMax"/>
          <c:max val="0.60000000000000009"/>
          <c:min val="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ys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Removal</a:t>
                </a:r>
                <a:r>
                  <a:rPr lang="en-US" sz="20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rate</a:t>
                </a: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0802316518067056E-2"/>
              <c:y val="0.33576661748373127"/>
            </c:manualLayout>
          </c:layout>
          <c:overlay val="0"/>
        </c:title>
        <c:numFmt formatCode="0.00" sourceLinked="0"/>
        <c:majorTickMark val="out"/>
        <c:minorTickMark val="none"/>
        <c:tickLblPos val="nextTo"/>
        <c:spPr>
          <a:ln w="25400"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638400"/>
        <c:crosses val="autoZero"/>
        <c:crossBetween val="midCat"/>
        <c:majorUnit val="0.1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3335666236436"/>
          <c:y val="6.4837905236907731E-2"/>
          <c:w val="0.79500129394741859"/>
          <c:h val="0.72069825436408974"/>
        </c:manualLayout>
      </c:layout>
      <c:bubbleChart>
        <c:varyColors val="0"/>
        <c:ser>
          <c:idx val="0"/>
          <c:order val="0"/>
          <c:spPr>
            <a:solidFill>
              <a:srgbClr val="C0C0C0"/>
            </a:solidFill>
            <a:ln w="12700">
              <a:solidFill>
                <a:srgbClr val="000000"/>
              </a:solidFill>
              <a:prstDash val="solid"/>
            </a:ln>
          </c:spPr>
          <c:invertIfNegative val="1"/>
          <c:dLbls>
            <c:dLbl>
              <c:idx val="0"/>
              <c:layout>
                <c:manualLayout>
                  <c:x val="-1.4178403143618193E-2"/>
                  <c:y val="1.6180546010302346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"/>
              <c:layout>
                <c:manualLayout>
                  <c:x val="-3.7261592300962378E-3"/>
                  <c:y val="9.1050588751219064E-3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"/>
              <c:layout>
                <c:manualLayout>
                  <c:x val="-6.8196077280463327E-2"/>
                  <c:y val="2.2994744110851405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"/>
              <c:layout>
                <c:manualLayout>
                  <c:x val="-7.3171667148277372E-2"/>
                  <c:y val="-3.2269195776961787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"/>
              <c:layout>
                <c:manualLayout>
                  <c:x val="-2.1006824146981629E-2"/>
                  <c:y val="-3.2692023222782939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5"/>
              <c:layout>
                <c:manualLayout>
                  <c:x val="-2.2272750273337184E-2"/>
                  <c:y val="2.4851781307885137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6"/>
              <c:layout>
                <c:manualLayout>
                  <c:x val="-1.5743903979730269E-2"/>
                  <c:y val="-3.5933525765638366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7"/>
              <c:layout>
                <c:manualLayout>
                  <c:x val="-1.4956996153908102E-2"/>
                  <c:y val="2.7955570391606299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8"/>
              <c:layout>
                <c:manualLayout>
                  <c:x val="-9.832628741203572E-3"/>
                  <c:y val="1.991059097662664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"/>
              <c:layout>
                <c:manualLayout>
                  <c:x val="-2.0512349583765601E-2"/>
                  <c:y val="2.402235880115984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0"/>
              <c:layout>
                <c:manualLayout>
                  <c:x val="-3.6833595800524935E-2"/>
                  <c:y val="-7.1232155830895205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1"/>
              <c:layout>
                <c:manualLayout>
                  <c:x val="-7.3425880528416657E-2"/>
                  <c:y val="-1.898037059582013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2"/>
              <c:layout>
                <c:manualLayout>
                  <c:x val="-7.8001450040750514E-2"/>
                  <c:y val="2.8527369240939571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3"/>
              <c:layout>
                <c:manualLayout>
                  <c:x val="-4.3801691489884928E-2"/>
                  <c:y val="-4.5955714388569248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4"/>
              <c:layout>
                <c:manualLayout>
                  <c:x val="-3.3664721614151599E-2"/>
                  <c:y val="2.6339400841727714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5"/>
              <c:layout>
                <c:manualLayout>
                  <c:x val="-1.5153805774278216E-2"/>
                  <c:y val="-5.4423259436710066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6"/>
              <c:layout>
                <c:manualLayout>
                  <c:x val="2.2222222222222222E-3"/>
                  <c:y val="-2.9925187032418952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7"/>
              <c:layout>
                <c:manualLayout>
                  <c:x val="-0.10737795275590552"/>
                  <c:y val="-8.3473730372232158E-3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8"/>
              <c:layout>
                <c:manualLayout>
                  <c:x val="-9.2045494313210841E-3"/>
                  <c:y val="-3.3099927346986864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9"/>
              <c:layout>
                <c:manualLayout>
                  <c:x val="-1.6437445319335085E-2"/>
                  <c:y val="-1.5236187745858451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errBars>
            <c:errDir val="x"/>
            <c:errBarType val="both"/>
            <c:errValType val="cust"/>
            <c:noEndCap val="1"/>
            <c:plus>
              <c:numRef>
                <c:f>'2015 new97-15'!$D$3:$D$22</c:f>
                <c:numCache>
                  <c:formatCode>General</c:formatCode>
                  <c:ptCount val="20"/>
                  <c:pt idx="0">
                    <c:v>11929</c:v>
                  </c:pt>
                  <c:pt idx="1">
                    <c:v>14140</c:v>
                  </c:pt>
                  <c:pt idx="2">
                    <c:v>10325</c:v>
                  </c:pt>
                  <c:pt idx="3">
                    <c:v>10859</c:v>
                  </c:pt>
                  <c:pt idx="4">
                    <c:v>13310</c:v>
                  </c:pt>
                  <c:pt idx="5">
                    <c:v>14622</c:v>
                  </c:pt>
                  <c:pt idx="6">
                    <c:v>13987</c:v>
                  </c:pt>
                  <c:pt idx="7">
                    <c:v>13607</c:v>
                  </c:pt>
                  <c:pt idx="8">
                    <c:v>9850</c:v>
                  </c:pt>
                  <c:pt idx="9">
                    <c:v>8802</c:v>
                  </c:pt>
                  <c:pt idx="10">
                    <c:v>6978</c:v>
                  </c:pt>
                  <c:pt idx="11">
                    <c:v>6442</c:v>
                  </c:pt>
                  <c:pt idx="12">
                    <c:v>4039</c:v>
                  </c:pt>
                  <c:pt idx="13">
                    <c:v>4496</c:v>
                  </c:pt>
                  <c:pt idx="14">
                    <c:v>7860</c:v>
                  </c:pt>
                  <c:pt idx="15">
                    <c:v>10089</c:v>
                  </c:pt>
                  <c:pt idx="16">
                    <c:v>10742</c:v>
                  </c:pt>
                  <c:pt idx="17">
                    <c:v>7045</c:v>
                  </c:pt>
                  <c:pt idx="18">
                    <c:v>6770</c:v>
                  </c:pt>
                  <c:pt idx="19">
                    <c:v>12455</c:v>
                  </c:pt>
                </c:numCache>
              </c:numRef>
            </c:plus>
            <c:minus>
              <c:numRef>
                <c:f>'2015 new97-15'!$C$3:$C$22</c:f>
                <c:numCache>
                  <c:formatCode>General</c:formatCode>
                  <c:ptCount val="20"/>
                  <c:pt idx="0">
                    <c:v>10509</c:v>
                  </c:pt>
                  <c:pt idx="1">
                    <c:v>11965</c:v>
                  </c:pt>
                  <c:pt idx="2">
                    <c:v>9105</c:v>
                  </c:pt>
                  <c:pt idx="3">
                    <c:v>9350</c:v>
                  </c:pt>
                  <c:pt idx="4">
                    <c:v>11410</c:v>
                  </c:pt>
                  <c:pt idx="5">
                    <c:v>12871</c:v>
                  </c:pt>
                  <c:pt idx="6">
                    <c:v>12459</c:v>
                  </c:pt>
                  <c:pt idx="7">
                    <c:v>12400</c:v>
                  </c:pt>
                  <c:pt idx="8">
                    <c:v>9050</c:v>
                  </c:pt>
                  <c:pt idx="9">
                    <c:v>8093</c:v>
                  </c:pt>
                  <c:pt idx="10">
                    <c:v>6477</c:v>
                  </c:pt>
                  <c:pt idx="11">
                    <c:v>5906</c:v>
                  </c:pt>
                  <c:pt idx="12">
                    <c:v>3683</c:v>
                  </c:pt>
                  <c:pt idx="13">
                    <c:v>4114</c:v>
                  </c:pt>
                  <c:pt idx="14">
                    <c:v>7197</c:v>
                  </c:pt>
                  <c:pt idx="15">
                    <c:v>9175</c:v>
                  </c:pt>
                  <c:pt idx="16">
                    <c:v>9585</c:v>
                  </c:pt>
                  <c:pt idx="17">
                    <c:v>6540</c:v>
                  </c:pt>
                  <c:pt idx="18">
                    <c:v>6238</c:v>
                  </c:pt>
                  <c:pt idx="19">
                    <c:v>11396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errBars>
            <c:errDir val="y"/>
            <c:errBarType val="both"/>
            <c:errValType val="cust"/>
            <c:noEndCap val="1"/>
            <c:plus>
              <c:numRef>
                <c:f>'2015 new97-15'!$H$3:$H$22</c:f>
                <c:numCache>
                  <c:formatCode>General</c:formatCode>
                  <c:ptCount val="20"/>
                  <c:pt idx="0">
                    <c:v>3.2785081085547729E-2</c:v>
                  </c:pt>
                  <c:pt idx="1">
                    <c:v>5.3105717923359913E-2</c:v>
                  </c:pt>
                  <c:pt idx="2">
                    <c:v>5.152738489749914E-2</c:v>
                  </c:pt>
                  <c:pt idx="3">
                    <c:v>6.6180666957622036E-2</c:v>
                  </c:pt>
                  <c:pt idx="4">
                    <c:v>8.1272813472860195E-2</c:v>
                  </c:pt>
                  <c:pt idx="5">
                    <c:v>4.1298226172671954E-2</c:v>
                  </c:pt>
                  <c:pt idx="6">
                    <c:v>5.3326267357943213E-2</c:v>
                  </c:pt>
                  <c:pt idx="7">
                    <c:v>4.0652668465457786E-2</c:v>
                  </c:pt>
                  <c:pt idx="8">
                    <c:v>3.755876871661129E-2</c:v>
                  </c:pt>
                  <c:pt idx="9">
                    <c:v>3.8314779765151907E-2</c:v>
                  </c:pt>
                  <c:pt idx="10">
                    <c:v>3.4768392507791457E-2</c:v>
                  </c:pt>
                  <c:pt idx="11">
                    <c:v>4.9241475452847683E-2</c:v>
                  </c:pt>
                  <c:pt idx="12">
                    <c:v>3.5680691301031409E-2</c:v>
                  </c:pt>
                  <c:pt idx="13">
                    <c:v>3.3381377327269146E-2</c:v>
                  </c:pt>
                  <c:pt idx="14">
                    <c:v>3.8482691241441713E-2</c:v>
                  </c:pt>
                  <c:pt idx="15">
                    <c:v>4.1184820652821863E-2</c:v>
                  </c:pt>
                  <c:pt idx="16">
                    <c:v>5.2109736990881617E-2</c:v>
                  </c:pt>
                  <c:pt idx="17">
                    <c:v>3.6234774656392799E-2</c:v>
                  </c:pt>
                  <c:pt idx="18">
                    <c:v>3.8197331495557485E-2</c:v>
                  </c:pt>
                  <c:pt idx="19">
                    <c:v>4.9141981143074387E-2</c:v>
                  </c:pt>
                </c:numCache>
              </c:numRef>
            </c:plus>
            <c:minus>
              <c:numRef>
                <c:f>'2015 new97-15'!$G$3:$G$22</c:f>
                <c:numCache>
                  <c:formatCode>General</c:formatCode>
                  <c:ptCount val="20"/>
                  <c:pt idx="0">
                    <c:v>4.0708188277866098E-2</c:v>
                  </c:pt>
                  <c:pt idx="1">
                    <c:v>7.0645615243503712E-2</c:v>
                  </c:pt>
                  <c:pt idx="2">
                    <c:v>6.3852930627655846E-2</c:v>
                  </c:pt>
                  <c:pt idx="3">
                    <c:v>8.5437278594048927E-2</c:v>
                  </c:pt>
                  <c:pt idx="4">
                    <c:v>0.10574718085884344</c:v>
                  </c:pt>
                  <c:pt idx="5">
                    <c:v>5.1339603893779728E-2</c:v>
                  </c:pt>
                  <c:pt idx="6">
                    <c:v>6.4956667140727953E-2</c:v>
                  </c:pt>
                  <c:pt idx="7">
                    <c:v>4.7630819864434792E-2</c:v>
                  </c:pt>
                  <c:pt idx="8">
                    <c:v>4.3383445612453331E-2</c:v>
                  </c:pt>
                  <c:pt idx="9">
                    <c:v>4.4220340715237616E-2</c:v>
                  </c:pt>
                  <c:pt idx="10">
                    <c:v>3.9487141476223286E-2</c:v>
                  </c:pt>
                  <c:pt idx="11">
                    <c:v>5.7091813153724469E-2</c:v>
                  </c:pt>
                  <c:pt idx="12">
                    <c:v>4.176003520627547E-2</c:v>
                  </c:pt>
                  <c:pt idx="13">
                    <c:v>3.8846455802538038E-2</c:v>
                  </c:pt>
                  <c:pt idx="14">
                    <c:v>4.4716806755188909E-2</c:v>
                  </c:pt>
                  <c:pt idx="15">
                    <c:v>4.8415248268646682E-2</c:v>
                  </c:pt>
                  <c:pt idx="16">
                    <c:v>6.328985118916669E-2</c:v>
                  </c:pt>
                  <c:pt idx="17">
                    <c:v>4.1129341474065717E-2</c:v>
                  </c:pt>
                  <c:pt idx="18">
                    <c:v>4.3904588985355597E-2</c:v>
                  </c:pt>
                  <c:pt idx="19">
                    <c:v>5.7185166291255973E-2</c:v>
                  </c:pt>
                </c:numCache>
              </c:numRef>
            </c:min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'2015 new97-15'!$B$3:$B$22</c:f>
              <c:numCache>
                <c:formatCode>General</c:formatCode>
                <c:ptCount val="20"/>
                <c:pt idx="0">
                  <c:v>65310</c:v>
                </c:pt>
                <c:pt idx="1">
                  <c:v>57595</c:v>
                </c:pt>
                <c:pt idx="2" formatCode="0">
                  <c:v>57051</c:v>
                </c:pt>
                <c:pt idx="3" formatCode="0">
                  <c:v>49823</c:v>
                </c:pt>
                <c:pt idx="4" formatCode="0">
                  <c:v>59150</c:v>
                </c:pt>
                <c:pt idx="5" formatCode="0">
                  <c:v>79559</c:v>
                </c:pt>
                <c:pt idx="6" formatCode="0">
                  <c:v>84423</c:v>
                </c:pt>
                <c:pt idx="7" formatCode="0">
                  <c:v>103429</c:v>
                </c:pt>
                <c:pt idx="8" formatCode="0">
                  <c:v>82537</c:v>
                </c:pt>
                <c:pt idx="9" formatCode="0">
                  <c:v>74285</c:v>
                </c:pt>
                <c:pt idx="10" formatCode="0">
                  <c:v>66660</c:v>
                </c:pt>
                <c:pt idx="11" formatCode="0">
                  <c:v>52564</c:v>
                </c:pt>
                <c:pt idx="12" formatCode="0">
                  <c:v>30920</c:v>
                </c:pt>
                <c:pt idx="13" formatCode="0">
                  <c:v>35795</c:v>
                </c:pt>
                <c:pt idx="14" formatCode="0">
                  <c:v>63162</c:v>
                </c:pt>
                <c:pt idx="15" formatCode="0">
                  <c:v>74997</c:v>
                </c:pt>
                <c:pt idx="16" formatCode="0">
                  <c:v>65868</c:v>
                </c:pt>
                <c:pt idx="17" formatCode="0">
                  <c:v>67534</c:v>
                </c:pt>
                <c:pt idx="18" formatCode="0">
                  <c:v>58808</c:v>
                </c:pt>
                <c:pt idx="19" formatCode="0">
                  <c:v>99145</c:v>
                </c:pt>
              </c:numCache>
            </c:numRef>
          </c:xVal>
          <c:yVal>
            <c:numRef>
              <c:f>'2015 new97-15'!$F$3:$F$22</c:f>
              <c:numCache>
                <c:formatCode>General</c:formatCode>
                <c:ptCount val="20"/>
                <c:pt idx="0">
                  <c:v>0.21227989588118207</c:v>
                </c:pt>
                <c:pt idx="1">
                  <c:v>0.26941574789478251</c:v>
                </c:pt>
                <c:pt idx="2">
                  <c:v>0.33624301063960316</c:v>
                </c:pt>
                <c:pt idx="3">
                  <c:v>0.36982919535154446</c:v>
                </c:pt>
                <c:pt idx="4">
                  <c:v>0.44245139475908707</c:v>
                </c:pt>
                <c:pt idx="5">
                  <c:v>0.26600384620218959</c:v>
                </c:pt>
                <c:pt idx="6">
                  <c:v>0.37519396373026309</c:v>
                </c:pt>
                <c:pt idx="7">
                  <c:v>0.34966015334190603</c:v>
                </c:pt>
                <c:pt idx="8">
                  <c:v>0.35227837212401708</c:v>
                </c:pt>
                <c:pt idx="9">
                  <c:v>0.3616746314868412</c:v>
                </c:pt>
                <c:pt idx="10">
                  <c:v>0.36690669066906689</c:v>
                </c:pt>
                <c:pt idx="11">
                  <c:v>0.45103112396316869</c:v>
                </c:pt>
                <c:pt idx="12">
                  <c:v>0.30882923673997414</c:v>
                </c:pt>
                <c:pt idx="13">
                  <c:v>0.29914792568794524</c:v>
                </c:pt>
                <c:pt idx="14">
                  <c:v>0.34772489788163768</c:v>
                </c:pt>
                <c:pt idx="15">
                  <c:v>0.34733389335573422</c:v>
                </c:pt>
                <c:pt idx="16">
                  <c:v>0.37163721382158255</c:v>
                </c:pt>
                <c:pt idx="17">
                  <c:v>0.38358456481179848</c:v>
                </c:pt>
                <c:pt idx="18">
                  <c:v>0.37000068017956739</c:v>
                </c:pt>
                <c:pt idx="19">
                  <c:v>0.44032477684199911</c:v>
                </c:pt>
              </c:numCache>
            </c:numRef>
          </c:yVal>
          <c:bubbleSize>
            <c:numRef>
              <c:f>'2015 new97-15'!$A$3:$A$22</c:f>
              <c:numCache>
                <c:formatCode>General</c:formatCode>
                <c:ptCount val="20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 formatCode="0">
                  <c:v>2015</c:v>
                </c:pt>
                <c:pt idx="18" formatCode="0">
                  <c:v>2016</c:v>
                </c:pt>
                <c:pt idx="19" formatCode="0">
                  <c:v>2017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6"/>
        <c:showNegBubbles val="0"/>
        <c:sizeRepresents val="w"/>
        <c:axId val="154994944"/>
        <c:axId val="155099520"/>
      </c:bubbleChart>
      <c:valAx>
        <c:axId val="154994944"/>
        <c:scaling>
          <c:orientation val="minMax"/>
          <c:max val="120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CA" sz="1600" dirty="0" smtClean="0"/>
                  <a:t>Biomass (t)</a:t>
                </a:r>
                <a:endParaRPr lang="en-CA" sz="1600" dirty="0"/>
              </a:p>
            </c:rich>
          </c:tx>
          <c:layout>
            <c:manualLayout>
              <c:xMode val="edge"/>
              <c:yMode val="edge"/>
              <c:x val="0.41724341907394807"/>
              <c:y val="0.855889515733408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out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5099520"/>
        <c:crosses val="autoZero"/>
        <c:crossBetween val="midCat"/>
        <c:majorUnit val="20000"/>
        <c:minorUnit val="5000"/>
      </c:valAx>
      <c:valAx>
        <c:axId val="155099520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CA" sz="1600" dirty="0"/>
                  <a:t>Exploitation </a:t>
                </a:r>
                <a:r>
                  <a:rPr lang="en-CA" sz="1600" dirty="0" smtClean="0"/>
                  <a:t>rate</a:t>
                </a:r>
                <a:endParaRPr lang="en-CA" sz="1600" dirty="0"/>
              </a:p>
            </c:rich>
          </c:tx>
          <c:layout>
            <c:manualLayout>
              <c:xMode val="edge"/>
              <c:yMode val="edge"/>
              <c:x val="1.3168621975892594E-2"/>
              <c:y val="0.237982032728292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out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4994944"/>
        <c:crosses val="autoZero"/>
        <c:crossBetween val="midCat"/>
        <c:majorUnit val="0.2"/>
        <c:minorUnit val="0.05"/>
      </c:valAx>
      <c:spPr>
        <a:noFill/>
        <a:ln w="3175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0.72263</cdr:x>
      <cdr:y>0.29796</cdr:y>
    </cdr:from>
    <cdr:to>
      <cdr:x>0.84666</cdr:x>
      <cdr:y>0.39542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39056" y="1355624"/>
          <a:ext cx="899248" cy="443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CA" sz="1400" dirty="0" err="1" smtClean="0"/>
            <a:t>ER</a:t>
          </a:r>
          <a:r>
            <a:rPr lang="en-CA" sz="1400" baseline="-25000" dirty="0" err="1" smtClean="0"/>
            <a:t>max</a:t>
          </a:r>
          <a:r>
            <a:rPr lang="en-CA" sz="1400" dirty="0" smtClean="0"/>
            <a:t> </a:t>
          </a:r>
          <a:r>
            <a:rPr lang="en-CA" sz="1400" dirty="0"/>
            <a:t>= 45%</a:t>
          </a:r>
        </a:p>
      </cdr:txBody>
    </cdr:sp>
  </cdr:relSizeAnchor>
  <cdr:relSizeAnchor xmlns:cdr="http://schemas.openxmlformats.org/drawingml/2006/chartDrawing">
    <cdr:from>
      <cdr:x>0.46635</cdr:x>
      <cdr:y>0.45605</cdr:y>
    </cdr:from>
    <cdr:to>
      <cdr:x>0.63828</cdr:x>
      <cdr:y>0.55304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325574" y="1888844"/>
          <a:ext cx="1226068" cy="4017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CA" sz="1400" baseline="0" dirty="0" err="1"/>
            <a:t>F</a:t>
          </a:r>
          <a:r>
            <a:rPr lang="en-CA" sz="1400" baseline="-25000" dirty="0" err="1"/>
            <a:t>lim</a:t>
          </a:r>
          <a:r>
            <a:rPr lang="en-CA" sz="1400" dirty="0"/>
            <a:t> = 34.6%</a:t>
          </a:r>
        </a:p>
      </cdr:txBody>
    </cdr:sp>
  </cdr:relSizeAnchor>
  <cdr:relSizeAnchor xmlns:cdr="http://schemas.openxmlformats.org/drawingml/2006/chartDrawing">
    <cdr:from>
      <cdr:x>0.11246</cdr:x>
      <cdr:y>0.08979</cdr:y>
    </cdr:from>
    <cdr:to>
      <cdr:x>0.30014</cdr:x>
      <cdr:y>0.17046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815368" y="408513"/>
          <a:ext cx="1360627" cy="367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CA" sz="1400" baseline="0" dirty="0" err="1"/>
            <a:t>B</a:t>
          </a:r>
          <a:r>
            <a:rPr lang="en-CA" sz="1400" baseline="-25000" dirty="0" err="1"/>
            <a:t>lim</a:t>
          </a:r>
          <a:r>
            <a:rPr lang="en-CA" sz="1400" dirty="0"/>
            <a:t> = 10</a:t>
          </a:r>
          <a:r>
            <a:rPr lang="en-CA" sz="1400" baseline="0" dirty="0"/>
            <a:t>,</a:t>
          </a:r>
          <a:r>
            <a:rPr lang="en-CA" sz="1400" dirty="0"/>
            <a:t>000 t</a:t>
          </a:r>
        </a:p>
      </cdr:txBody>
    </cdr:sp>
  </cdr:relSizeAnchor>
  <cdr:relSizeAnchor xmlns:cdr="http://schemas.openxmlformats.org/drawingml/2006/chartDrawing">
    <cdr:from>
      <cdr:x>0.27705</cdr:x>
      <cdr:y>0.26832</cdr:y>
    </cdr:from>
    <cdr:to>
      <cdr:x>0.48654</cdr:x>
      <cdr:y>0.34828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008639" y="1220779"/>
          <a:ext cx="1518805" cy="3637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CA" sz="1400" baseline="0" dirty="0" err="1" smtClean="0"/>
            <a:t>B</a:t>
          </a:r>
          <a:r>
            <a:rPr lang="en-CA" sz="1400" baseline="-25000" dirty="0" err="1" smtClean="0"/>
            <a:t>usr</a:t>
          </a:r>
          <a:r>
            <a:rPr lang="en-CA" sz="1400" dirty="0" smtClean="0"/>
            <a:t> </a:t>
          </a:r>
          <a:r>
            <a:rPr lang="en-CA" sz="1400" dirty="0"/>
            <a:t>= 41</a:t>
          </a:r>
          <a:r>
            <a:rPr lang="en-CA" sz="1400" baseline="0" dirty="0"/>
            <a:t>,</a:t>
          </a:r>
          <a:r>
            <a:rPr lang="en-CA" sz="1400" dirty="0"/>
            <a:t>000 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0.20893</cdr:x>
      <cdr:y>0.06461</cdr:y>
    </cdr:from>
    <cdr:to>
      <cdr:x>0.20893</cdr:x>
      <cdr:y>0.78693</cdr:y>
    </cdr:to>
    <cdr:sp macro="" textlink="">
      <cdr:nvSpPr>
        <cdr:cNvPr id="10241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1199172" y="250558"/>
          <a:ext cx="0" cy="276581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FF0000" mc:Ignorable="a14" a14:legacySpreadsheetColorIndex="10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CA"/>
        </a:p>
      </cdr:txBody>
    </cdr:sp>
  </cdr:relSizeAnchor>
  <cdr:relSizeAnchor xmlns:cdr="http://schemas.openxmlformats.org/drawingml/2006/chartDrawing">
    <cdr:from>
      <cdr:x>0.41691</cdr:x>
      <cdr:y>0.06461</cdr:y>
    </cdr:from>
    <cdr:to>
      <cdr:x>0.41691</cdr:x>
      <cdr:y>0.78693</cdr:y>
    </cdr:to>
    <cdr:sp macro="" textlink="">
      <cdr:nvSpPr>
        <cdr:cNvPr id="10242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2389764" y="250558"/>
          <a:ext cx="0" cy="276581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FF00" mc:Ignorable="a14" a14:legacySpreadsheetColorIndex="11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CA"/>
        </a:p>
      </cdr:txBody>
    </cdr:sp>
  </cdr:relSizeAnchor>
  <cdr:relSizeAnchor xmlns:cdr="http://schemas.openxmlformats.org/drawingml/2006/chartDrawing">
    <cdr:from>
      <cdr:x>0.41691</cdr:x>
      <cdr:y>0.53559</cdr:y>
    </cdr:from>
    <cdr:to>
      <cdr:x>0.93514</cdr:x>
      <cdr:y>0.53632</cdr:y>
    </cdr:to>
    <cdr:sp macro="" textlink="">
      <cdr:nvSpPr>
        <cdr:cNvPr id="10243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2389764" y="2053984"/>
          <a:ext cx="2966628" cy="280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FF" mc:Ignorable="a14" a14:legacySpreadsheetColorIndex="12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CA"/>
        </a:p>
      </cdr:txBody>
    </cdr:sp>
  </cdr:relSizeAnchor>
  <cdr:relSizeAnchor xmlns:cdr="http://schemas.openxmlformats.org/drawingml/2006/chartDrawing">
    <cdr:from>
      <cdr:x>0.20893</cdr:x>
      <cdr:y>0.08338</cdr:y>
    </cdr:from>
    <cdr:to>
      <cdr:x>0.47099</cdr:x>
      <cdr:y>0.14868</cdr:y>
    </cdr:to>
    <cdr:sp macro="" textlink="">
      <cdr:nvSpPr>
        <cdr:cNvPr id="10244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941283" y="304576"/>
          <a:ext cx="1180644" cy="23852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CA" sz="1400" b="1" i="0" u="none" strike="noStrike" baseline="0" dirty="0" err="1">
              <a:solidFill>
                <a:srgbClr val="000000"/>
              </a:solidFill>
              <a:latin typeface="Arial"/>
              <a:cs typeface="Arial"/>
            </a:rPr>
            <a:t>B</a:t>
          </a:r>
          <a:r>
            <a:rPr lang="en-CA" sz="1400" b="1" i="0" u="none" strike="noStrike" baseline="-25000" dirty="0" err="1">
              <a:solidFill>
                <a:srgbClr val="000000"/>
              </a:solidFill>
              <a:latin typeface="Arial"/>
              <a:cs typeface="Arial"/>
            </a:rPr>
            <a:t>lim</a:t>
          </a:r>
          <a:r>
            <a:rPr lang="en-CA" sz="14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= 10,000 t</a:t>
          </a:r>
        </a:p>
      </cdr:txBody>
    </cdr:sp>
  </cdr:relSizeAnchor>
  <cdr:relSizeAnchor xmlns:cdr="http://schemas.openxmlformats.org/drawingml/2006/chartDrawing">
    <cdr:from>
      <cdr:x>0.4217</cdr:x>
      <cdr:y>0.21501</cdr:y>
    </cdr:from>
    <cdr:to>
      <cdr:x>0.70155</cdr:x>
      <cdr:y>0.28031</cdr:y>
    </cdr:to>
    <cdr:sp macro="" textlink="">
      <cdr:nvSpPr>
        <cdr:cNvPr id="10245" name="Text Box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899863" y="785397"/>
          <a:ext cx="1260794" cy="23852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CA" sz="14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B</a:t>
          </a:r>
          <a:r>
            <a:rPr lang="en-CA" sz="1400" b="1" i="0" u="none" strike="noStrike" baseline="-25000" dirty="0">
              <a:solidFill>
                <a:srgbClr val="000000"/>
              </a:solidFill>
              <a:latin typeface="Arial"/>
              <a:cs typeface="Arial"/>
            </a:rPr>
            <a:t>USR</a:t>
          </a:r>
          <a:r>
            <a:rPr lang="en-CA" sz="14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= 41,400 t</a:t>
          </a:r>
        </a:p>
      </cdr:txBody>
    </cdr:sp>
  </cdr:relSizeAnchor>
  <cdr:relSizeAnchor xmlns:cdr="http://schemas.openxmlformats.org/drawingml/2006/chartDrawing">
    <cdr:from>
      <cdr:x>0.70157</cdr:x>
      <cdr:y>0.3467</cdr:y>
    </cdr:from>
    <cdr:to>
      <cdr:x>0.89531</cdr:x>
      <cdr:y>0.40358</cdr:y>
    </cdr:to>
    <cdr:sp macro="" textlink="">
      <cdr:nvSpPr>
        <cdr:cNvPr id="10246" name="Text Box 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160738" y="1266463"/>
          <a:ext cx="872868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CA" sz="1200" b="1" i="0" u="none" strike="noStrike" baseline="0" dirty="0" err="1" smtClean="0">
              <a:solidFill>
                <a:srgbClr val="000000"/>
              </a:solidFill>
              <a:latin typeface="Arial"/>
              <a:cs typeface="Arial"/>
            </a:rPr>
            <a:t>F</a:t>
          </a:r>
          <a:r>
            <a:rPr lang="en-CA" sz="1200" b="1" i="0" u="none" strike="noStrike" baseline="-25000" dirty="0" err="1" smtClean="0">
              <a:solidFill>
                <a:srgbClr val="000000"/>
              </a:solidFill>
              <a:latin typeface="Arial"/>
              <a:cs typeface="Arial"/>
            </a:rPr>
            <a:t>lim</a:t>
          </a:r>
          <a:r>
            <a:rPr lang="en-CA" sz="1200" b="1" i="0" u="none" strike="noStrike" baseline="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CA" sz="12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= 34.6%</a:t>
          </a:r>
        </a:p>
      </cdr:txBody>
    </cdr:sp>
  </cdr:relSizeAnchor>
  <cdr:relSizeAnchor xmlns:cdr="http://schemas.openxmlformats.org/drawingml/2006/chartDrawing">
    <cdr:from>
      <cdr:x>0.58081</cdr:x>
      <cdr:y>0.7339</cdr:y>
    </cdr:from>
    <cdr:to>
      <cdr:x>0.61965</cdr:x>
      <cdr:y>0.79094</cdr:y>
    </cdr:to>
    <cdr:sp macro="" textlink="">
      <cdr:nvSpPr>
        <cdr:cNvPr id="10247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3319310" y="2803154"/>
          <a:ext cx="221971" cy="21786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CA"/>
        </a:p>
      </cdr:txBody>
    </cdr:sp>
  </cdr:relSizeAnchor>
  <cdr:relSizeAnchor xmlns:cdr="http://schemas.openxmlformats.org/drawingml/2006/chartDrawing">
    <cdr:from>
      <cdr:x>0.61719</cdr:x>
      <cdr:y>0.69148</cdr:y>
    </cdr:from>
    <cdr:to>
      <cdr:x>0.67032</cdr:x>
      <cdr:y>0.73614</cdr:y>
    </cdr:to>
    <cdr:sp macro="" textlink="">
      <cdr:nvSpPr>
        <cdr:cNvPr id="10248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27222" y="2641130"/>
          <a:ext cx="303673" cy="17056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CA" sz="1000" b="1" i="0" u="none" strike="noStrike" baseline="0">
              <a:solidFill>
                <a:srgbClr val="000000"/>
              </a:solidFill>
              <a:latin typeface="Arial"/>
              <a:cs typeface="Arial"/>
            </a:rPr>
            <a:t>2018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12/7/2018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70"/>
            <a:ext cx="29718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670"/>
            <a:ext cx="29718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12/7/2018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2550" y="1155700"/>
            <a:ext cx="4152900" cy="3116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4862"/>
            <a:ext cx="5486400" cy="31171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29718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670"/>
            <a:ext cx="29718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1914" y="5243130"/>
            <a:ext cx="9141714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5" name="sky"/>
          <p:cNvSpPr/>
          <p:nvPr/>
        </p:nvSpPr>
        <p:spPr bwMode="white">
          <a:xfrm>
            <a:off x="1914" y="0"/>
            <a:ext cx="9141714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069" y="5497898"/>
            <a:ext cx="9141714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069" y="5221111"/>
            <a:ext cx="9141714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069" y="5961106"/>
            <a:ext cx="9141714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404" y="1309047"/>
            <a:ext cx="7202092" cy="2667000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04" y="4038600"/>
            <a:ext cx="72009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4403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1914" y="-1"/>
            <a:ext cx="9141714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7220"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60" y="1309047"/>
            <a:ext cx="7200939" cy="2667000"/>
          </a:xfrm>
        </p:spPr>
        <p:txBody>
          <a:bodyPr anchor="b">
            <a:normAutofit/>
          </a:bodyPr>
          <a:lstStyle>
            <a:lvl1pPr algn="ctr">
              <a:defRPr sz="45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360" y="4038600"/>
            <a:ext cx="72009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72768"/>
            <a:ext cx="3429000" cy="414223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572768"/>
            <a:ext cx="3429000" cy="414223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12/7/2018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572768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365861"/>
            <a:ext cx="3429000" cy="334914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572768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365861"/>
            <a:ext cx="3429000" cy="334914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12/7/2018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12/7/2018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1914" y="-1"/>
            <a:ext cx="9141714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7220" rtlCol="0" anchor="ctr"/>
          <a:lstStyle/>
          <a:p>
            <a:pPr algn="ctr"/>
            <a:endParaRPr sz="13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12/7/2018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10" y="762000"/>
            <a:ext cx="2532850" cy="2743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10" y="685800"/>
            <a:ext cx="5143500" cy="4572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610" y="3554104"/>
            <a:ext cx="2532850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12/7/2018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10" y="762000"/>
            <a:ext cx="2532850" cy="2743200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70310" y="685800"/>
            <a:ext cx="51435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610" y="3554104"/>
            <a:ext cx="2532850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12/7/2018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1914" y="-1"/>
            <a:ext cx="9141714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7220" rtlCol="0" anchor="ctr"/>
          <a:lstStyle/>
          <a:p>
            <a:pPr algn="ctr"/>
            <a:endParaRPr sz="1350"/>
          </a:p>
        </p:txBody>
      </p:sp>
      <p:sp>
        <p:nvSpPr>
          <p:cNvPr id="8" name="water3"/>
          <p:cNvSpPr/>
          <p:nvPr/>
        </p:nvSpPr>
        <p:spPr bwMode="gray">
          <a:xfrm>
            <a:off x="1914" y="6064102"/>
            <a:ext cx="9141714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069" y="6256182"/>
            <a:ext cx="9141714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069" y="5979395"/>
            <a:ext cx="9141714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1" y="265176"/>
            <a:ext cx="713231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572768"/>
            <a:ext cx="713232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5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•"/>
        <a:defRPr sz="15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41148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•"/>
        <a:defRPr sz="135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6172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•"/>
        <a:defRPr sz="1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8229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•"/>
        <a:defRPr sz="105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0287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•"/>
        <a:defRPr sz="105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•"/>
        <a:defRPr sz="105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4401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•"/>
        <a:defRPr sz="105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•"/>
        <a:defRPr sz="105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1680210" indent="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None/>
        <a:defRPr sz="105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665" y="1694729"/>
            <a:ext cx="7771902" cy="2191471"/>
          </a:xfrm>
        </p:spPr>
        <p:txBody>
          <a:bodyPr/>
          <a:lstStyle/>
          <a:p>
            <a:r>
              <a:rPr lang="en-CA" dirty="0" smtClean="0"/>
              <a:t>Southern Gulf of Saint-Lawrence Snow Crab </a:t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i="1" dirty="0" err="1" smtClean="0"/>
              <a:t>Chionoecetes</a:t>
            </a:r>
            <a:r>
              <a:rPr lang="en-CA" i="1" dirty="0" smtClean="0"/>
              <a:t> </a:t>
            </a:r>
            <a:r>
              <a:rPr lang="en-CA" i="1" dirty="0" err="1" smtClean="0"/>
              <a:t>opilio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4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304892"/>
            <a:ext cx="8229600" cy="681227"/>
          </a:xfrm>
        </p:spPr>
        <p:txBody>
          <a:bodyPr anchor="ctr"/>
          <a:lstStyle/>
          <a:p>
            <a:r>
              <a:rPr lang="en-CA" dirty="0" smtClean="0"/>
              <a:t>Snow crab harvest control </a:t>
            </a:r>
            <a:r>
              <a:rPr lang="en-CA" dirty="0" smtClean="0"/>
              <a:t>rules: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6" y="937510"/>
            <a:ext cx="4580965" cy="5427431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CA" sz="1800" b="1" dirty="0" smtClean="0"/>
              <a:t>Input </a:t>
            </a:r>
            <a:r>
              <a:rPr lang="en-CA" sz="1800" b="1" dirty="0" smtClean="0"/>
              <a:t>controls:</a:t>
            </a:r>
            <a:endParaRPr lang="en-CA" sz="1800" b="1" dirty="0" smtClean="0"/>
          </a:p>
          <a:p>
            <a:pPr lvl="1"/>
            <a:r>
              <a:rPr lang="en-CA" sz="1800" dirty="0" smtClean="0"/>
              <a:t>Snow Fishing Areas 12, 19, 12E, </a:t>
            </a:r>
            <a:r>
              <a:rPr lang="en-CA" sz="1800" dirty="0" smtClean="0"/>
              <a:t>12F (</a:t>
            </a:r>
            <a:r>
              <a:rPr lang="en-CA" sz="1400" dirty="0" smtClean="0"/>
              <a:t>NB, NS, PEI).</a:t>
            </a:r>
            <a:endParaRPr lang="en-CA" sz="1400" dirty="0" smtClean="0"/>
          </a:p>
          <a:p>
            <a:pPr lvl="1"/>
            <a:r>
              <a:rPr lang="en-CA" sz="1800" dirty="0" smtClean="0"/>
              <a:t>Licences (~ 450).</a:t>
            </a:r>
            <a:endParaRPr lang="en-CA" sz="1650" dirty="0" smtClean="0"/>
          </a:p>
          <a:p>
            <a:pPr lvl="1"/>
            <a:r>
              <a:rPr lang="en-CA" sz="1800" dirty="0" smtClean="0"/>
              <a:t>MLS </a:t>
            </a:r>
            <a:r>
              <a:rPr lang="en-CA" sz="1800" dirty="0" smtClean="0"/>
              <a:t>(95 mm CW</a:t>
            </a:r>
            <a:r>
              <a:rPr lang="en-CA" sz="1800" dirty="0" smtClean="0"/>
              <a:t>), no females. </a:t>
            </a:r>
            <a:endParaRPr lang="en-CA" sz="1800" dirty="0" smtClean="0"/>
          </a:p>
          <a:p>
            <a:pPr lvl="1"/>
            <a:r>
              <a:rPr lang="en-CA" sz="1800" dirty="0" smtClean="0"/>
              <a:t>Trap </a:t>
            </a:r>
            <a:r>
              <a:rPr lang="en-CA" sz="1800" dirty="0"/>
              <a:t>limits </a:t>
            </a:r>
            <a:r>
              <a:rPr lang="en-CA" sz="1800" dirty="0" smtClean="0"/>
              <a:t>(50-175 </a:t>
            </a:r>
            <a:r>
              <a:rPr lang="en-CA" sz="1800" b="1" dirty="0" smtClean="0"/>
              <a:t>12</a:t>
            </a:r>
            <a:r>
              <a:rPr lang="en-CA" sz="1800" dirty="0" smtClean="0"/>
              <a:t>, 5-30 </a:t>
            </a:r>
            <a:r>
              <a:rPr lang="en-CA" sz="1800" b="1" dirty="0" smtClean="0"/>
              <a:t>19</a:t>
            </a:r>
            <a:r>
              <a:rPr lang="en-CA" sz="1800" dirty="0" smtClean="0"/>
              <a:t>).</a:t>
            </a:r>
          </a:p>
          <a:p>
            <a:pPr lvl="1"/>
            <a:r>
              <a:rPr lang="en-CA" sz="1800" dirty="0" smtClean="0"/>
              <a:t>Trap </a:t>
            </a:r>
            <a:r>
              <a:rPr lang="en-CA" sz="1800" dirty="0" smtClean="0"/>
              <a:t>specifications:</a:t>
            </a:r>
          </a:p>
          <a:p>
            <a:pPr lvl="2"/>
            <a:r>
              <a:rPr lang="en-CA" sz="1650" dirty="0" smtClean="0"/>
              <a:t>6’ to 7’ (max. vol. 2.1 m</a:t>
            </a:r>
            <a:r>
              <a:rPr lang="en-CA" sz="1650" baseline="30000" dirty="0" smtClean="0"/>
              <a:t>3</a:t>
            </a:r>
            <a:r>
              <a:rPr lang="en-CA" sz="1650" dirty="0" smtClean="0"/>
              <a:t>).</a:t>
            </a:r>
          </a:p>
          <a:p>
            <a:pPr lvl="2"/>
            <a:r>
              <a:rPr lang="en-CA" sz="1650" dirty="0"/>
              <a:t>Escape vents.</a:t>
            </a:r>
          </a:p>
          <a:p>
            <a:pPr lvl="2"/>
            <a:r>
              <a:rPr lang="en-CA" sz="1650" dirty="0" smtClean="0"/>
              <a:t>Mesh 75mm (side) and 150 mm (stretched).</a:t>
            </a:r>
            <a:endParaRPr lang="en-CA" sz="1650" dirty="0" smtClean="0"/>
          </a:p>
          <a:p>
            <a:pPr lvl="1"/>
            <a:r>
              <a:rPr lang="en-CA" sz="1800" dirty="0" smtClean="0"/>
              <a:t>Vessel length limits (&lt; 65’).</a:t>
            </a:r>
          </a:p>
          <a:p>
            <a:pPr lvl="1"/>
            <a:r>
              <a:rPr lang="en-CA" sz="1800" dirty="0"/>
              <a:t>Soft crab (&gt; 20% means closures</a:t>
            </a:r>
            <a:r>
              <a:rPr lang="en-CA" sz="1800" dirty="0" smtClean="0"/>
              <a:t>).</a:t>
            </a:r>
            <a:endParaRPr lang="en-CA" sz="1800" dirty="0" smtClean="0"/>
          </a:p>
          <a:p>
            <a:pPr marL="34290" indent="0">
              <a:buNone/>
            </a:pPr>
            <a:r>
              <a:rPr lang="en-CA" sz="1800" b="1" dirty="0" smtClean="0"/>
              <a:t>Output controls:</a:t>
            </a:r>
          </a:p>
          <a:p>
            <a:pPr lvl="1"/>
            <a:r>
              <a:rPr lang="en-CA" sz="1650" dirty="0" smtClean="0"/>
              <a:t>TAC (% survey index).</a:t>
            </a:r>
          </a:p>
          <a:p>
            <a:pPr lvl="1"/>
            <a:endParaRPr lang="en-CA" sz="1650" dirty="0" smtClean="0"/>
          </a:p>
          <a:p>
            <a:pPr lvl="1"/>
            <a:endParaRPr lang="en-CA" sz="165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082658" y="1384919"/>
            <a:ext cx="3672348" cy="3266767"/>
            <a:chOff x="4977582" y="2079523"/>
            <a:chExt cx="3672348" cy="32667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2" t="8793" r="2688" b="11789"/>
            <a:stretch/>
          </p:blipFill>
          <p:spPr>
            <a:xfrm>
              <a:off x="4977582" y="2079523"/>
              <a:ext cx="3672348" cy="326676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703879" y="345987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CA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93541" y="3367546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12F</a:t>
              </a:r>
              <a:endParaRPr lang="en-CA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25453" y="390219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CA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5254" y="2698953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12E</a:t>
              </a:r>
              <a:endParaRPr lang="en-CA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7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1" y="265176"/>
            <a:ext cx="7367194" cy="837483"/>
          </a:xfrm>
        </p:spPr>
        <p:txBody>
          <a:bodyPr anchor="ctr"/>
          <a:lstStyle/>
          <a:p>
            <a:r>
              <a:rPr lang="en-CA" dirty="0" smtClean="0"/>
              <a:t>Harvest </a:t>
            </a:r>
            <a:r>
              <a:rPr lang="en-CA" dirty="0"/>
              <a:t>control </a:t>
            </a:r>
            <a:r>
              <a:rPr lang="en-CA" dirty="0" smtClean="0"/>
              <a:t>rule: Exploitation Rate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476033"/>
              </p:ext>
            </p:extLst>
          </p:nvPr>
        </p:nvGraphicFramePr>
        <p:xfrm>
          <a:off x="970616" y="1277378"/>
          <a:ext cx="7250019" cy="4549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36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52" y="217227"/>
            <a:ext cx="2734235" cy="672235"/>
          </a:xfrm>
        </p:spPr>
        <p:txBody>
          <a:bodyPr anchor="ctr">
            <a:normAutofit/>
          </a:bodyPr>
          <a:lstStyle/>
          <a:p>
            <a:r>
              <a:rPr lang="en-CA" b="1" dirty="0" smtClean="0"/>
              <a:t>Data </a:t>
            </a:r>
            <a:r>
              <a:rPr lang="en-CA" b="1" dirty="0" smtClean="0"/>
              <a:t>sources: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36" y="1080656"/>
            <a:ext cx="4483800" cy="542772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CA" sz="2400" b="1" dirty="0" smtClean="0"/>
              <a:t>Fishery-dependent</a:t>
            </a:r>
          </a:p>
          <a:p>
            <a:r>
              <a:rPr lang="en-CA" sz="1600" dirty="0" smtClean="0"/>
              <a:t>Landings (~1969– present)</a:t>
            </a:r>
          </a:p>
          <a:p>
            <a:r>
              <a:rPr lang="en-CA" sz="1600" dirty="0" smtClean="0"/>
              <a:t>At-sea sampling (</a:t>
            </a:r>
            <a:r>
              <a:rPr lang="en-CA" sz="1600" dirty="0" smtClean="0"/>
              <a:t>1982 – present)</a:t>
            </a:r>
            <a:endParaRPr lang="en-CA" sz="1600" dirty="0" smtClean="0"/>
          </a:p>
          <a:p>
            <a:r>
              <a:rPr lang="en-CA" sz="1600" dirty="0" smtClean="0"/>
              <a:t>Port sampling(~1990 – present) </a:t>
            </a:r>
          </a:p>
          <a:p>
            <a:r>
              <a:rPr lang="en-CA" sz="1600" dirty="0" smtClean="0"/>
              <a:t>Logbooks – catch &amp; effort (1984-2018)</a:t>
            </a:r>
          </a:p>
          <a:p>
            <a:pPr marL="34290" indent="0">
              <a:buNone/>
            </a:pPr>
            <a:endParaRPr lang="en-CA" sz="2400" u="sng" dirty="0" smtClean="0"/>
          </a:p>
          <a:p>
            <a:pPr marL="34290" indent="0">
              <a:buNone/>
            </a:pPr>
            <a:r>
              <a:rPr lang="en-CA" sz="2400" b="1" dirty="0" smtClean="0"/>
              <a:t>Fishery-independent</a:t>
            </a:r>
            <a:endParaRPr lang="en-CA" sz="2400" b="1" dirty="0" smtClean="0"/>
          </a:p>
          <a:p>
            <a:r>
              <a:rPr lang="en-CA" sz="1600" dirty="0" smtClean="0"/>
              <a:t>Snow crab survey (</a:t>
            </a:r>
            <a:r>
              <a:rPr lang="en-CA" sz="1600" dirty="0" smtClean="0"/>
              <a:t>1987-2018</a:t>
            </a:r>
            <a:r>
              <a:rPr lang="en-CA" sz="1600" dirty="0" smtClean="0"/>
              <a:t>).</a:t>
            </a:r>
            <a:endParaRPr lang="en-CA" sz="1600" dirty="0"/>
          </a:p>
          <a:p>
            <a:r>
              <a:rPr lang="en-CA" sz="1600" dirty="0" smtClean="0"/>
              <a:t>September RV </a:t>
            </a:r>
            <a:r>
              <a:rPr lang="en-CA" sz="1600" dirty="0" smtClean="0"/>
              <a:t>survey: </a:t>
            </a:r>
          </a:p>
          <a:p>
            <a:pPr lvl="1"/>
            <a:r>
              <a:rPr lang="en-CA" sz="1450" dirty="0" smtClean="0"/>
              <a:t>1981-2018 catches.</a:t>
            </a:r>
          </a:p>
          <a:p>
            <a:pPr lvl="1"/>
            <a:r>
              <a:rPr lang="en-CA" sz="1450" dirty="0" smtClean="0"/>
              <a:t>2001-2018  lengths.</a:t>
            </a:r>
          </a:p>
          <a:p>
            <a:r>
              <a:rPr lang="en-CA" sz="1600" dirty="0" smtClean="0"/>
              <a:t>Tagging (since mid-1990s).</a:t>
            </a:r>
          </a:p>
          <a:p>
            <a:r>
              <a:rPr lang="en-CA" sz="1600" dirty="0" smtClean="0"/>
              <a:t>Fecundity studies (1997-present).</a:t>
            </a:r>
            <a:endParaRPr lang="en-CA" sz="1600" dirty="0" smtClean="0"/>
          </a:p>
          <a:p>
            <a:endParaRPr lang="en-CA" sz="1600" dirty="0"/>
          </a:p>
          <a:p>
            <a:pPr marL="34290" indent="0">
              <a:buNone/>
            </a:pPr>
            <a:endParaRPr lang="en-CA" sz="2800" dirty="0" smtClean="0"/>
          </a:p>
          <a:p>
            <a:endParaRPr lang="en-C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8279" r="2525" b="11454"/>
          <a:stretch/>
        </p:blipFill>
        <p:spPr>
          <a:xfrm>
            <a:off x="4403765" y="1299883"/>
            <a:ext cx="4435433" cy="397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2" y="259777"/>
            <a:ext cx="8552039" cy="753235"/>
          </a:xfrm>
        </p:spPr>
        <p:txBody>
          <a:bodyPr anchor="ctr">
            <a:noAutofit/>
          </a:bodyPr>
          <a:lstStyle/>
          <a:p>
            <a:r>
              <a:rPr lang="en-CA" sz="3200" b="1" dirty="0" smtClean="0"/>
              <a:t>Assessment methodology (annual):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2" y="1115870"/>
            <a:ext cx="8354380" cy="5150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dirty="0" smtClean="0"/>
              <a:t>1. Abundance </a:t>
            </a:r>
            <a:r>
              <a:rPr lang="en-CA" sz="1800" b="1" dirty="0"/>
              <a:t>indices</a:t>
            </a:r>
            <a:r>
              <a:rPr lang="en-CA" sz="1800" dirty="0" smtClean="0"/>
              <a:t>:</a:t>
            </a:r>
          </a:p>
          <a:p>
            <a:pPr lvl="1"/>
            <a:r>
              <a:rPr lang="en-US" sz="1800" dirty="0" smtClean="0"/>
              <a:t>Fishery-independent:  A</a:t>
            </a:r>
            <a:r>
              <a:rPr lang="en-US" sz="1800" b="1" dirty="0" smtClean="0"/>
              <a:t>bundance &amp; biomass </a:t>
            </a:r>
            <a:r>
              <a:rPr lang="en-US" sz="1800" dirty="0" smtClean="0"/>
              <a:t>(survey) from</a:t>
            </a:r>
            <a:r>
              <a:rPr lang="en-US" sz="1800" b="1" dirty="0" smtClean="0"/>
              <a:t> kriging.</a:t>
            </a:r>
            <a:endParaRPr lang="en-CA" sz="1800" b="1" dirty="0" smtClean="0"/>
          </a:p>
          <a:p>
            <a:pPr lvl="1"/>
            <a:r>
              <a:rPr lang="en-US" sz="1800" dirty="0" smtClean="0"/>
              <a:t>Fishery-dependent</a:t>
            </a:r>
            <a:r>
              <a:rPr lang="en-US" sz="1800" dirty="0"/>
              <a:t>; </a:t>
            </a:r>
            <a:r>
              <a:rPr lang="en-US" sz="1800" b="1" dirty="0"/>
              <a:t>landings</a:t>
            </a:r>
            <a:r>
              <a:rPr lang="en-US" sz="1800" dirty="0"/>
              <a:t> and </a:t>
            </a:r>
            <a:r>
              <a:rPr lang="en-US" sz="1800" b="1" dirty="0" smtClean="0"/>
              <a:t>catch-per-unit-effort </a:t>
            </a:r>
            <a:r>
              <a:rPr lang="en-US" sz="1800" dirty="0" smtClean="0"/>
              <a:t>(logbooks &amp; observer).</a:t>
            </a:r>
          </a:p>
          <a:p>
            <a:pPr marL="34290" indent="0">
              <a:buNone/>
            </a:pPr>
            <a:r>
              <a:rPr lang="en-CA" sz="1800" b="1" dirty="0" smtClean="0"/>
              <a:t>2. Risk assessment :</a:t>
            </a:r>
          </a:p>
          <a:p>
            <a:pPr lvl="1"/>
            <a:r>
              <a:rPr lang="en-US" sz="1800" dirty="0" smtClean="0"/>
              <a:t>Stage-structured model for predicting fisheries recruitment (survey).</a:t>
            </a:r>
          </a:p>
          <a:p>
            <a:pPr lvl="1"/>
            <a:r>
              <a:rPr lang="en-US" sz="1800" dirty="0" smtClean="0"/>
              <a:t>Probability of exceeding reference limits during next fishing season.</a:t>
            </a:r>
          </a:p>
          <a:p>
            <a:pPr marL="34290" indent="0">
              <a:buNone/>
            </a:pPr>
            <a:r>
              <a:rPr lang="en-CA" sz="1800" b="1" dirty="0" smtClean="0"/>
              <a:t>3. Fishing pressure indices</a:t>
            </a:r>
            <a:r>
              <a:rPr lang="en-CA" sz="1800" dirty="0" smtClean="0"/>
              <a:t>:</a:t>
            </a:r>
          </a:p>
          <a:p>
            <a:pPr lvl="1"/>
            <a:r>
              <a:rPr lang="en-US" sz="1800" dirty="0" smtClean="0"/>
              <a:t>Trends in </a:t>
            </a:r>
            <a:r>
              <a:rPr lang="en-US" sz="1800" b="1" dirty="0" smtClean="0"/>
              <a:t>effort </a:t>
            </a:r>
            <a:r>
              <a:rPr lang="en-US" sz="1800" dirty="0" smtClean="0"/>
              <a:t>(logbooks &amp; VMS) and  </a:t>
            </a:r>
            <a:r>
              <a:rPr lang="en-US" sz="1800" b="1" dirty="0" smtClean="0"/>
              <a:t>trap-soak-days </a:t>
            </a:r>
            <a:r>
              <a:rPr lang="en-US" sz="1800" dirty="0" smtClean="0"/>
              <a:t>(logbooks).</a:t>
            </a:r>
            <a:endParaRPr lang="en-CA" sz="1800" dirty="0" smtClean="0"/>
          </a:p>
          <a:p>
            <a:pPr lvl="1"/>
            <a:r>
              <a:rPr lang="en-US" sz="1800" b="1" dirty="0" smtClean="0"/>
              <a:t>Proportion of soft crab </a:t>
            </a:r>
            <a:r>
              <a:rPr lang="en-US" sz="1800" dirty="0" smtClean="0"/>
              <a:t>(observer).</a:t>
            </a:r>
          </a:p>
          <a:p>
            <a:pPr lvl="1"/>
            <a:r>
              <a:rPr lang="en-US" sz="1800" b="1" dirty="0" smtClean="0"/>
              <a:t>Mean size </a:t>
            </a:r>
            <a:r>
              <a:rPr lang="en-US" sz="1800" dirty="0" smtClean="0"/>
              <a:t>/ </a:t>
            </a:r>
            <a:r>
              <a:rPr lang="en-US" sz="1800" b="1" dirty="0" smtClean="0"/>
              <a:t>size-at-maturity</a:t>
            </a:r>
            <a:r>
              <a:rPr lang="en-US" sz="1800" dirty="0" smtClean="0"/>
              <a:t> (survey).</a:t>
            </a:r>
            <a:endParaRPr lang="en-US" sz="1800" b="1" dirty="0" smtClean="0"/>
          </a:p>
          <a:p>
            <a:pPr marL="0" indent="0">
              <a:buNone/>
            </a:pPr>
            <a:r>
              <a:rPr lang="en-CA" sz="1800" b="1" dirty="0" smtClean="0"/>
              <a:t>4.  Production indices</a:t>
            </a:r>
            <a:r>
              <a:rPr lang="en-CA" sz="1800" dirty="0" smtClean="0"/>
              <a:t>:</a:t>
            </a:r>
          </a:p>
          <a:p>
            <a:pPr lvl="1"/>
            <a:r>
              <a:rPr lang="en-CA" sz="1800" b="1" dirty="0" smtClean="0"/>
              <a:t>Instar VIII </a:t>
            </a:r>
            <a:r>
              <a:rPr lang="en-CA" sz="1800" dirty="0" smtClean="0"/>
              <a:t>abundance estimate (survey).</a:t>
            </a:r>
          </a:p>
          <a:p>
            <a:pPr lvl="1"/>
            <a:r>
              <a:rPr lang="en-CA" sz="1800" b="1" dirty="0" smtClean="0"/>
              <a:t>SSB </a:t>
            </a:r>
            <a:r>
              <a:rPr lang="en-CA" sz="1800" dirty="0" smtClean="0"/>
              <a:t>(survey).</a:t>
            </a:r>
          </a:p>
          <a:p>
            <a:pPr lvl="1"/>
            <a:endParaRPr lang="en-CA" b="1" dirty="0" smtClean="0"/>
          </a:p>
        </p:txBody>
      </p:sp>
    </p:spTree>
    <p:extLst>
      <p:ext uri="{BB962C8B-B14F-4D97-AF65-F5344CB8AC3E}">
        <p14:creationId xmlns:p14="http://schemas.microsoft.com/office/powerpoint/2010/main" val="36102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38" y="489653"/>
            <a:ext cx="7132319" cy="738512"/>
          </a:xfrm>
        </p:spPr>
        <p:txBody>
          <a:bodyPr anchor="ctr">
            <a:normAutofit fontScale="90000"/>
          </a:bodyPr>
          <a:lstStyle/>
          <a:p>
            <a:r>
              <a:rPr lang="en-CA" sz="3200" b="1" dirty="0" smtClean="0"/>
              <a:t>Reference </a:t>
            </a:r>
            <a:r>
              <a:rPr lang="en-CA" sz="3200" b="1" dirty="0" smtClean="0"/>
              <a:t>points:</a:t>
            </a:r>
            <a:r>
              <a:rPr lang="en-CA" b="1" dirty="0" smtClean="0"/>
              <a:t/>
            </a:r>
            <a:br>
              <a:rPr lang="en-CA" b="1" dirty="0" smtClean="0"/>
            </a:b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779178"/>
            <a:ext cx="3922775" cy="3295742"/>
          </a:xfrm>
        </p:spPr>
        <p:txBody>
          <a:bodyPr>
            <a:noAutofit/>
          </a:bodyPr>
          <a:lstStyle/>
          <a:p>
            <a:r>
              <a:rPr lang="en-CA" sz="2000" dirty="0" smtClean="0"/>
              <a:t>Reference </a:t>
            </a:r>
            <a:r>
              <a:rPr lang="en-CA" sz="2000" dirty="0" smtClean="0"/>
              <a:t>period </a:t>
            </a:r>
            <a:r>
              <a:rPr lang="en-CA" sz="2000" dirty="0" smtClean="0"/>
              <a:t>1997–2010 (survey).</a:t>
            </a:r>
            <a:endParaRPr lang="en-CA" sz="2000" dirty="0" smtClean="0"/>
          </a:p>
          <a:p>
            <a:r>
              <a:rPr lang="en-CA" sz="2000" dirty="0" err="1" smtClean="0"/>
              <a:t>B</a:t>
            </a:r>
            <a:r>
              <a:rPr lang="en-CA" sz="2000" baseline="-25000" dirty="0" err="1" smtClean="0"/>
              <a:t>lim</a:t>
            </a:r>
            <a:r>
              <a:rPr lang="en-CA" sz="2000" dirty="0" smtClean="0"/>
              <a:t> = 10000  t (lowest remaining biomass since 1997)</a:t>
            </a:r>
          </a:p>
          <a:p>
            <a:r>
              <a:rPr lang="en-CA" sz="2000" dirty="0" err="1" smtClean="0"/>
              <a:t>B</a:t>
            </a:r>
            <a:r>
              <a:rPr lang="en-CA" sz="2000" baseline="-25000" dirty="0" err="1" smtClean="0"/>
              <a:t>msy</a:t>
            </a:r>
            <a:r>
              <a:rPr lang="en-CA" sz="2000" dirty="0" smtClean="0"/>
              <a:t> = 50 % maximum biomass since 1997</a:t>
            </a:r>
          </a:p>
          <a:p>
            <a:r>
              <a:rPr lang="en-CA" sz="2000" dirty="0" err="1" smtClean="0"/>
              <a:t>B</a:t>
            </a:r>
            <a:r>
              <a:rPr lang="en-CA" sz="2000" baseline="-25000" dirty="0" err="1" smtClean="0"/>
              <a:t>usr</a:t>
            </a:r>
            <a:r>
              <a:rPr lang="en-CA" sz="2000" baseline="-25000" dirty="0" smtClean="0"/>
              <a:t> </a:t>
            </a:r>
            <a:r>
              <a:rPr lang="en-CA" sz="2000" dirty="0" smtClean="0"/>
              <a:t>= 41400 t  (80 % of </a:t>
            </a:r>
            <a:r>
              <a:rPr lang="en-CA" sz="2000" dirty="0" err="1"/>
              <a:t>B</a:t>
            </a:r>
            <a:r>
              <a:rPr lang="en-CA" sz="2000" baseline="-25000" dirty="0" err="1"/>
              <a:t>msy</a:t>
            </a:r>
            <a:r>
              <a:rPr lang="en-CA" sz="2000" dirty="0" smtClean="0"/>
              <a:t>)</a:t>
            </a:r>
          </a:p>
          <a:p>
            <a:r>
              <a:rPr lang="en-CA" sz="2000" dirty="0" err="1" smtClean="0"/>
              <a:t>F</a:t>
            </a:r>
            <a:r>
              <a:rPr lang="en-CA" sz="2000" baseline="-25000" dirty="0" err="1" smtClean="0"/>
              <a:t>lim</a:t>
            </a:r>
            <a:r>
              <a:rPr lang="en-CA" sz="2000" dirty="0" smtClean="0"/>
              <a:t> =34.6% (average ER)</a:t>
            </a:r>
          </a:p>
          <a:p>
            <a:pPr lvl="1"/>
            <a:endParaRPr lang="en-CA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478315"/>
              </p:ext>
            </p:extLst>
          </p:nvPr>
        </p:nvGraphicFramePr>
        <p:xfrm>
          <a:off x="4456403" y="1449488"/>
          <a:ext cx="4505255" cy="3652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4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88" y="529879"/>
            <a:ext cx="8229600" cy="5252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Ecosystem </a:t>
            </a:r>
            <a:r>
              <a:rPr lang="en-CA" sz="3200" dirty="0" smtClean="0"/>
              <a:t>considerations:</a:t>
            </a:r>
            <a:endParaRPr lang="en-CA" sz="3200" dirty="0" smtClean="0"/>
          </a:p>
          <a:p>
            <a:pPr>
              <a:spcAft>
                <a:spcPts val="600"/>
              </a:spcAft>
            </a:pPr>
            <a:r>
              <a:rPr lang="en-CA" sz="1800" dirty="0" smtClean="0"/>
              <a:t>Temperature (monitoring and mapping)</a:t>
            </a:r>
          </a:p>
          <a:p>
            <a:pPr>
              <a:spcAft>
                <a:spcPts val="600"/>
              </a:spcAft>
            </a:pPr>
            <a:r>
              <a:rPr lang="en-CA" sz="1800" dirty="0" smtClean="0"/>
              <a:t>Habitat index (-1 to 3 degrees) (areal index)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3200" dirty="0" smtClean="0"/>
              <a:t>Research Priorities/Concerns:</a:t>
            </a:r>
            <a:endParaRPr lang="en-CA" sz="3200" dirty="0" smtClean="0"/>
          </a:p>
          <a:p>
            <a:r>
              <a:rPr lang="en-CA" sz="1800" dirty="0" smtClean="0"/>
              <a:t>Length-based population model.</a:t>
            </a:r>
          </a:p>
          <a:p>
            <a:r>
              <a:rPr lang="en-CA" sz="1800" dirty="0"/>
              <a:t>Vessel comparison study (2019).</a:t>
            </a:r>
          </a:p>
          <a:p>
            <a:r>
              <a:rPr lang="en-CA" sz="1800" dirty="0" smtClean="0"/>
              <a:t>Crab flux between marginal areas.</a:t>
            </a:r>
          </a:p>
          <a:p>
            <a:r>
              <a:rPr lang="en-CA" sz="1800" dirty="0" smtClean="0"/>
              <a:t>By-catch is written by observers, but not recorded electronically.</a:t>
            </a:r>
          </a:p>
          <a:p>
            <a:r>
              <a:rPr lang="en-CA" sz="1800" dirty="0" smtClean="0"/>
              <a:t>Right whale – crab gear interactions.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70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Recent </a:t>
            </a:r>
            <a:r>
              <a:rPr lang="en-CA" dirty="0" smtClean="0"/>
              <a:t>assessments: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256584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pPr>
              <a:spcAft>
                <a:spcPts val="1200"/>
              </a:spcAft>
            </a:pPr>
            <a:r>
              <a:rPr lang="en-CA" dirty="0" smtClean="0"/>
              <a:t>Hébert, M., Surette, T., Wade, E., Landry, J</a:t>
            </a:r>
            <a:r>
              <a:rPr lang="en-CA" dirty="0"/>
              <a:t>.-F. </a:t>
            </a:r>
            <a:r>
              <a:rPr lang="en-CA" dirty="0" smtClean="0"/>
              <a:t>and Moriyasu, M.  </a:t>
            </a:r>
            <a:r>
              <a:rPr lang="en-CA" dirty="0"/>
              <a:t>2018. The 2017 assessment of the snow crab (</a:t>
            </a:r>
            <a:r>
              <a:rPr lang="en-CA" i="1" dirty="0" err="1"/>
              <a:t>Chionoecetes</a:t>
            </a:r>
            <a:r>
              <a:rPr lang="en-CA" i="1" dirty="0"/>
              <a:t> </a:t>
            </a:r>
            <a:r>
              <a:rPr lang="en-CA" i="1" dirty="0" err="1"/>
              <a:t>opilio</a:t>
            </a:r>
            <a:r>
              <a:rPr lang="en-CA" dirty="0"/>
              <a:t>) stock in the southern Gulf of St. Lawrence (Areas 12, 19, 12E and 12F) Canadian Science Advisory Secretariat (CSAS) Research Document 2018/046. </a:t>
            </a:r>
            <a:r>
              <a:rPr lang="en-US" dirty="0" smtClean="0"/>
              <a:t>http</a:t>
            </a:r>
            <a:r>
              <a:rPr lang="en-US" dirty="0"/>
              <a:t>://waves-vagues.dfo-mpo.gc.ca/Library/40722843.pdf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DFO</a:t>
            </a:r>
            <a:r>
              <a:rPr lang="en-CA" dirty="0"/>
              <a:t>. 2018 </a:t>
            </a:r>
            <a:r>
              <a:rPr lang="en-CA" dirty="0" smtClean="0"/>
              <a:t>Assessment </a:t>
            </a:r>
            <a:r>
              <a:rPr lang="en-CA" dirty="0"/>
              <a:t>of </a:t>
            </a:r>
            <a:r>
              <a:rPr lang="en-CA" dirty="0" smtClean="0"/>
              <a:t>snow </a:t>
            </a:r>
            <a:r>
              <a:rPr lang="en-CA" dirty="0"/>
              <a:t>crab</a:t>
            </a:r>
            <a:r>
              <a:rPr lang="en-CA" dirty="0" smtClean="0"/>
              <a:t>(</a:t>
            </a:r>
            <a:r>
              <a:rPr lang="en-CA" i="1" dirty="0" err="1" smtClean="0"/>
              <a:t>Chionoecetes</a:t>
            </a:r>
            <a:r>
              <a:rPr lang="en-CA" i="1" dirty="0" smtClean="0"/>
              <a:t> </a:t>
            </a:r>
            <a:r>
              <a:rPr lang="en-CA" i="1" dirty="0" err="1"/>
              <a:t>opilio</a:t>
            </a:r>
            <a:r>
              <a:rPr lang="en-CA" dirty="0"/>
              <a:t>) in the southern Gulf of St. Lawrence (Areas 12, 19, 12E and 12F) </a:t>
            </a:r>
            <a:r>
              <a:rPr lang="en-CA" dirty="0" err="1" smtClean="0"/>
              <a:t>ro</a:t>
            </a:r>
            <a:r>
              <a:rPr lang="en-CA" dirty="0" smtClean="0"/>
              <a:t> </a:t>
            </a:r>
            <a:r>
              <a:rPr lang="en-CA" dirty="0"/>
              <a:t>2017 </a:t>
            </a:r>
            <a:r>
              <a:rPr lang="en-CA" dirty="0" smtClean="0"/>
              <a:t>and advice for the 2018 fishery. </a:t>
            </a:r>
            <a:r>
              <a:rPr lang="en-CA" dirty="0"/>
              <a:t>DFO Can. Sci. </a:t>
            </a:r>
            <a:r>
              <a:rPr lang="en-US" dirty="0" err="1"/>
              <a:t>Advis</a:t>
            </a:r>
            <a:r>
              <a:rPr lang="en-US" dirty="0"/>
              <a:t>. Sec. Sci. Resp. </a:t>
            </a:r>
            <a:r>
              <a:rPr lang="en-CA" dirty="0"/>
              <a:t>2018/007.</a:t>
            </a:r>
          </a:p>
          <a:p>
            <a:pPr marL="0" indent="0">
              <a:spcAft>
                <a:spcPts val="1200"/>
              </a:spcAft>
              <a:buNone/>
            </a:pPr>
            <a:endParaRPr lang="en-CA" dirty="0"/>
          </a:p>
          <a:p>
            <a:pPr>
              <a:spcAft>
                <a:spcPts val="12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364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1768</TotalTime>
  <Words>569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Ocean 16x9</vt:lpstr>
      <vt:lpstr>Southern Gulf of Saint-Lawrence Snow Crab  (Chionoecetes opilio)</vt:lpstr>
      <vt:lpstr>Snow crab harvest control rules:</vt:lpstr>
      <vt:lpstr>Harvest control rule: Exploitation Rate</vt:lpstr>
      <vt:lpstr>Data sources:</vt:lpstr>
      <vt:lpstr>Assessment methodology (annual):</vt:lpstr>
      <vt:lpstr>Reference points: </vt:lpstr>
      <vt:lpstr>PowerPoint Presentation</vt:lpstr>
      <vt:lpstr>Recent assessments: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Asselin, Natalie</dc:creator>
  <cp:lastModifiedBy>DFO-MPO</cp:lastModifiedBy>
  <cp:revision>49</cp:revision>
  <cp:lastPrinted>2018-12-06T19:05:50Z</cp:lastPrinted>
  <dcterms:created xsi:type="dcterms:W3CDTF">2018-12-03T14:41:26Z</dcterms:created>
  <dcterms:modified xsi:type="dcterms:W3CDTF">2018-12-07T15:20:35Z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