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65"/>
  </p:notesMasterIdLst>
  <p:sldIdLst>
    <p:sldId id="256" r:id="rId2"/>
    <p:sldId id="259" r:id="rId3"/>
    <p:sldId id="278" r:id="rId4"/>
    <p:sldId id="371" r:id="rId5"/>
    <p:sldId id="279" r:id="rId6"/>
    <p:sldId id="261" r:id="rId7"/>
    <p:sldId id="260" r:id="rId8"/>
    <p:sldId id="264" r:id="rId9"/>
    <p:sldId id="291" r:id="rId10"/>
    <p:sldId id="263" r:id="rId11"/>
    <p:sldId id="293" r:id="rId12"/>
    <p:sldId id="270" r:id="rId13"/>
    <p:sldId id="342" r:id="rId14"/>
    <p:sldId id="310" r:id="rId15"/>
    <p:sldId id="309" r:id="rId16"/>
    <p:sldId id="343" r:id="rId17"/>
    <p:sldId id="274" r:id="rId18"/>
    <p:sldId id="287" r:id="rId19"/>
    <p:sldId id="344" r:id="rId20"/>
    <p:sldId id="323" r:id="rId21"/>
    <p:sldId id="346" r:id="rId22"/>
    <p:sldId id="337" r:id="rId23"/>
    <p:sldId id="340" r:id="rId24"/>
    <p:sldId id="347" r:id="rId25"/>
    <p:sldId id="338" r:id="rId26"/>
    <p:sldId id="348" r:id="rId27"/>
    <p:sldId id="272" r:id="rId28"/>
    <p:sldId id="362" r:id="rId29"/>
    <p:sldId id="365" r:id="rId30"/>
    <p:sldId id="356" r:id="rId31"/>
    <p:sldId id="280" r:id="rId32"/>
    <p:sldId id="281" r:id="rId33"/>
    <p:sldId id="294" r:id="rId34"/>
    <p:sldId id="282" r:id="rId35"/>
    <p:sldId id="311" r:id="rId36"/>
    <p:sldId id="361" r:id="rId37"/>
    <p:sldId id="359" r:id="rId38"/>
    <p:sldId id="265" r:id="rId39"/>
    <p:sldId id="360" r:id="rId40"/>
    <p:sldId id="354" r:id="rId41"/>
    <p:sldId id="364" r:id="rId42"/>
    <p:sldId id="277" r:id="rId43"/>
    <p:sldId id="326" r:id="rId44"/>
    <p:sldId id="300" r:id="rId45"/>
    <p:sldId id="327" r:id="rId46"/>
    <p:sldId id="302" r:id="rId47"/>
    <p:sldId id="333" r:id="rId48"/>
    <p:sldId id="275" r:id="rId49"/>
    <p:sldId id="355" r:id="rId50"/>
    <p:sldId id="307" r:id="rId51"/>
    <p:sldId id="330" r:id="rId52"/>
    <p:sldId id="357" r:id="rId53"/>
    <p:sldId id="266" r:id="rId54"/>
    <p:sldId id="336" r:id="rId55"/>
    <p:sldId id="335" r:id="rId56"/>
    <p:sldId id="267" r:id="rId57"/>
    <p:sldId id="367" r:id="rId58"/>
    <p:sldId id="370" r:id="rId59"/>
    <p:sldId id="366" r:id="rId60"/>
    <p:sldId id="369" r:id="rId61"/>
    <p:sldId id="368" r:id="rId62"/>
    <p:sldId id="268" r:id="rId63"/>
    <p:sldId id="269"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0B6"/>
    <a:srgbClr val="00D6CC"/>
    <a:srgbClr val="9BFF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4" d="100"/>
          <a:sy n="84" d="100"/>
        </p:scale>
        <p:origin x="581"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1BDBD4-27CA-4264-AC78-81AB1D4D7342}" type="datetimeFigureOut">
              <a:rPr lang="en-US" smtClean="0"/>
              <a:t>5/4/2022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F4299-060D-4CC3-8F00-B8FDDCC81E93}" type="slidenum">
              <a:rPr lang="en-US" smtClean="0"/>
              <a:t>‹#›</a:t>
            </a:fld>
            <a:endParaRPr lang="en-US" dirty="0"/>
          </a:p>
        </p:txBody>
      </p:sp>
    </p:spTree>
    <p:extLst>
      <p:ext uri="{BB962C8B-B14F-4D97-AF65-F5344CB8AC3E}">
        <p14:creationId xmlns:p14="http://schemas.microsoft.com/office/powerpoint/2010/main" val="189660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ACA24-72C4-4D9C-9C4E-70D6A7E7289B}" type="datetime1">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5329515"/>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5309880"/>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smtClean="0"/>
              <a:t>Click icon to add picture</a:t>
            </a:r>
            <a:endParaRPr lang="en-US" dirty="0"/>
          </a:p>
        </p:txBody>
      </p:sp>
      <p:sp>
        <p:nvSpPr>
          <p:cNvPr id="5" name="Date Placeholder 4"/>
          <p:cNvSpPr>
            <a:spLocks noGrp="1"/>
          </p:cNvSpPr>
          <p:nvPr>
            <p:ph type="dt" sz="half" idx="10"/>
          </p:nvPr>
        </p:nvSpPr>
        <p:spPr/>
        <p:txBody>
          <a:bodyPr/>
          <a:lstStyle/>
          <a:p>
            <a:fld id="{3FFAE654-E50D-446A-AB15-AE2692F1EF97}" type="datetime1">
              <a:rPr lang="en-US" smtClean="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ED5C8B48-B7B5-4424-A340-13DDD0D20D8B}" type="datetime1">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D6F5430F-47BD-4472-A4BA-8FFFF001538A}" type="datetime1">
              <a:rPr lang="en-US" smtClean="0"/>
              <a:t>5/4/2022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5576E8-B9A1-4907-B78C-D4B77D759733}" type="datetime1">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388538-7D65-428C-9A74-E269C5B78376}" type="datetime1">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lvl2pPr>
              <a:defRPr sz="1800"/>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8617ED0-A225-415D-A01D-AD30B6C10D41}" type="datetime1">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201CE2-F27B-46CC-B041-BF5587FB3753}" type="datetime1">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946644-446A-4E32-B6E2-CF7A6F1EDC5B}" type="datetime1">
              <a:rPr lang="en-US" smtClean="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04A6CF-07B4-4750-BEC8-514C4C9FE29A}" type="datetime1">
              <a:rPr lang="en-US" smtClean="0"/>
              <a:t>5/4/2022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F0AC78-5E7A-4420-B0F8-ECD75FE151C1}" type="datetime1">
              <a:rPr lang="en-US" smtClean="0"/>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E540B0-FEB3-4E9E-96DF-6E6C1EF76D37}" type="datetime1">
              <a:rPr lang="en-US" smtClean="0"/>
              <a:t>5/4/2022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4ACCCA0-FDC9-4C99-88EA-99B63CA56005}" type="datetime1">
              <a:rPr lang="en-US" smtClean="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Picture Placeholder 11"/>
          <p:cNvSpPr>
            <a:spLocks noGrp="1" noChangeAspect="1"/>
          </p:cNvSpPr>
          <p:nvPr>
            <p:ph type="pic" sz="quarter" idx="13"/>
          </p:nvPr>
        </p:nvSpPr>
        <p:spPr bwMode="auto">
          <a:xfrm>
            <a:off x="4209288" y="1"/>
            <a:ext cx="7982712" cy="6858000"/>
          </a:xfrm>
          <a:prstGeom prst="rect">
            <a:avLst/>
          </a:pr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smtClean="0"/>
              <a:t>Click icon to add picture</a:t>
            </a:r>
            <a:endParaRPr lang="en-US" dirty="0"/>
          </a:p>
        </p:txBody>
      </p:sp>
      <p:sp>
        <p:nvSpPr>
          <p:cNvPr id="2" name="Title 1"/>
          <p:cNvSpPr>
            <a:spLocks noGrp="1"/>
          </p:cNvSpPr>
          <p:nvPr>
            <p:ph type="title"/>
          </p:nvPr>
        </p:nvSpPr>
        <p:spPr>
          <a:xfrm>
            <a:off x="814728" y="727522"/>
            <a:ext cx="2995272" cy="1617163"/>
          </a:xfrm>
        </p:spPr>
        <p:txBody>
          <a:bodyPr anchor="b">
            <a:normAutofit/>
          </a:bodyPr>
          <a:lstStyle>
            <a:lvl1pPr algn="l">
              <a:defRPr sz="24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814728" y="2344684"/>
            <a:ext cx="2995272"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Slide Number Placeholder 6"/>
          <p:cNvSpPr>
            <a:spLocks noGrp="1"/>
          </p:cNvSpPr>
          <p:nvPr>
            <p:ph type="sldNum" sz="quarter" idx="12"/>
          </p:nvPr>
        </p:nvSpPr>
        <p:spPr>
          <a:xfrm>
            <a:off x="2855423" y="5915888"/>
            <a:ext cx="1062155" cy="490599"/>
          </a:xfrm>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208" userDrawn="1">
          <p15:clr>
            <a:srgbClr val="FBAE40"/>
          </p15:clr>
        </p15:guide>
        <p15:guide id="2" pos="240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C05DCB9-922E-4991-BF36-B588379F8B86}" type="datetime1">
              <a:rPr lang="en-US" smtClean="0"/>
              <a:t>5/4/2022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 Presentation: SQL </a:t>
            </a:r>
            <a:r>
              <a:rPr lang="en-US" dirty="0"/>
              <a:t>for Data Science </a:t>
            </a:r>
            <a:r>
              <a:rPr lang="en-US" dirty="0" smtClean="0"/>
              <a:t>Capstone Project</a:t>
            </a:r>
            <a:endParaRPr lang="en-US" dirty="0"/>
          </a:p>
        </p:txBody>
      </p:sp>
      <p:sp>
        <p:nvSpPr>
          <p:cNvPr id="3" name="Subtitle 2"/>
          <p:cNvSpPr>
            <a:spLocks noGrp="1"/>
          </p:cNvSpPr>
          <p:nvPr>
            <p:ph type="subTitle" idx="1"/>
          </p:nvPr>
        </p:nvSpPr>
        <p:spPr/>
        <p:txBody>
          <a:bodyPr>
            <a:noAutofit/>
          </a:bodyPr>
          <a:lstStyle/>
          <a:p>
            <a:r>
              <a:rPr lang="en-US" dirty="0" smtClean="0"/>
              <a:t>Denise Foster</a:t>
            </a:r>
          </a:p>
          <a:p>
            <a:r>
              <a:rPr lang="en-US" dirty="0" smtClean="0"/>
              <a:t>May 2022</a:t>
            </a:r>
            <a:endParaRPr lang="en-US" dirty="0"/>
          </a:p>
        </p:txBody>
      </p:sp>
    </p:spTree>
    <p:extLst>
      <p:ext uri="{BB962C8B-B14F-4D97-AF65-F5344CB8AC3E}">
        <p14:creationId xmlns:p14="http://schemas.microsoft.com/office/powerpoint/2010/main" val="1131685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1</a:t>
            </a:r>
            <a:endParaRPr lang="en-US" dirty="0"/>
          </a:p>
        </p:txBody>
      </p:sp>
      <p:sp>
        <p:nvSpPr>
          <p:cNvPr id="3" name="Content Placeholder 2"/>
          <p:cNvSpPr>
            <a:spLocks noGrp="1"/>
          </p:cNvSpPr>
          <p:nvPr>
            <p:ph idx="1"/>
          </p:nvPr>
        </p:nvSpPr>
        <p:spPr/>
        <p:txBody>
          <a:bodyPr/>
          <a:lstStyle/>
          <a:p>
            <a:r>
              <a:rPr lang="en-US" dirty="0"/>
              <a:t>The majority of Americans are vaccinated against COVID-19 </a:t>
            </a:r>
            <a:r>
              <a:rPr lang="en-US" dirty="0" smtClean="0"/>
              <a:t>— </a:t>
            </a:r>
            <a:r>
              <a:rPr lang="en-US" b="1" dirty="0" smtClean="0"/>
              <a:t>DISPROVEN</a:t>
            </a:r>
            <a:endParaRPr lang="en-US" dirty="0"/>
          </a:p>
          <a:p>
            <a:r>
              <a:rPr lang="en-US" dirty="0" smtClean="0"/>
              <a:t>Responses </a:t>
            </a:r>
            <a:r>
              <a:rPr lang="en-US" dirty="0"/>
              <a:t>to question “Have you received a vaccine to prevent COVID-19</a:t>
            </a:r>
            <a:r>
              <a:rPr lang="en-US" dirty="0" smtClean="0"/>
              <a:t>?”</a:t>
            </a:r>
            <a:endParaRPr lang="en-US" dirty="0"/>
          </a:p>
          <a:p>
            <a:pPr marL="347472" indent="0">
              <a:buNone/>
            </a:pPr>
            <a:r>
              <a:rPr lang="en-US" dirty="0" smtClean="0"/>
              <a:t>1: </a:t>
            </a:r>
            <a:r>
              <a:rPr lang="en-US" dirty="0"/>
              <a:t>Yes, have received at least one dose of a </a:t>
            </a:r>
            <a:r>
              <a:rPr lang="en-US" dirty="0" smtClean="0"/>
              <a:t>vaccine</a:t>
            </a:r>
            <a:endParaRPr lang="en-US" dirty="0"/>
          </a:p>
          <a:p>
            <a:pPr marL="347472" indent="0">
              <a:buNone/>
            </a:pPr>
            <a:r>
              <a:rPr lang="en-US" dirty="0" smtClean="0"/>
              <a:t>2: No</a:t>
            </a:r>
            <a:r>
              <a:rPr lang="en-US" dirty="0"/>
              <a:t>, have not received a </a:t>
            </a:r>
            <a:r>
              <a:rPr lang="en-US" dirty="0" smtClean="0"/>
              <a:t>vaccine</a:t>
            </a:r>
            <a:endParaRPr lang="en-US" dirty="0"/>
          </a:p>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390756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Results for Question COVID_VAXD_W83</a:t>
            </a:r>
          </a:p>
        </p:txBody>
      </p:sp>
      <p:pic>
        <p:nvPicPr>
          <p:cNvPr id="7" name="Picture Placeholder 6"/>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0779" r="-10779"/>
          <a:stretch/>
        </p:blipFill>
        <p:spPr>
          <a:solidFill>
            <a:schemeClr val="accent1">
              <a:lumMod val="40000"/>
              <a:lumOff val="60000"/>
              <a:alpha val="80000"/>
            </a:schemeClr>
          </a:solidFill>
        </p:spPr>
      </p:pic>
      <p:sp>
        <p:nvSpPr>
          <p:cNvPr id="6" name="Slide Number Placeholder 5"/>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9355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a:t>
            </a:r>
            <a:r>
              <a:rPr lang="en-US" dirty="0" smtClean="0"/>
              <a:t>2</a:t>
            </a:r>
            <a:endParaRPr lang="en-US" dirty="0"/>
          </a:p>
        </p:txBody>
      </p:sp>
      <p:sp>
        <p:nvSpPr>
          <p:cNvPr id="3" name="Content Placeholder 2"/>
          <p:cNvSpPr>
            <a:spLocks noGrp="1"/>
          </p:cNvSpPr>
          <p:nvPr>
            <p:ph idx="1"/>
          </p:nvPr>
        </p:nvSpPr>
        <p:spPr>
          <a:xfrm>
            <a:off x="818710" y="2222287"/>
            <a:ext cx="10552176" cy="3047803"/>
          </a:xfrm>
        </p:spPr>
        <p:txBody>
          <a:bodyPr>
            <a:normAutofit/>
          </a:bodyPr>
          <a:lstStyle/>
          <a:p>
            <a:r>
              <a:rPr lang="en-US" dirty="0" smtClean="0"/>
              <a:t>The </a:t>
            </a:r>
            <a:r>
              <a:rPr lang="en-US" dirty="0"/>
              <a:t>majority of Americans are not happy with the way Donald Trump handled the response to COVID-19 during his term as </a:t>
            </a:r>
            <a:r>
              <a:rPr lang="en-US" dirty="0" smtClean="0"/>
              <a:t>president — </a:t>
            </a:r>
            <a:r>
              <a:rPr lang="en-US" b="1" dirty="0" smtClean="0"/>
              <a:t>PROVEN</a:t>
            </a:r>
          </a:p>
          <a:p>
            <a:r>
              <a:rPr lang="en-US" dirty="0" smtClean="0"/>
              <a:t>Responses to question “And </a:t>
            </a:r>
            <a:r>
              <a:rPr lang="en-US" dirty="0"/>
              <a:t>overall, how would you rate the job Donald Trump did responding to the coronavirus outbreak during his time in office</a:t>
            </a:r>
            <a:r>
              <a:rPr lang="en-US" dirty="0" smtClean="0"/>
              <a:t>?”</a:t>
            </a:r>
            <a:endParaRPr lang="en-US" b="1"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164642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Results for Question COVIDEGFPDT_W83</a:t>
            </a:r>
            <a:endParaRPr lang="en-US" dirty="0"/>
          </a:p>
        </p:txBody>
      </p:sp>
      <p:pic>
        <p:nvPicPr>
          <p:cNvPr id="7" name="Picture Placeholder 6"/>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0779" r="-10779"/>
          <a:stretch/>
        </p:blipFill>
        <p:spPr>
          <a:solidFill>
            <a:schemeClr val="accent1">
              <a:lumMod val="40000"/>
              <a:lumOff val="60000"/>
              <a:alpha val="80000"/>
            </a:schemeClr>
          </a:solidFill>
        </p:spPr>
      </p:pic>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167815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a:t>
            </a:r>
            <a:r>
              <a:rPr lang="en-US" dirty="0" smtClean="0"/>
              <a:t>2</a:t>
            </a:r>
            <a:endParaRPr lang="en-US" dirty="0"/>
          </a:p>
        </p:txBody>
      </p:sp>
      <p:sp>
        <p:nvSpPr>
          <p:cNvPr id="3" name="Content Placeholder 2"/>
          <p:cNvSpPr>
            <a:spLocks noGrp="1"/>
          </p:cNvSpPr>
          <p:nvPr>
            <p:ph idx="1"/>
          </p:nvPr>
        </p:nvSpPr>
        <p:spPr/>
        <p:txBody>
          <a:bodyPr>
            <a:normAutofit/>
          </a:bodyPr>
          <a:lstStyle/>
          <a:p>
            <a:r>
              <a:rPr lang="en-US" dirty="0" smtClean="0"/>
              <a:t>Responses to question “</a:t>
            </a:r>
            <a:r>
              <a:rPr lang="en-US" dirty="0"/>
              <a:t>How would you rate the job each of the following is doing responding to the coronavirus outbreak</a:t>
            </a:r>
            <a:r>
              <a:rPr lang="en-US" dirty="0" smtClean="0"/>
              <a:t>?”</a:t>
            </a:r>
          </a:p>
          <a:p>
            <a:pPr marL="347472" indent="0">
              <a:buNone/>
            </a:pPr>
            <a:r>
              <a:rPr lang="en-US" dirty="0" smtClean="0"/>
              <a:t>1: Excellent</a:t>
            </a:r>
            <a:endParaRPr lang="en-US" dirty="0"/>
          </a:p>
          <a:p>
            <a:pPr marL="347472" indent="0">
              <a:buNone/>
            </a:pPr>
            <a:r>
              <a:rPr lang="en-US" dirty="0" smtClean="0"/>
              <a:t>2: Good</a:t>
            </a:r>
            <a:endParaRPr lang="en-US" dirty="0"/>
          </a:p>
          <a:p>
            <a:pPr marL="347472" indent="0">
              <a:buNone/>
            </a:pPr>
            <a:r>
              <a:rPr lang="en-US" dirty="0" smtClean="0"/>
              <a:t>3: </a:t>
            </a:r>
            <a:r>
              <a:rPr lang="en-US" dirty="0"/>
              <a:t>Only </a:t>
            </a:r>
            <a:r>
              <a:rPr lang="en-US" dirty="0" smtClean="0"/>
              <a:t>fair</a:t>
            </a:r>
            <a:endParaRPr lang="en-US" dirty="0"/>
          </a:p>
          <a:p>
            <a:pPr marL="347472" indent="0">
              <a:buNone/>
            </a:pPr>
            <a:r>
              <a:rPr lang="en-US" dirty="0" smtClean="0"/>
              <a:t>4: Poor</a:t>
            </a:r>
          </a:p>
          <a:p>
            <a:r>
              <a:rPr lang="en-US" dirty="0"/>
              <a:t>Items were </a:t>
            </a:r>
            <a:r>
              <a:rPr lang="en-US" dirty="0" smtClean="0"/>
              <a:t>randomized</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003740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a:t>
            </a:r>
            <a:r>
              <a:rPr lang="en-US" dirty="0" smtClean="0"/>
              <a:t>2</a:t>
            </a:r>
            <a:endParaRPr lang="en-US" dirty="0"/>
          </a:p>
        </p:txBody>
      </p:sp>
      <p:sp>
        <p:nvSpPr>
          <p:cNvPr id="3" name="Content Placeholder 2"/>
          <p:cNvSpPr>
            <a:spLocks noGrp="1"/>
          </p:cNvSpPr>
          <p:nvPr>
            <p:ph idx="1"/>
          </p:nvPr>
        </p:nvSpPr>
        <p:spPr/>
        <p:txBody>
          <a:bodyPr>
            <a:normAutofit/>
          </a:bodyPr>
          <a:lstStyle/>
          <a:p>
            <a:pPr marL="347472" lvl="1" indent="-347472">
              <a:buFont typeface="+mj-lt"/>
              <a:buAutoNum type="alphaLcPeriod"/>
            </a:pPr>
            <a:r>
              <a:rPr lang="en-US" dirty="0" smtClean="0"/>
              <a:t>Joe Biden</a:t>
            </a:r>
          </a:p>
          <a:p>
            <a:pPr marL="347472" lvl="1" indent="-347472">
              <a:buFont typeface="+mj-lt"/>
              <a:buAutoNum type="alphaLcPeriod"/>
            </a:pPr>
            <a:r>
              <a:rPr lang="en-US" dirty="0" smtClean="0"/>
              <a:t>Your </a:t>
            </a:r>
            <a:r>
              <a:rPr lang="en-US" dirty="0"/>
              <a:t>state elected </a:t>
            </a:r>
            <a:r>
              <a:rPr lang="en-US" dirty="0" smtClean="0"/>
              <a:t>officials</a:t>
            </a:r>
            <a:endParaRPr lang="en-US" dirty="0"/>
          </a:p>
          <a:p>
            <a:pPr marL="347472" lvl="1" indent="-347472">
              <a:buFont typeface="+mj-lt"/>
              <a:buAutoNum type="alphaLcPeriod"/>
            </a:pPr>
            <a:r>
              <a:rPr lang="en-US" dirty="0" smtClean="0"/>
              <a:t>Your </a:t>
            </a:r>
            <a:r>
              <a:rPr lang="en-US" dirty="0"/>
              <a:t>local elected </a:t>
            </a:r>
            <a:r>
              <a:rPr lang="en-US" dirty="0" smtClean="0"/>
              <a:t>officials</a:t>
            </a:r>
            <a:endParaRPr lang="en-US" dirty="0"/>
          </a:p>
          <a:p>
            <a:pPr marL="347472" lvl="1" indent="-347472">
              <a:buFont typeface="+mj-lt"/>
              <a:buAutoNum type="alphaLcPeriod"/>
            </a:pPr>
            <a:r>
              <a:rPr lang="en-US" dirty="0" smtClean="0"/>
              <a:t>Public </a:t>
            </a:r>
            <a:r>
              <a:rPr lang="en-US" dirty="0"/>
              <a:t>health officials such as those at the CDC (Centers for Disease Control and Prevention</a:t>
            </a:r>
            <a:r>
              <a:rPr lang="en-US" dirty="0" smtClean="0"/>
              <a:t>)</a:t>
            </a:r>
            <a:endParaRPr lang="en-US" dirty="0"/>
          </a:p>
          <a:p>
            <a:pPr marL="347472" lvl="1" indent="0">
              <a:buNone/>
            </a:pPr>
            <a:r>
              <a:rPr lang="en-US" b="1" dirty="0"/>
              <a:t>NO ITEMS </a:t>
            </a:r>
            <a:r>
              <a:rPr lang="en-US" b="1" dirty="0" smtClean="0"/>
              <a:t>e-f</a:t>
            </a:r>
            <a:endParaRPr lang="en-US" b="1" dirty="0"/>
          </a:p>
          <a:p>
            <a:pPr marL="347472">
              <a:buFont typeface="+mj-lt"/>
              <a:buAutoNum type="alphaLcPeriod" startAt="7"/>
            </a:pPr>
            <a:r>
              <a:rPr lang="en-US" dirty="0" smtClean="0"/>
              <a:t>Hospitals </a:t>
            </a:r>
            <a:r>
              <a:rPr lang="en-US" dirty="0"/>
              <a:t>and medical centers in your </a:t>
            </a:r>
            <a:r>
              <a:rPr lang="en-US" dirty="0" smtClean="0"/>
              <a:t>area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773924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Results for Question COVIDEGFP_W83(a–d, g)</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11" name="Picture Placeholder 10"/>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3418" r="-13418"/>
          <a:stretch/>
        </p:blipFill>
        <p:spPr>
          <a:solidFill>
            <a:schemeClr val="accent1">
              <a:lumMod val="40000"/>
              <a:lumOff val="60000"/>
              <a:alpha val="80000"/>
            </a:schemeClr>
          </a:solidFill>
        </p:spPr>
      </p:pic>
    </p:spTree>
    <p:extLst>
      <p:ext uri="{BB962C8B-B14F-4D97-AF65-F5344CB8AC3E}">
        <p14:creationId xmlns:p14="http://schemas.microsoft.com/office/powerpoint/2010/main" val="38845364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3</a:t>
            </a:r>
            <a:endParaRPr lang="en-US" dirty="0"/>
          </a:p>
        </p:txBody>
      </p:sp>
      <p:sp>
        <p:nvSpPr>
          <p:cNvPr id="3" name="Content Placeholder 2"/>
          <p:cNvSpPr>
            <a:spLocks noGrp="1"/>
          </p:cNvSpPr>
          <p:nvPr>
            <p:ph idx="1"/>
          </p:nvPr>
        </p:nvSpPr>
        <p:spPr>
          <a:xfrm>
            <a:off x="818712" y="2222287"/>
            <a:ext cx="10554574" cy="3981868"/>
          </a:xfrm>
        </p:spPr>
        <p:txBody>
          <a:bodyPr>
            <a:normAutofit/>
          </a:bodyPr>
          <a:lstStyle/>
          <a:p>
            <a:r>
              <a:rPr lang="en-US" dirty="0"/>
              <a:t>The majority of Americans want schools to reopen (and in general want a return to normalcy in society</a:t>
            </a:r>
            <a:r>
              <a:rPr lang="en-US" dirty="0" smtClean="0"/>
              <a:t>) — </a:t>
            </a:r>
            <a:r>
              <a:rPr lang="en-US" b="1" dirty="0" smtClean="0"/>
              <a:t>PARTIALLY PROVEN</a:t>
            </a:r>
            <a:endParaRPr lang="en-US" b="1" dirty="0"/>
          </a:p>
          <a:p>
            <a:r>
              <a:rPr lang="en-US" dirty="0"/>
              <a:t>Responses to question “Thinking about K-12 schools that are not currently open for any in-person instruction, how much consideration should be given to each of the following as these schools decide whether to reopen</a:t>
            </a:r>
            <a:r>
              <a:rPr lang="en-US" dirty="0" smtClean="0"/>
              <a:t>?”</a:t>
            </a:r>
          </a:p>
          <a:p>
            <a:pPr marL="347472" lvl="1" indent="0">
              <a:buNone/>
            </a:pPr>
            <a:r>
              <a:rPr lang="en-US" dirty="0" smtClean="0"/>
              <a:t>1: </a:t>
            </a:r>
            <a:r>
              <a:rPr lang="en-US" dirty="0"/>
              <a:t>A </a:t>
            </a:r>
            <a:r>
              <a:rPr lang="en-US" dirty="0" smtClean="0"/>
              <a:t>lot</a:t>
            </a:r>
          </a:p>
          <a:p>
            <a:pPr marL="347472" lvl="1" indent="0">
              <a:buNone/>
            </a:pPr>
            <a:r>
              <a:rPr lang="en-US" dirty="0" smtClean="0"/>
              <a:t>2: Some</a:t>
            </a:r>
          </a:p>
          <a:p>
            <a:pPr marL="347472" lvl="1" indent="0">
              <a:buNone/>
            </a:pPr>
            <a:r>
              <a:rPr lang="en-US" dirty="0" smtClean="0"/>
              <a:t>3: </a:t>
            </a:r>
            <a:r>
              <a:rPr lang="en-US" dirty="0"/>
              <a:t>Not too </a:t>
            </a:r>
            <a:r>
              <a:rPr lang="en-US" dirty="0" smtClean="0"/>
              <a:t>much</a:t>
            </a:r>
          </a:p>
          <a:p>
            <a:pPr marL="347472" lvl="1" indent="0">
              <a:buNone/>
            </a:pPr>
            <a:r>
              <a:rPr lang="en-US" dirty="0" smtClean="0"/>
              <a:t>4: </a:t>
            </a:r>
            <a:r>
              <a:rPr lang="en-US" dirty="0"/>
              <a:t>None at all </a:t>
            </a:r>
          </a:p>
          <a:p>
            <a:r>
              <a:rPr lang="en-US" dirty="0" smtClean="0"/>
              <a:t>Items </a:t>
            </a:r>
            <a:r>
              <a:rPr lang="en-US" dirty="0"/>
              <a:t>were randomized</a:t>
            </a:r>
          </a:p>
        </p:txBody>
      </p:sp>
      <p:sp>
        <p:nvSpPr>
          <p:cNvPr id="6" name="Slide Number Placeholder 5"/>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6482318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a:t>
            </a:r>
            <a:r>
              <a:rPr lang="en-US" dirty="0" smtClean="0"/>
              <a:t>3</a:t>
            </a:r>
            <a:endParaRPr lang="en-US" dirty="0"/>
          </a:p>
        </p:txBody>
      </p:sp>
      <p:sp>
        <p:nvSpPr>
          <p:cNvPr id="3" name="Content Placeholder 2"/>
          <p:cNvSpPr>
            <a:spLocks noGrp="1"/>
          </p:cNvSpPr>
          <p:nvPr>
            <p:ph idx="1"/>
          </p:nvPr>
        </p:nvSpPr>
        <p:spPr>
          <a:xfrm>
            <a:off x="818712" y="2222287"/>
            <a:ext cx="10552176" cy="3981868"/>
          </a:xfrm>
        </p:spPr>
        <p:txBody>
          <a:bodyPr>
            <a:normAutofit lnSpcReduction="10000"/>
          </a:bodyPr>
          <a:lstStyle/>
          <a:p>
            <a:r>
              <a:rPr lang="en-US" b="1" dirty="0" smtClean="0"/>
              <a:t>ALL</a:t>
            </a:r>
            <a:r>
              <a:rPr lang="en-US" b="1" dirty="0"/>
              <a:t>: </a:t>
            </a:r>
            <a:endParaRPr lang="en-US" dirty="0"/>
          </a:p>
          <a:p>
            <a:pPr marL="690372">
              <a:buFont typeface="+mj-lt"/>
              <a:buAutoNum type="alphaLcPeriod"/>
            </a:pPr>
            <a:r>
              <a:rPr lang="en-US" dirty="0" smtClean="0"/>
              <a:t>The </a:t>
            </a:r>
            <a:r>
              <a:rPr lang="en-US" dirty="0"/>
              <a:t>risk to teachers of getting or spreading the </a:t>
            </a:r>
            <a:r>
              <a:rPr lang="en-US" dirty="0" smtClean="0"/>
              <a:t>coronavirus</a:t>
            </a:r>
          </a:p>
          <a:p>
            <a:pPr marL="690372">
              <a:buFont typeface="+mj-lt"/>
              <a:buAutoNum type="alphaLcPeriod"/>
            </a:pPr>
            <a:r>
              <a:rPr lang="en-US" dirty="0" smtClean="0"/>
              <a:t>The </a:t>
            </a:r>
            <a:r>
              <a:rPr lang="en-US" dirty="0"/>
              <a:t>risk to students of getting or spreading the coronavirus </a:t>
            </a:r>
          </a:p>
          <a:p>
            <a:r>
              <a:rPr lang="en-US" b="1" dirty="0" smtClean="0"/>
              <a:t>FORM </a:t>
            </a:r>
            <a:r>
              <a:rPr lang="en-US" b="1" dirty="0"/>
              <a:t>1 ONLY: </a:t>
            </a:r>
            <a:endParaRPr lang="en-US" dirty="0"/>
          </a:p>
          <a:p>
            <a:pPr marL="690372">
              <a:buFont typeface="+mj-lt"/>
              <a:buAutoNum type="alphaLcPeriod" startAt="3"/>
            </a:pPr>
            <a:r>
              <a:rPr lang="en-US" dirty="0" smtClean="0"/>
              <a:t>The </a:t>
            </a:r>
            <a:r>
              <a:rPr lang="en-US" dirty="0"/>
              <a:t>financial cost to school systems of following public health guidelines for safe </a:t>
            </a:r>
            <a:r>
              <a:rPr lang="en-US" dirty="0" smtClean="0"/>
              <a:t>reopening</a:t>
            </a:r>
          </a:p>
          <a:p>
            <a:pPr marL="690372">
              <a:buFont typeface="+mj-lt"/>
              <a:buAutoNum type="alphaLcPeriod" startAt="3"/>
            </a:pPr>
            <a:r>
              <a:rPr lang="en-US" dirty="0" smtClean="0"/>
              <a:t>The </a:t>
            </a:r>
            <a:r>
              <a:rPr lang="en-US" dirty="0"/>
              <a:t>possibility that students will fall behind academically without in-person instruction </a:t>
            </a:r>
          </a:p>
          <a:p>
            <a:r>
              <a:rPr lang="en-US" b="1" dirty="0" smtClean="0"/>
              <a:t>FORM </a:t>
            </a:r>
            <a:r>
              <a:rPr lang="en-US" b="1" dirty="0"/>
              <a:t>2 </a:t>
            </a:r>
            <a:r>
              <a:rPr lang="en-US" b="1" dirty="0" smtClean="0"/>
              <a:t>ONLY:</a:t>
            </a:r>
          </a:p>
          <a:p>
            <a:pPr marL="685800">
              <a:buFont typeface="+mj-lt"/>
              <a:buAutoNum type="alphaLcPeriod" startAt="5"/>
            </a:pPr>
            <a:r>
              <a:rPr lang="en-US" dirty="0" smtClean="0"/>
              <a:t>Parents </a:t>
            </a:r>
            <a:r>
              <a:rPr lang="en-US" dirty="0"/>
              <a:t>not being able to work if their children are at </a:t>
            </a:r>
            <a:r>
              <a:rPr lang="en-US" dirty="0" smtClean="0"/>
              <a:t>home</a:t>
            </a:r>
          </a:p>
          <a:p>
            <a:pPr marL="685800">
              <a:buFont typeface="+mj-lt"/>
              <a:buAutoNum type="alphaLcPeriod" startAt="5"/>
            </a:pPr>
            <a:r>
              <a:rPr lang="en-US" dirty="0" smtClean="0"/>
              <a:t>The </a:t>
            </a:r>
            <a:r>
              <a:rPr lang="en-US" dirty="0"/>
              <a:t>possibility that students’ emotional well-being will be negatively impacted if they don’t attend school in person </a:t>
            </a:r>
          </a:p>
        </p:txBody>
      </p:sp>
      <p:sp>
        <p:nvSpPr>
          <p:cNvPr id="6" name="Slide Number Placeholder 5"/>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510890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Results for Question </a:t>
            </a:r>
            <a:r>
              <a:rPr lang="en-US" dirty="0" smtClean="0"/>
              <a:t>SCHLREOPEN_W83(a–f)</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11" name="Picture Placeholder 10"/>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3418" r="-13418"/>
          <a:stretch/>
        </p:blipFill>
        <p:spPr>
          <a:solidFill>
            <a:schemeClr val="accent1">
              <a:lumMod val="40000"/>
              <a:lumOff val="60000"/>
              <a:alpha val="80000"/>
            </a:schemeClr>
          </a:solidFill>
        </p:spPr>
      </p:pic>
    </p:spTree>
    <p:extLst>
      <p:ext uri="{BB962C8B-B14F-4D97-AF65-F5344CB8AC3E}">
        <p14:creationId xmlns:p14="http://schemas.microsoft.com/office/powerpoint/2010/main" val="1328817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a:bodyPr>
          <a:lstStyle/>
          <a:p>
            <a:r>
              <a:rPr lang="en-US" dirty="0" smtClean="0"/>
              <a:t>Data Set</a:t>
            </a:r>
          </a:p>
          <a:p>
            <a:r>
              <a:rPr lang="en-US" dirty="0" smtClean="0"/>
              <a:t>Initial Approach</a:t>
            </a:r>
          </a:p>
          <a:p>
            <a:r>
              <a:rPr lang="en-US" dirty="0" smtClean="0"/>
              <a:t>Changes</a:t>
            </a:r>
          </a:p>
          <a:p>
            <a:r>
              <a:rPr lang="en-US" dirty="0" smtClean="0"/>
              <a:t>Results of Initial Hypotheses</a:t>
            </a:r>
          </a:p>
          <a:p>
            <a:r>
              <a:rPr lang="en-US" dirty="0" smtClean="0"/>
              <a:t>Discussion of Hypotheses</a:t>
            </a:r>
          </a:p>
          <a:p>
            <a:r>
              <a:rPr lang="en-US" dirty="0" smtClean="0"/>
              <a:t>Metrics</a:t>
            </a:r>
          </a:p>
          <a:p>
            <a:r>
              <a:rPr lang="en-US" dirty="0" smtClean="0"/>
              <a:t>Correlations</a:t>
            </a:r>
          </a:p>
          <a:p>
            <a:r>
              <a:rPr lang="en-US" dirty="0"/>
              <a:t>Insights</a:t>
            </a:r>
          </a:p>
          <a:p>
            <a:r>
              <a:rPr lang="en-US" dirty="0" smtClean="0"/>
              <a:t>Recommendations and Next Steps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56858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3</a:t>
            </a:r>
          </a:p>
        </p:txBody>
      </p:sp>
      <p:sp>
        <p:nvSpPr>
          <p:cNvPr id="3" name="Content Placeholder 2"/>
          <p:cNvSpPr>
            <a:spLocks noGrp="1"/>
          </p:cNvSpPr>
          <p:nvPr>
            <p:ph idx="1"/>
          </p:nvPr>
        </p:nvSpPr>
        <p:spPr/>
        <p:txBody>
          <a:bodyPr/>
          <a:lstStyle/>
          <a:p>
            <a:r>
              <a:rPr lang="en-US" dirty="0" smtClean="0"/>
              <a:t>Responses to question “Thinking </a:t>
            </a:r>
            <a:r>
              <a:rPr lang="en-US" dirty="0"/>
              <a:t>about K-12 schools that are not currently open for any in-person instruction, do you think these schools </a:t>
            </a:r>
            <a:r>
              <a:rPr lang="en-US" dirty="0" smtClean="0"/>
              <a:t>should…”</a:t>
            </a:r>
          </a:p>
          <a:p>
            <a:pPr marL="347472" indent="0">
              <a:buNone/>
            </a:pPr>
            <a:r>
              <a:rPr lang="en-US" dirty="0" smtClean="0"/>
              <a:t>1: Reopen </a:t>
            </a:r>
            <a:r>
              <a:rPr lang="en-US" dirty="0"/>
              <a:t>as soon as possible, even if many teachers who want the coronavirus vaccine haven’t received </a:t>
            </a:r>
            <a:r>
              <a:rPr lang="en-US" dirty="0" smtClean="0"/>
              <a:t>it</a:t>
            </a:r>
            <a:endParaRPr lang="en-US" dirty="0"/>
          </a:p>
          <a:p>
            <a:pPr marL="347472" indent="0">
              <a:buNone/>
            </a:pPr>
            <a:r>
              <a:rPr lang="en-US" dirty="0" smtClean="0"/>
              <a:t>2: </a:t>
            </a:r>
            <a:r>
              <a:rPr lang="en-US" dirty="0"/>
              <a:t>Wait to reopen until all teachers who want the coronavirus vaccine have received </a:t>
            </a:r>
            <a:r>
              <a:rPr lang="en-US" dirty="0" smtClean="0"/>
              <a:t>it</a:t>
            </a:r>
          </a:p>
          <a:p>
            <a:r>
              <a:rPr lang="en-US" dirty="0" smtClean="0"/>
              <a:t>Response options were randomized</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171656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Results for Question TCHRVACCINE_W83</a:t>
            </a:r>
          </a:p>
        </p:txBody>
      </p:sp>
      <p:pic>
        <p:nvPicPr>
          <p:cNvPr id="7" name="Picture Placeholder 6"/>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0779" r="-10779"/>
          <a:stretch/>
        </p:blipFill>
        <p:spPr>
          <a:solidFill>
            <a:schemeClr val="accent1">
              <a:lumMod val="40000"/>
              <a:lumOff val="60000"/>
              <a:alpha val="80000"/>
            </a:schemeClr>
          </a:solidFill>
        </p:spPr>
      </p:pic>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3629606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Hypothesis 3</a:t>
            </a:r>
          </a:p>
        </p:txBody>
      </p:sp>
      <p:sp>
        <p:nvSpPr>
          <p:cNvPr id="7" name="Content Placeholder 6"/>
          <p:cNvSpPr>
            <a:spLocks noGrp="1"/>
          </p:cNvSpPr>
          <p:nvPr>
            <p:ph idx="1"/>
          </p:nvPr>
        </p:nvSpPr>
        <p:spPr/>
        <p:txBody>
          <a:bodyPr>
            <a:normAutofit/>
          </a:bodyPr>
          <a:lstStyle/>
          <a:p>
            <a:r>
              <a:rPr lang="en-US" dirty="0" smtClean="0"/>
              <a:t>Responses to question “Thinking </a:t>
            </a:r>
            <a:r>
              <a:rPr lang="en-US" dirty="0"/>
              <a:t>about policies in place in some areas to address the coronavirus outbreak, in general do you think each of the following is necessary or </a:t>
            </a:r>
            <a:r>
              <a:rPr lang="en-US" dirty="0" smtClean="0"/>
              <a:t>unnecessary?”</a:t>
            </a:r>
            <a:endParaRPr lang="en-US" dirty="0"/>
          </a:p>
          <a:p>
            <a:pPr marL="347472" indent="0">
              <a:buNone/>
            </a:pPr>
            <a:r>
              <a:rPr lang="en-US" dirty="0" smtClean="0"/>
              <a:t>1: </a:t>
            </a:r>
            <a:r>
              <a:rPr lang="en-US" dirty="0"/>
              <a:t>Necessary </a:t>
            </a:r>
          </a:p>
          <a:p>
            <a:pPr marL="347472" indent="0">
              <a:buNone/>
            </a:pPr>
            <a:r>
              <a:rPr lang="en-US" dirty="0" smtClean="0"/>
              <a:t>2: Unnecessary</a:t>
            </a:r>
            <a:endParaRPr lang="en-US" dirty="0"/>
          </a:p>
          <a:p>
            <a:r>
              <a:rPr lang="en-US" dirty="0" smtClean="0"/>
              <a:t>Items were randomized</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4138540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Hypothesis 3</a:t>
            </a:r>
          </a:p>
        </p:txBody>
      </p:sp>
      <p:sp>
        <p:nvSpPr>
          <p:cNvPr id="7" name="Content Placeholder 6"/>
          <p:cNvSpPr>
            <a:spLocks noGrp="1"/>
          </p:cNvSpPr>
          <p:nvPr>
            <p:ph idx="1"/>
          </p:nvPr>
        </p:nvSpPr>
        <p:spPr/>
        <p:txBody>
          <a:bodyPr>
            <a:normAutofit/>
          </a:bodyPr>
          <a:lstStyle/>
          <a:p>
            <a:pPr>
              <a:buFont typeface="+mj-lt"/>
              <a:buAutoNum type="alphaLcPeriod"/>
            </a:pPr>
            <a:r>
              <a:rPr lang="en-US" dirty="0" smtClean="0"/>
              <a:t>Restricting </a:t>
            </a:r>
            <a:r>
              <a:rPr lang="en-US" dirty="0"/>
              <a:t>international travel to the U.S</a:t>
            </a:r>
            <a:r>
              <a:rPr lang="en-US" dirty="0" smtClean="0"/>
              <a:t>.</a:t>
            </a:r>
            <a:endParaRPr lang="en-US" dirty="0"/>
          </a:p>
          <a:p>
            <a:pPr marL="347472" indent="0">
              <a:buNone/>
            </a:pPr>
            <a:r>
              <a:rPr lang="en-US" b="1" dirty="0"/>
              <a:t>NO ITEM </a:t>
            </a:r>
            <a:r>
              <a:rPr lang="en-US" b="1" dirty="0" smtClean="0"/>
              <a:t>b</a:t>
            </a:r>
            <a:endParaRPr lang="en-US" b="1" dirty="0"/>
          </a:p>
          <a:p>
            <a:pPr>
              <a:buFont typeface="+mj-lt"/>
              <a:buAutoNum type="alphaLcPeriod" startAt="3"/>
            </a:pPr>
            <a:r>
              <a:rPr lang="en-US" dirty="0" smtClean="0"/>
              <a:t>Asking </a:t>
            </a:r>
            <a:r>
              <a:rPr lang="en-US" dirty="0"/>
              <a:t>people to avoid gathering in large </a:t>
            </a:r>
            <a:r>
              <a:rPr lang="en-US" dirty="0" smtClean="0"/>
              <a:t>groups</a:t>
            </a:r>
            <a:endParaRPr lang="en-US" dirty="0"/>
          </a:p>
          <a:p>
            <a:pPr marL="347472" indent="0">
              <a:buNone/>
            </a:pPr>
            <a:r>
              <a:rPr lang="en-US" b="1" dirty="0"/>
              <a:t>NO ITEM </a:t>
            </a:r>
            <a:r>
              <a:rPr lang="en-US" b="1" dirty="0" smtClean="0"/>
              <a:t>d</a:t>
            </a:r>
            <a:endParaRPr lang="en-US" b="1" dirty="0"/>
          </a:p>
          <a:p>
            <a:pPr>
              <a:buFont typeface="+mj-lt"/>
              <a:buAutoNum type="alphaLcPeriod" startAt="5"/>
            </a:pPr>
            <a:r>
              <a:rPr lang="en-US" dirty="0" smtClean="0"/>
              <a:t>Closing </a:t>
            </a:r>
            <a:r>
              <a:rPr lang="en-US" dirty="0"/>
              <a:t>K-12 schools for in-person </a:t>
            </a:r>
            <a:r>
              <a:rPr lang="en-US" dirty="0" smtClean="0"/>
              <a:t>learning</a:t>
            </a:r>
            <a:endParaRPr lang="en-US" dirty="0"/>
          </a:p>
          <a:p>
            <a:pPr>
              <a:buFont typeface="+mj-lt"/>
              <a:buAutoNum type="alphaLcPeriod" startAt="5"/>
            </a:pPr>
            <a:r>
              <a:rPr lang="en-US" dirty="0" smtClean="0"/>
              <a:t>Limiting </a:t>
            </a:r>
            <a:r>
              <a:rPr lang="en-US" dirty="0"/>
              <a:t>restaurants to carry-out </a:t>
            </a:r>
            <a:r>
              <a:rPr lang="en-US" dirty="0" smtClean="0"/>
              <a:t>only</a:t>
            </a:r>
            <a:endParaRPr lang="en-US" dirty="0"/>
          </a:p>
          <a:p>
            <a:pPr marL="347472" indent="0">
              <a:buNone/>
            </a:pPr>
            <a:r>
              <a:rPr lang="en-US" b="1" dirty="0"/>
              <a:t>NO ITEM </a:t>
            </a:r>
            <a:r>
              <a:rPr lang="en-US" b="1" dirty="0" smtClean="0"/>
              <a:t>g</a:t>
            </a:r>
            <a:endParaRPr lang="en-US" b="1" dirty="0"/>
          </a:p>
          <a:p>
            <a:pPr>
              <a:buFont typeface="+mj-lt"/>
              <a:buAutoNum type="alphaLcPeriod" startAt="8"/>
            </a:pPr>
            <a:r>
              <a:rPr lang="en-US" dirty="0" smtClean="0"/>
              <a:t>Requiring </a:t>
            </a:r>
            <a:r>
              <a:rPr lang="en-US" dirty="0"/>
              <a:t>masks or face coverings for travelers on airplanes and public </a:t>
            </a:r>
            <a:r>
              <a:rPr lang="en-US" dirty="0" smtClean="0"/>
              <a:t>transportation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05295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Results for Question COVID_RESTRICTION_W83(a, c, e, f, h)</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11" name="Picture Placeholder 10"/>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3418" r="-13418"/>
          <a:stretch/>
        </p:blipFill>
        <p:spPr>
          <a:solidFill>
            <a:schemeClr val="accent1">
              <a:lumMod val="40000"/>
              <a:lumOff val="60000"/>
              <a:alpha val="80000"/>
            </a:schemeClr>
          </a:solidFill>
        </p:spPr>
      </p:pic>
    </p:spTree>
    <p:extLst>
      <p:ext uri="{BB962C8B-B14F-4D97-AF65-F5344CB8AC3E}">
        <p14:creationId xmlns:p14="http://schemas.microsoft.com/office/powerpoint/2010/main" val="3892306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Hypothesis 3</a:t>
            </a:r>
          </a:p>
        </p:txBody>
      </p:sp>
      <p:sp>
        <p:nvSpPr>
          <p:cNvPr id="7" name="Content Placeholder 6"/>
          <p:cNvSpPr>
            <a:spLocks noGrp="1"/>
          </p:cNvSpPr>
          <p:nvPr>
            <p:ph idx="1"/>
          </p:nvPr>
        </p:nvSpPr>
        <p:spPr/>
        <p:txBody>
          <a:bodyPr/>
          <a:lstStyle/>
          <a:p>
            <a:r>
              <a:rPr lang="en-US" dirty="0" smtClean="0"/>
              <a:t>Responses to question “Thinking </a:t>
            </a:r>
            <a:r>
              <a:rPr lang="en-US" dirty="0"/>
              <a:t>about restrictions on public activity because of the coronavirus outbreak IN YOUR AREA, do you think there should be</a:t>
            </a:r>
            <a:r>
              <a:rPr lang="en-US" dirty="0" smtClean="0"/>
              <a:t>…” </a:t>
            </a:r>
          </a:p>
          <a:p>
            <a:pPr marL="347472" indent="0">
              <a:buNone/>
            </a:pPr>
            <a:r>
              <a:rPr lang="en-US" dirty="0" smtClean="0"/>
              <a:t>1: </a:t>
            </a:r>
            <a:r>
              <a:rPr lang="en-US" dirty="0"/>
              <a:t>MORE restrictions right now </a:t>
            </a:r>
          </a:p>
          <a:p>
            <a:pPr marL="347472" indent="0">
              <a:buNone/>
            </a:pPr>
            <a:r>
              <a:rPr lang="en-US" dirty="0" smtClean="0"/>
              <a:t>2: </a:t>
            </a:r>
            <a:r>
              <a:rPr lang="en-US" dirty="0"/>
              <a:t>FEWER restrictions right now </a:t>
            </a:r>
          </a:p>
          <a:p>
            <a:pPr marL="347472" indent="0">
              <a:buNone/>
            </a:pPr>
            <a:r>
              <a:rPr lang="en-US" dirty="0" smtClean="0"/>
              <a:t>3: </a:t>
            </a:r>
            <a:r>
              <a:rPr lang="en-US" dirty="0"/>
              <a:t>About the same number of restrictions right </a:t>
            </a:r>
            <a:r>
              <a:rPr lang="en-US" dirty="0" smtClean="0"/>
              <a:t>now</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261333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for </a:t>
            </a:r>
            <a:r>
              <a:rPr lang="en-US" dirty="0" smtClean="0"/>
              <a:t>Question COVID_OPENMORE_W83</a:t>
            </a:r>
            <a:endParaRPr lang="en-US" dirty="0"/>
          </a:p>
        </p:txBody>
      </p:sp>
      <p:pic>
        <p:nvPicPr>
          <p:cNvPr id="5" name="Picture Placeholder 4"/>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9758" r="-9758"/>
          <a:stretch/>
        </p:blipFill>
        <p:spPr>
          <a:solidFill>
            <a:schemeClr val="accent1">
              <a:lumMod val="40000"/>
              <a:lumOff val="60000"/>
              <a:alpha val="80000"/>
            </a:schemeClr>
          </a:solidFill>
        </p:spPr>
      </p:pic>
      <p:sp>
        <p:nvSpPr>
          <p:cNvPr id="4" name="Slide Number Placeholder 3"/>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8485433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a:t>
            </a:r>
            <a:r>
              <a:rPr lang="en-US" dirty="0" smtClean="0"/>
              <a:t>4</a:t>
            </a:r>
            <a:endParaRPr lang="en-US" dirty="0"/>
          </a:p>
        </p:txBody>
      </p:sp>
      <p:sp>
        <p:nvSpPr>
          <p:cNvPr id="3" name="Content Placeholder 2"/>
          <p:cNvSpPr>
            <a:spLocks noGrp="1"/>
          </p:cNvSpPr>
          <p:nvPr>
            <p:ph idx="1"/>
          </p:nvPr>
        </p:nvSpPr>
        <p:spPr/>
        <p:txBody>
          <a:bodyPr/>
          <a:lstStyle/>
          <a:p>
            <a:r>
              <a:rPr lang="en-US" dirty="0" smtClean="0"/>
              <a:t>Americans </a:t>
            </a:r>
            <a:r>
              <a:rPr lang="en-US" dirty="0"/>
              <a:t>with a lower level of education and a lower level of household income likely did not receive the vaccine for the </a:t>
            </a:r>
            <a:r>
              <a:rPr lang="en-US" dirty="0" smtClean="0"/>
              <a:t>coronavirus — </a:t>
            </a:r>
            <a:r>
              <a:rPr lang="en-US" b="1" dirty="0" smtClean="0"/>
              <a:t>PARTIALLY PROVEN</a:t>
            </a:r>
            <a:endParaRPr lang="en-US" b="1" dirty="0"/>
          </a:p>
          <a:p>
            <a:r>
              <a:rPr lang="en-US" dirty="0" smtClean="0"/>
              <a:t>Examined correlations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2123569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Education Level</a:t>
            </a:r>
            <a:endParaRPr lang="en-US" dirty="0"/>
          </a:p>
        </p:txBody>
      </p:sp>
      <p:pic>
        <p:nvPicPr>
          <p:cNvPr id="12" name="Picture Placeholder 11"/>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0537" r="-30537"/>
          <a:stretch/>
        </p:blipFill>
        <p:spPr>
          <a:solidFill>
            <a:schemeClr val="accent1">
              <a:lumMod val="40000"/>
              <a:lumOff val="60000"/>
              <a:alpha val="80000"/>
            </a:schemeClr>
          </a:solidFill>
        </p:spPr>
      </p:pic>
      <p:sp>
        <p:nvSpPr>
          <p:cNvPr id="4" name="Slide Number Placeholder 3"/>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1075810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Income Tier</a:t>
            </a:r>
            <a:endParaRPr lang="en-US" dirty="0"/>
          </a:p>
        </p:txBody>
      </p:sp>
      <p:sp>
        <p:nvSpPr>
          <p:cNvPr id="6" name="Text Placeholder 5"/>
          <p:cNvSpPr>
            <a:spLocks noGrp="1"/>
          </p:cNvSpPr>
          <p:nvPr>
            <p:ph type="body" sz="half" idx="2"/>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10" name="Picture Placeholder 9"/>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679" b="-679"/>
          <a:stretch/>
        </p:blipFill>
        <p:spPr>
          <a:solidFill>
            <a:schemeClr val="accent1">
              <a:lumMod val="40000"/>
              <a:lumOff val="60000"/>
              <a:alpha val="80000"/>
            </a:schemeClr>
          </a:solidFill>
        </p:spPr>
      </p:pic>
    </p:spTree>
    <p:extLst>
      <p:ext uri="{BB962C8B-B14F-4D97-AF65-F5344CB8AC3E}">
        <p14:creationId xmlns:p14="http://schemas.microsoft.com/office/powerpoint/2010/main" val="3662264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p:sp>
        <p:nvSpPr>
          <p:cNvPr id="3" name="Content Placeholder 2"/>
          <p:cNvSpPr>
            <a:spLocks noGrp="1"/>
          </p:cNvSpPr>
          <p:nvPr>
            <p:ph idx="1"/>
          </p:nvPr>
        </p:nvSpPr>
        <p:spPr/>
        <p:txBody>
          <a:bodyPr/>
          <a:lstStyle/>
          <a:p>
            <a:r>
              <a:rPr lang="en-US" dirty="0"/>
              <a:t>Pew Research Center </a:t>
            </a:r>
            <a:r>
              <a:rPr lang="en-US" dirty="0" smtClean="0"/>
              <a:t>American </a:t>
            </a:r>
            <a:r>
              <a:rPr lang="en-US" dirty="0"/>
              <a:t>Trends Panel Wave </a:t>
            </a:r>
            <a:r>
              <a:rPr lang="en-US" dirty="0" smtClean="0"/>
              <a:t>83, February 2021</a:t>
            </a:r>
          </a:p>
          <a:p>
            <a:r>
              <a:rPr lang="en-US" dirty="0" smtClean="0"/>
              <a:t>Accompanying documentation (methodology, full questionnaire, topline numbers, codebook and instructions)</a:t>
            </a:r>
          </a:p>
          <a:p>
            <a:r>
              <a:rPr lang="en-US" dirty="0"/>
              <a:t>C</a:t>
            </a:r>
            <a:r>
              <a:rPr lang="en-US" dirty="0" smtClean="0"/>
              <a:t>overs </a:t>
            </a:r>
            <a:r>
              <a:rPr lang="en-US" dirty="0"/>
              <a:t>various topics related to coronavirus vaccines and </a:t>
            </a:r>
            <a:r>
              <a:rPr lang="en-US" dirty="0" smtClean="0"/>
              <a:t>restrictions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956188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Discussion</a:t>
            </a:r>
            <a:endParaRPr lang="en-US" dirty="0"/>
          </a:p>
        </p:txBody>
      </p:sp>
      <p:sp>
        <p:nvSpPr>
          <p:cNvPr id="6" name="Text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40499101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of Hypotheses</a:t>
            </a:r>
            <a:endParaRPr lang="en-US" dirty="0"/>
          </a:p>
        </p:txBody>
      </p:sp>
      <p:sp>
        <p:nvSpPr>
          <p:cNvPr id="3" name="Content Placeholder 2"/>
          <p:cNvSpPr>
            <a:spLocks noGrp="1"/>
          </p:cNvSpPr>
          <p:nvPr>
            <p:ph idx="1"/>
          </p:nvPr>
        </p:nvSpPr>
        <p:spPr/>
        <p:txBody>
          <a:bodyPr/>
          <a:lstStyle/>
          <a:p>
            <a:r>
              <a:rPr lang="en-US" dirty="0" smtClean="0"/>
              <a:t>Originally overly simplistic — weighted values not incorporated and only summary of weighted values analyzed</a:t>
            </a:r>
          </a:p>
          <a:p>
            <a:r>
              <a:rPr lang="en-US" dirty="0" smtClean="0"/>
              <a:t>Additional metrics and correlations needed</a:t>
            </a:r>
          </a:p>
          <a:p>
            <a:r>
              <a:rPr lang="en-US" dirty="0" smtClean="0"/>
              <a:t>More specific focus (vaccination status) needed</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6397715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p>
        </p:txBody>
      </p:sp>
      <p:sp>
        <p:nvSpPr>
          <p:cNvPr id="3" name="Content Placeholder 2"/>
          <p:cNvSpPr>
            <a:spLocks noGrp="1"/>
          </p:cNvSpPr>
          <p:nvPr>
            <p:ph idx="1"/>
          </p:nvPr>
        </p:nvSpPr>
        <p:spPr/>
        <p:txBody>
          <a:bodyPr>
            <a:normAutofit/>
          </a:bodyPr>
          <a:lstStyle/>
          <a:p>
            <a:r>
              <a:rPr lang="en-US" dirty="0"/>
              <a:t>Percentages</a:t>
            </a:r>
          </a:p>
          <a:p>
            <a:r>
              <a:rPr lang="en-US" dirty="0" smtClean="0"/>
              <a:t>Unweighted </a:t>
            </a:r>
            <a:r>
              <a:rPr lang="en-US" dirty="0"/>
              <a:t>vs. weighted </a:t>
            </a:r>
            <a:r>
              <a:rPr lang="en-US" dirty="0" smtClean="0"/>
              <a:t>values</a:t>
            </a:r>
          </a:p>
          <a:p>
            <a:pPr marL="633222" indent="-285750">
              <a:buFont typeface="Wingdings" panose="05000000000000000000" pitchFamily="2" charset="2"/>
              <a:buChar char="§"/>
            </a:pPr>
            <a:r>
              <a:rPr lang="en-US" dirty="0" smtClean="0"/>
              <a:t>More accurately represent the population being studied</a:t>
            </a:r>
          </a:p>
          <a:p>
            <a:pPr marL="633222" indent="-285750">
              <a:buFont typeface="Wingdings" panose="05000000000000000000" pitchFamily="2" charset="2"/>
              <a:buChar char="§"/>
            </a:pPr>
            <a:r>
              <a:rPr lang="en-US" dirty="0" smtClean="0"/>
              <a:t>Can make generalizations regarding broader </a:t>
            </a:r>
            <a:r>
              <a:rPr lang="en-US" dirty="0"/>
              <a:t>population</a:t>
            </a:r>
            <a:endParaRPr lang="en-US" dirty="0" smtClean="0"/>
          </a:p>
          <a:p>
            <a:r>
              <a:rPr lang="en-US" dirty="0" smtClean="0"/>
              <a:t>Correlations using Pearson’s correlation coefficient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6303402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Correlations</a:t>
            </a:r>
            <a:endParaRPr lang="en-US" dirty="0"/>
          </a:p>
        </p:txBody>
      </p:sp>
      <p:sp>
        <p:nvSpPr>
          <p:cNvPr id="5" name="Text Placeholder 4"/>
          <p:cNvSpPr>
            <a:spLocks noGrp="1"/>
          </p:cNvSpPr>
          <p:nvPr>
            <p:ph type="body" idx="1"/>
          </p:nvPr>
        </p:nvSpPr>
        <p:spPr/>
        <p:txBody>
          <a:bodyPr/>
          <a:lstStyle/>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21840615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Correlation Analysis</a:t>
            </a:r>
            <a:endParaRPr lang="en-US" dirty="0"/>
          </a:p>
        </p:txBody>
      </p:sp>
      <p:sp>
        <p:nvSpPr>
          <p:cNvPr id="3" name="Content Placeholder 2"/>
          <p:cNvSpPr>
            <a:spLocks noGrp="1"/>
          </p:cNvSpPr>
          <p:nvPr>
            <p:ph idx="1"/>
          </p:nvPr>
        </p:nvSpPr>
        <p:spPr>
          <a:xfrm>
            <a:off x="818712" y="2222288"/>
            <a:ext cx="10554574" cy="3959438"/>
          </a:xfrm>
        </p:spPr>
        <p:txBody>
          <a:bodyPr>
            <a:normAutofit lnSpcReduction="10000"/>
          </a:bodyPr>
          <a:lstStyle/>
          <a:p>
            <a:r>
              <a:rPr lang="en-US" dirty="0" smtClean="0"/>
              <a:t>Examined various </a:t>
            </a:r>
            <a:r>
              <a:rPr lang="en-US" dirty="0"/>
              <a:t>demographic </a:t>
            </a:r>
            <a:r>
              <a:rPr lang="en-US" dirty="0" smtClean="0"/>
              <a:t>factors, including:</a:t>
            </a:r>
          </a:p>
          <a:p>
            <a:pPr marL="694944" lvl="1" indent="-347472">
              <a:buFont typeface="Wingdings" panose="05000000000000000000" pitchFamily="2" charset="2"/>
              <a:buChar char="§"/>
            </a:pPr>
            <a:r>
              <a:rPr lang="en-US" dirty="0" smtClean="0"/>
              <a:t>Vaccination status</a:t>
            </a:r>
          </a:p>
          <a:p>
            <a:pPr marL="694944" lvl="1" indent="-347472">
              <a:buFont typeface="Wingdings" panose="05000000000000000000" pitchFamily="2" charset="2"/>
              <a:buChar char="§"/>
            </a:pPr>
            <a:r>
              <a:rPr lang="en-US" dirty="0"/>
              <a:t>M</a:t>
            </a:r>
            <a:r>
              <a:rPr lang="en-US" dirty="0" smtClean="0"/>
              <a:t>ask-wearing habits</a:t>
            </a:r>
          </a:p>
          <a:p>
            <a:pPr marL="694944" lvl="1" indent="-347472">
              <a:buFont typeface="Wingdings" panose="05000000000000000000" pitchFamily="2" charset="2"/>
              <a:buChar char="§"/>
            </a:pPr>
            <a:r>
              <a:rPr lang="en-US" dirty="0" smtClean="0"/>
              <a:t>Age</a:t>
            </a:r>
          </a:p>
          <a:p>
            <a:pPr marL="694944" lvl="1" indent="-347472">
              <a:buFont typeface="Wingdings" panose="05000000000000000000" pitchFamily="2" charset="2"/>
              <a:buChar char="§"/>
            </a:pPr>
            <a:r>
              <a:rPr lang="en-US" dirty="0" smtClean="0"/>
              <a:t>Gender</a:t>
            </a:r>
          </a:p>
          <a:p>
            <a:pPr marL="694944" lvl="1" indent="-347472">
              <a:buFont typeface="Wingdings" panose="05000000000000000000" pitchFamily="2" charset="2"/>
              <a:buChar char="§"/>
            </a:pPr>
            <a:r>
              <a:rPr lang="en-US" dirty="0" smtClean="0"/>
              <a:t>Education</a:t>
            </a:r>
          </a:p>
          <a:p>
            <a:pPr marL="694944" lvl="1" indent="-347472">
              <a:buFont typeface="Wingdings" panose="05000000000000000000" pitchFamily="2" charset="2"/>
              <a:buChar char="§"/>
            </a:pPr>
            <a:r>
              <a:rPr lang="en-US" dirty="0" smtClean="0"/>
              <a:t>Family income</a:t>
            </a:r>
          </a:p>
          <a:p>
            <a:pPr marL="694944" lvl="1" indent="-347472">
              <a:buFont typeface="Wingdings" panose="05000000000000000000" pitchFamily="2" charset="2"/>
              <a:buChar char="§"/>
            </a:pPr>
            <a:r>
              <a:rPr lang="en-US" dirty="0" smtClean="0"/>
              <a:t>Income tier</a:t>
            </a:r>
          </a:p>
          <a:p>
            <a:pPr marL="694944" lvl="1" indent="-347472">
              <a:buFont typeface="Wingdings" panose="05000000000000000000" pitchFamily="2" charset="2"/>
              <a:buChar char="§"/>
            </a:pPr>
            <a:r>
              <a:rPr lang="en-US" dirty="0" smtClean="0"/>
              <a:t>Religious affiliation</a:t>
            </a:r>
          </a:p>
          <a:p>
            <a:pPr marL="694944" lvl="1" indent="-347472">
              <a:buFont typeface="Wingdings" panose="05000000000000000000" pitchFamily="2" charset="2"/>
              <a:buChar char="§"/>
            </a:pPr>
            <a:r>
              <a:rPr lang="en-US" dirty="0" smtClean="0"/>
              <a:t>Political party affiliation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13015866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Correlation </a:t>
            </a:r>
            <a:r>
              <a:rPr lang="en-US" dirty="0" smtClean="0"/>
              <a:t>Analysis</a:t>
            </a:r>
            <a:endParaRPr lang="en-US" dirty="0"/>
          </a:p>
        </p:txBody>
      </p:sp>
      <p:sp>
        <p:nvSpPr>
          <p:cNvPr id="3" name="Content Placeholder 2"/>
          <p:cNvSpPr>
            <a:spLocks noGrp="1"/>
          </p:cNvSpPr>
          <p:nvPr>
            <p:ph idx="1"/>
          </p:nvPr>
        </p:nvSpPr>
        <p:spPr/>
        <p:txBody>
          <a:bodyPr/>
          <a:lstStyle/>
          <a:p>
            <a:r>
              <a:rPr lang="en-US" dirty="0" smtClean="0"/>
              <a:t>Heat map shows unweighted values only</a:t>
            </a:r>
          </a:p>
          <a:p>
            <a:r>
              <a:rPr lang="en-US" dirty="0" smtClean="0"/>
              <a:t>Examined responses to question “Have </a:t>
            </a:r>
            <a:r>
              <a:rPr lang="en-US" dirty="0"/>
              <a:t>you received a vaccine to prevent COVID-19</a:t>
            </a:r>
            <a:r>
              <a:rPr lang="en-US" dirty="0" smtClean="0"/>
              <a:t>?” </a:t>
            </a:r>
            <a:endParaRPr lang="en-US" dirty="0"/>
          </a:p>
          <a:p>
            <a:pPr marL="347472" indent="0">
              <a:buNone/>
            </a:pPr>
            <a:r>
              <a:rPr lang="en-US" dirty="0" smtClean="0"/>
              <a:t>1: </a:t>
            </a:r>
            <a:r>
              <a:rPr lang="en-US" dirty="0"/>
              <a:t>Yes, have received at least one dose of a vaccine </a:t>
            </a:r>
          </a:p>
          <a:p>
            <a:pPr marL="347472" indent="0">
              <a:buNone/>
            </a:pPr>
            <a:r>
              <a:rPr lang="en-US" dirty="0" smtClean="0"/>
              <a:t>2: </a:t>
            </a:r>
            <a:r>
              <a:rPr lang="en-US" dirty="0"/>
              <a:t>No, have not received a </a:t>
            </a:r>
            <a:r>
              <a:rPr lang="en-US" dirty="0" smtClean="0"/>
              <a:t>vaccine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5101991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Demographics</a:t>
            </a:r>
            <a:endParaRPr lang="en-US" dirty="0"/>
          </a:p>
        </p:txBody>
      </p:sp>
      <p:sp>
        <p:nvSpPr>
          <p:cNvPr id="3" name="Content Placeholder 2"/>
          <p:cNvSpPr>
            <a:spLocks noGrp="1"/>
          </p:cNvSpPr>
          <p:nvPr>
            <p:ph idx="1"/>
          </p:nvPr>
        </p:nvSpPr>
        <p:spPr/>
        <p:txBody>
          <a:bodyPr>
            <a:normAutofit/>
          </a:bodyPr>
          <a:lstStyle/>
          <a:p>
            <a:endParaRPr lang="en-US" dirty="0"/>
          </a:p>
          <a:p>
            <a:r>
              <a:rPr lang="en-US" dirty="0" smtClean="0"/>
              <a:t>From survey documentation:</a:t>
            </a:r>
          </a:p>
          <a:p>
            <a:pPr marL="347472" indent="0">
              <a:buNone/>
            </a:pPr>
            <a:r>
              <a:rPr lang="en-US" i="1" dirty="0" smtClean="0"/>
              <a:t>Each </a:t>
            </a:r>
            <a:r>
              <a:rPr lang="en-US" i="1" dirty="0"/>
              <a:t>ATP dataset comes with a number of variables prefixed by “F_” (for “frame”) that contain demographic profile data. These variables are not measured every wave; instead, they are sourced from panel profile surveys conducted on a less frequent basis. Some profile variables are also occasionally asked on panel waves and are accordingly updated for each panelist. Profile information is based on panelists’ most recent response to the profile questions. Some variables are coarsened to help protect the confidentiality of our panelists</a:t>
            </a:r>
            <a:r>
              <a:rPr lang="en-US" i="1" dirty="0" smtClean="0"/>
              <a:t>.</a:t>
            </a:r>
            <a:endParaRPr lang="en-US" i="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24611056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37</a:t>
            </a:fld>
            <a:endParaRPr lang="en-US" dirty="0"/>
          </a:p>
        </p:txBody>
      </p:sp>
      <p:pic>
        <p:nvPicPr>
          <p:cNvPr id="11" name="Picture Placeholder 10"/>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28495" r="-28495"/>
          <a:stretch/>
        </p:blipFill>
        <p:spPr>
          <a:xfrm>
            <a:off x="0" y="0"/>
            <a:ext cx="12192000" cy="6016625"/>
          </a:xfrm>
          <a:solidFill>
            <a:schemeClr val="accent1">
              <a:lumMod val="40000"/>
              <a:lumOff val="60000"/>
              <a:alpha val="80000"/>
            </a:schemeClr>
          </a:solidFill>
        </p:spPr>
      </p:pic>
    </p:spTree>
    <p:extLst>
      <p:ext uri="{BB962C8B-B14F-4D97-AF65-F5344CB8AC3E}">
        <p14:creationId xmlns:p14="http://schemas.microsoft.com/office/powerpoint/2010/main" val="22448495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Vaccination Status and Education Level</a:t>
            </a:r>
            <a:endParaRPr lang="en-US" dirty="0"/>
          </a:p>
        </p:txBody>
      </p:sp>
      <p:sp>
        <p:nvSpPr>
          <p:cNvPr id="3" name="Content Placeholder 2"/>
          <p:cNvSpPr>
            <a:spLocks noGrp="1"/>
          </p:cNvSpPr>
          <p:nvPr>
            <p:ph idx="1"/>
          </p:nvPr>
        </p:nvSpPr>
        <p:spPr/>
        <p:txBody>
          <a:bodyPr>
            <a:noAutofit/>
          </a:bodyPr>
          <a:lstStyle/>
          <a:p>
            <a:r>
              <a:rPr lang="en-US" dirty="0" smtClean="0"/>
              <a:t>Heat map shows unweighted </a:t>
            </a:r>
            <a:r>
              <a:rPr lang="en-US" dirty="0"/>
              <a:t>values </a:t>
            </a:r>
            <a:r>
              <a:rPr lang="en-US" dirty="0" smtClean="0"/>
              <a:t>only</a:t>
            </a:r>
          </a:p>
          <a:p>
            <a:r>
              <a:rPr lang="en-US" dirty="0" smtClean="0"/>
              <a:t>F_EDUCCAT (Education 1)</a:t>
            </a:r>
            <a:endParaRPr lang="en-US" dirty="0"/>
          </a:p>
          <a:p>
            <a:pPr marL="347472" indent="0">
              <a:buNone/>
            </a:pPr>
            <a:r>
              <a:rPr lang="en-US" dirty="0"/>
              <a:t>Three-way category coded from self-reported educational </a:t>
            </a:r>
            <a:r>
              <a:rPr lang="en-US" dirty="0" smtClean="0"/>
              <a:t>attainment</a:t>
            </a:r>
            <a:endParaRPr lang="en-US" dirty="0"/>
          </a:p>
          <a:p>
            <a:r>
              <a:rPr lang="en-US" dirty="0" smtClean="0"/>
              <a:t>F_EDUCCAT2 (</a:t>
            </a:r>
            <a:r>
              <a:rPr lang="en-US" dirty="0"/>
              <a:t>Education </a:t>
            </a:r>
            <a:r>
              <a:rPr lang="en-US" dirty="0" smtClean="0"/>
              <a:t>2)</a:t>
            </a:r>
            <a:endParaRPr lang="en-US" dirty="0"/>
          </a:p>
          <a:p>
            <a:pPr marL="347472" indent="0">
              <a:buNone/>
            </a:pPr>
            <a:r>
              <a:rPr lang="en-US" dirty="0"/>
              <a:t>Six-way category coded from self-reported educational </a:t>
            </a:r>
            <a:r>
              <a:rPr lang="en-US" dirty="0" smtClean="0"/>
              <a:t>attainment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25203974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39</a:t>
            </a:fld>
            <a:endParaRPr lang="en-US" dirty="0"/>
          </a:p>
        </p:txBody>
      </p:sp>
      <p:pic>
        <p:nvPicPr>
          <p:cNvPr id="7" name="Picture Placeholder 6"/>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25612" r="-25612"/>
          <a:stretch/>
        </p:blipFill>
        <p:spPr>
          <a:xfrm>
            <a:off x="0" y="0"/>
            <a:ext cx="12192000" cy="6016625"/>
          </a:xfrm>
          <a:solidFill>
            <a:schemeClr val="accent1">
              <a:lumMod val="40000"/>
              <a:lumOff val="60000"/>
              <a:alpha val="80000"/>
            </a:schemeClr>
          </a:solidFill>
        </p:spPr>
      </p:pic>
    </p:spTree>
    <p:extLst>
      <p:ext uri="{BB962C8B-B14F-4D97-AF65-F5344CB8AC3E}">
        <p14:creationId xmlns:p14="http://schemas.microsoft.com/office/powerpoint/2010/main" val="1823210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Initial Approach</a:t>
            </a:r>
            <a:endParaRPr lang="en-US" dirty="0"/>
          </a:p>
        </p:txBody>
      </p:sp>
      <p:sp>
        <p:nvSpPr>
          <p:cNvPr id="6" name="Text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7970604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11232" b="-11232"/>
          <a:stretch/>
        </p:blipFill>
        <p:spPr>
          <a:solidFill>
            <a:schemeClr val="accent1">
              <a:lumMod val="40000"/>
              <a:lumOff val="60000"/>
              <a:alpha val="80000"/>
            </a:schemeClr>
          </a:solidFill>
        </p:spPr>
      </p:pic>
      <p:sp>
        <p:nvSpPr>
          <p:cNvPr id="18" name="Title 17"/>
          <p:cNvSpPr>
            <a:spLocks noGrp="1"/>
          </p:cNvSpPr>
          <p:nvPr>
            <p:ph type="title"/>
          </p:nvPr>
        </p:nvSpPr>
        <p:spPr/>
        <p:txBody>
          <a:bodyPr/>
          <a:lstStyle/>
          <a:p>
            <a:r>
              <a:rPr lang="en-US" dirty="0" smtClean="0"/>
              <a:t>Education 1</a:t>
            </a:r>
            <a:endParaRPr lang="en-US" dirty="0"/>
          </a:p>
        </p:txBody>
      </p:sp>
      <p:sp>
        <p:nvSpPr>
          <p:cNvPr id="14" name="Text Placeholder 13"/>
          <p:cNvSpPr>
            <a:spLocks noGrp="1"/>
          </p:cNvSpPr>
          <p:nvPr>
            <p:ph type="body" sz="half" idx="2"/>
          </p:nvPr>
        </p:nvSpPr>
        <p:spPr/>
        <p:txBody>
          <a:bodyPr/>
          <a:lstStyle/>
          <a:p>
            <a:r>
              <a:rPr lang="en-US" dirty="0" smtClean="0"/>
              <a:t>F_EDUCCAT</a:t>
            </a:r>
          </a:p>
          <a:p>
            <a:r>
              <a:rPr lang="en-US" dirty="0" smtClean="0"/>
              <a:t>Three-way category coded from self-reported educational attainment</a:t>
            </a:r>
          </a:p>
          <a:p>
            <a:r>
              <a:rPr lang="en-US" dirty="0" smtClean="0"/>
              <a:t>1: College graduate+</a:t>
            </a:r>
          </a:p>
          <a:p>
            <a:r>
              <a:rPr lang="en-US" dirty="0" smtClean="0"/>
              <a:t>2: Some college</a:t>
            </a:r>
          </a:p>
          <a:p>
            <a:r>
              <a:rPr lang="en-US" dirty="0" smtClean="0"/>
              <a:t>3: High school graduate or less</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188832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2511" r="-12511"/>
          <a:stretch/>
        </p:blipFill>
        <p:spPr>
          <a:solidFill>
            <a:schemeClr val="accent1">
              <a:lumMod val="40000"/>
              <a:lumOff val="60000"/>
              <a:alpha val="80000"/>
            </a:schemeClr>
          </a:solidFill>
        </p:spPr>
      </p:pic>
      <p:sp>
        <p:nvSpPr>
          <p:cNvPr id="16" name="Title 15"/>
          <p:cNvSpPr>
            <a:spLocks noGrp="1"/>
          </p:cNvSpPr>
          <p:nvPr>
            <p:ph type="title"/>
          </p:nvPr>
        </p:nvSpPr>
        <p:spPr/>
        <p:txBody>
          <a:bodyPr/>
          <a:lstStyle/>
          <a:p>
            <a:r>
              <a:rPr lang="en-US" dirty="0" smtClean="0"/>
              <a:t>Education 2</a:t>
            </a:r>
            <a:endParaRPr lang="en-US" dirty="0"/>
          </a:p>
        </p:txBody>
      </p:sp>
      <p:sp>
        <p:nvSpPr>
          <p:cNvPr id="12" name="Text Placeholder 11"/>
          <p:cNvSpPr>
            <a:spLocks noGrp="1"/>
          </p:cNvSpPr>
          <p:nvPr>
            <p:ph type="body" sz="half" idx="2"/>
          </p:nvPr>
        </p:nvSpPr>
        <p:spPr/>
        <p:txBody>
          <a:bodyPr/>
          <a:lstStyle/>
          <a:p>
            <a:r>
              <a:rPr lang="en-US" dirty="0" smtClean="0"/>
              <a:t>F_EDUCCAT2</a:t>
            </a:r>
          </a:p>
          <a:p>
            <a:r>
              <a:rPr lang="en-US" dirty="0" smtClean="0"/>
              <a:t>Six-way category coded from self-reported educational attainment</a:t>
            </a:r>
          </a:p>
          <a:p>
            <a:r>
              <a:rPr lang="en-US" dirty="0" smtClean="0"/>
              <a:t>1: Less than high school</a:t>
            </a:r>
          </a:p>
          <a:p>
            <a:r>
              <a:rPr lang="en-US" dirty="0" smtClean="0"/>
              <a:t>2: High school graduate</a:t>
            </a:r>
          </a:p>
          <a:p>
            <a:r>
              <a:rPr lang="en-US" dirty="0" smtClean="0"/>
              <a:t>3: Some college, no degree</a:t>
            </a:r>
          </a:p>
          <a:p>
            <a:r>
              <a:rPr lang="en-US" dirty="0" smtClean="0"/>
              <a:t>4: Associate’s degree</a:t>
            </a:r>
          </a:p>
          <a:p>
            <a:r>
              <a:rPr lang="en-US" dirty="0" smtClean="0"/>
              <a:t>5: College graduate/some postgrad</a:t>
            </a:r>
          </a:p>
          <a:p>
            <a:r>
              <a:rPr lang="en-US" dirty="0" smtClean="0"/>
              <a:t>6: Postgraduate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37179596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Vaccination Status and Income Level</a:t>
            </a:r>
            <a:endParaRPr lang="en-US" dirty="0"/>
          </a:p>
        </p:txBody>
      </p:sp>
      <p:sp>
        <p:nvSpPr>
          <p:cNvPr id="3" name="Content Placeholder 2"/>
          <p:cNvSpPr>
            <a:spLocks noGrp="1"/>
          </p:cNvSpPr>
          <p:nvPr>
            <p:ph idx="1"/>
          </p:nvPr>
        </p:nvSpPr>
        <p:spPr/>
        <p:txBody>
          <a:bodyPr/>
          <a:lstStyle/>
          <a:p>
            <a:r>
              <a:rPr lang="en-US" dirty="0"/>
              <a:t>Family income</a:t>
            </a:r>
          </a:p>
          <a:p>
            <a:r>
              <a:rPr lang="en-US" dirty="0"/>
              <a:t>Last year, that is in [PREVIOUS YEAR], what was your total family income from all sources, before taxes</a:t>
            </a:r>
            <a:r>
              <a:rPr lang="en-US" dirty="0" smtClean="0"/>
              <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33375124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44036" r="-44036"/>
          <a:stretch/>
        </p:blipFill>
        <p:spPr>
          <a:solidFill>
            <a:schemeClr val="accent1">
              <a:lumMod val="40000"/>
              <a:lumOff val="60000"/>
              <a:alpha val="80000"/>
            </a:schemeClr>
          </a:solidFill>
        </p:spPr>
      </p:pic>
      <p:sp>
        <p:nvSpPr>
          <p:cNvPr id="6" name="Title 5"/>
          <p:cNvSpPr>
            <a:spLocks noGrp="1"/>
          </p:cNvSpPr>
          <p:nvPr>
            <p:ph type="title"/>
          </p:nvPr>
        </p:nvSpPr>
        <p:spPr/>
        <p:txBody>
          <a:bodyPr/>
          <a:lstStyle/>
          <a:p>
            <a:r>
              <a:rPr lang="en-US" dirty="0" smtClean="0"/>
              <a:t>Family Income</a:t>
            </a:r>
            <a:endParaRPr lang="en-US" dirty="0"/>
          </a:p>
        </p:txBody>
      </p:sp>
      <p:sp>
        <p:nvSpPr>
          <p:cNvPr id="29" name="Text Placeholder 28"/>
          <p:cNvSpPr>
            <a:spLocks noGrp="1"/>
          </p:cNvSpPr>
          <p:nvPr>
            <p:ph type="body" sz="half" idx="2"/>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6513095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Vaccination Status and Income </a:t>
            </a:r>
            <a:r>
              <a:rPr lang="en-US" dirty="0" smtClean="0"/>
              <a:t>Tier</a:t>
            </a:r>
            <a:endParaRPr lang="en-US" dirty="0"/>
          </a:p>
        </p:txBody>
      </p:sp>
      <p:sp>
        <p:nvSpPr>
          <p:cNvPr id="3" name="Content Placeholder 2"/>
          <p:cNvSpPr>
            <a:spLocks noGrp="1"/>
          </p:cNvSpPr>
          <p:nvPr>
            <p:ph idx="1"/>
          </p:nvPr>
        </p:nvSpPr>
        <p:spPr/>
        <p:txBody>
          <a:bodyPr/>
          <a:lstStyle/>
          <a:p>
            <a:r>
              <a:rPr lang="en-US" dirty="0"/>
              <a:t>Income tier 3-way</a:t>
            </a:r>
          </a:p>
          <a:p>
            <a:r>
              <a:rPr lang="en-US" dirty="0"/>
              <a:t>From survey documentation:</a:t>
            </a:r>
          </a:p>
          <a:p>
            <a:pPr marL="347472" indent="0">
              <a:buNone/>
            </a:pPr>
            <a:r>
              <a:rPr lang="en-US" i="1" dirty="0"/>
              <a:t>To create upper-, middle- and lower-income tiers, respondents’ family incomes were adjusted for differences in purchasing power by geographic region and for household size. “Middle-income” adults live in families with annual incomes that are two-thirds to double the median family income in the panel (after incomes have been adjusted for the local cost of living and for household size). The middle-income range for the American Trends Panel is about $38,900 to $116,800 annually for an average family of three. Lower-income families have incomes less than roughly $38,900, and upper-income families have incomes greater than roughly $116,800.</a:t>
            </a:r>
          </a:p>
        </p:txBody>
      </p:sp>
      <p:sp>
        <p:nvSpPr>
          <p:cNvPr id="6" name="Slide Number Placeholder 5"/>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10095571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Placeholder 34"/>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679" b="-679"/>
          <a:stretch/>
        </p:blipFill>
        <p:spPr>
          <a:solidFill>
            <a:schemeClr val="accent1">
              <a:lumMod val="40000"/>
              <a:lumOff val="60000"/>
              <a:alpha val="80000"/>
            </a:schemeClr>
          </a:solidFill>
        </p:spPr>
      </p:pic>
      <p:sp>
        <p:nvSpPr>
          <p:cNvPr id="4" name="Title 3"/>
          <p:cNvSpPr>
            <a:spLocks noGrp="1"/>
          </p:cNvSpPr>
          <p:nvPr>
            <p:ph type="title"/>
          </p:nvPr>
        </p:nvSpPr>
        <p:spPr/>
        <p:txBody>
          <a:bodyPr/>
          <a:lstStyle/>
          <a:p>
            <a:r>
              <a:rPr lang="en-US" dirty="0" smtClean="0"/>
              <a:t>Income Tier</a:t>
            </a:r>
            <a:endParaRPr lang="en-US" dirty="0"/>
          </a:p>
        </p:txBody>
      </p:sp>
      <p:sp>
        <p:nvSpPr>
          <p:cNvPr id="33" name="Text Placeholder 32"/>
          <p:cNvSpPr>
            <a:spLocks noGrp="1"/>
          </p:cNvSpPr>
          <p:nvPr>
            <p:ph type="body" sz="half" idx="2"/>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17194153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Vaccination Status and Mask Wearing</a:t>
            </a:r>
            <a:endParaRPr lang="en-US" dirty="0"/>
          </a:p>
        </p:txBody>
      </p:sp>
      <p:sp>
        <p:nvSpPr>
          <p:cNvPr id="3" name="Content Placeholder 2"/>
          <p:cNvSpPr>
            <a:spLocks noGrp="1"/>
          </p:cNvSpPr>
          <p:nvPr>
            <p:ph idx="1"/>
          </p:nvPr>
        </p:nvSpPr>
        <p:spPr/>
        <p:txBody>
          <a:bodyPr/>
          <a:lstStyle/>
          <a:p>
            <a:r>
              <a:rPr lang="en-US" dirty="0"/>
              <a:t>Examined responses to question “In the past month, how often, if ever, have you worn a mask or face covering when in stores or other businesses?”</a:t>
            </a:r>
          </a:p>
          <a:p>
            <a:pPr marL="347472" indent="0">
              <a:buNone/>
            </a:pPr>
            <a:r>
              <a:rPr lang="en-US" dirty="0"/>
              <a:t>1: All or most of the time</a:t>
            </a:r>
          </a:p>
          <a:p>
            <a:pPr marL="347472" indent="0">
              <a:buNone/>
            </a:pPr>
            <a:r>
              <a:rPr lang="en-US" dirty="0"/>
              <a:t>2: Some of the time</a:t>
            </a:r>
          </a:p>
          <a:p>
            <a:pPr marL="347472" indent="0">
              <a:buNone/>
            </a:pPr>
            <a:r>
              <a:rPr lang="en-US" dirty="0"/>
              <a:t>3: Hardly ever</a:t>
            </a:r>
          </a:p>
          <a:p>
            <a:pPr marL="347472" indent="0">
              <a:buNone/>
            </a:pPr>
            <a:r>
              <a:rPr lang="en-US" dirty="0"/>
              <a:t>4: Never</a:t>
            </a:r>
          </a:p>
          <a:p>
            <a:pPr marL="347472" indent="0">
              <a:buNone/>
            </a:pPr>
            <a:r>
              <a:rPr lang="en-US" dirty="0"/>
              <a:t>5: Have not gone to these types of </a:t>
            </a:r>
            <a:r>
              <a:rPr lang="en-US" dirty="0" smtClean="0"/>
              <a:t>places</a:t>
            </a:r>
            <a:endParaRPr lang="en-US" dirty="0">
              <a:solidFill>
                <a:srgbClr val="FF0000"/>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42846567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383" r="-3383"/>
          <a:stretch/>
        </p:blipFill>
        <p:spPr>
          <a:solidFill>
            <a:schemeClr val="accent1">
              <a:lumMod val="40000"/>
              <a:lumOff val="60000"/>
              <a:alpha val="80000"/>
            </a:schemeClr>
          </a:solidFill>
        </p:spPr>
      </p:pic>
      <p:sp>
        <p:nvSpPr>
          <p:cNvPr id="4" name="Title 3"/>
          <p:cNvSpPr>
            <a:spLocks noGrp="1"/>
          </p:cNvSpPr>
          <p:nvPr>
            <p:ph type="title"/>
          </p:nvPr>
        </p:nvSpPr>
        <p:spPr/>
        <p:txBody>
          <a:bodyPr/>
          <a:lstStyle/>
          <a:p>
            <a:r>
              <a:rPr lang="en-US" dirty="0" smtClean="0"/>
              <a:t>Mask Wearing</a:t>
            </a:r>
            <a:endParaRPr lang="en-US" dirty="0"/>
          </a:p>
        </p:txBody>
      </p:sp>
      <p:sp>
        <p:nvSpPr>
          <p:cNvPr id="37" name="Text Placeholder 36"/>
          <p:cNvSpPr>
            <a:spLocks noGrp="1"/>
          </p:cNvSpPr>
          <p:nvPr>
            <p:ph type="body" sz="half" idx="2"/>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26498390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Vaccination Status and Religious Beliefs</a:t>
            </a:r>
            <a:endParaRPr lang="en-US" dirty="0"/>
          </a:p>
        </p:txBody>
      </p:sp>
      <p:sp>
        <p:nvSpPr>
          <p:cNvPr id="3" name="Content Placeholder 2"/>
          <p:cNvSpPr>
            <a:spLocks noGrp="1"/>
          </p:cNvSpPr>
          <p:nvPr>
            <p:ph idx="1"/>
          </p:nvPr>
        </p:nvSpPr>
        <p:spPr/>
        <p:txBody>
          <a:bodyPr/>
          <a:lstStyle/>
          <a:p>
            <a:r>
              <a:rPr lang="en-US" dirty="0" smtClean="0"/>
              <a:t>F_RELIG</a:t>
            </a:r>
            <a:endParaRPr lang="en-US" dirty="0"/>
          </a:p>
          <a:p>
            <a:pPr marL="347472" indent="0">
              <a:buNone/>
            </a:pPr>
            <a:r>
              <a:rPr lang="en-US" dirty="0" smtClean="0"/>
              <a:t>Religion</a:t>
            </a:r>
            <a:endParaRPr lang="en-US" dirty="0"/>
          </a:p>
          <a:p>
            <a:r>
              <a:rPr lang="en-US" dirty="0" smtClean="0"/>
              <a:t>F_BORN</a:t>
            </a:r>
            <a:endParaRPr lang="en-US" dirty="0"/>
          </a:p>
          <a:p>
            <a:pPr marL="347472" indent="0">
              <a:buNone/>
            </a:pPr>
            <a:r>
              <a:rPr lang="en-US" dirty="0"/>
              <a:t>Born-again or evangelical Christian</a:t>
            </a:r>
          </a:p>
          <a:p>
            <a:r>
              <a:rPr lang="en-US" dirty="0" smtClean="0"/>
              <a:t>F_RELIGCAT1</a:t>
            </a:r>
            <a:endParaRPr lang="en-US" dirty="0"/>
          </a:p>
          <a:p>
            <a:pPr marL="347472" indent="0">
              <a:buNone/>
            </a:pPr>
            <a:r>
              <a:rPr lang="en-US" dirty="0"/>
              <a:t>Condensed 4-way religion variable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12209630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Religion</a:t>
            </a:r>
            <a:endParaRPr lang="en-US" dirty="0"/>
          </a:p>
        </p:txBody>
      </p:sp>
      <p:sp>
        <p:nvSpPr>
          <p:cNvPr id="14" name="Text Placeholder 13"/>
          <p:cNvSpPr>
            <a:spLocks noGrp="1"/>
          </p:cNvSpPr>
          <p:nvPr>
            <p:ph type="body" sz="half" idx="2"/>
          </p:nvPr>
        </p:nvSpPr>
        <p:spPr/>
        <p:txBody>
          <a:bodyPr/>
          <a:lstStyle/>
          <a:p>
            <a:r>
              <a:rPr lang="en-US" dirty="0" smtClean="0"/>
              <a:t>F_RELIG</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49</a:t>
            </a:fld>
            <a:endParaRPr lang="en-US" dirty="0"/>
          </a:p>
        </p:txBody>
      </p:sp>
      <p:pic>
        <p:nvPicPr>
          <p:cNvPr id="24" name="Picture Placeholder 23"/>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55040" b="-55040"/>
          <a:stretch/>
        </p:blipFill>
        <p:spPr>
          <a:solidFill>
            <a:schemeClr val="accent1">
              <a:lumMod val="40000"/>
              <a:lumOff val="60000"/>
              <a:alpha val="80000"/>
            </a:schemeClr>
          </a:solidFill>
        </p:spPr>
      </p:pic>
    </p:spTree>
    <p:extLst>
      <p:ext uri="{BB962C8B-B14F-4D97-AF65-F5344CB8AC3E}">
        <p14:creationId xmlns:p14="http://schemas.microsoft.com/office/powerpoint/2010/main" val="4039310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Approach</a:t>
            </a:r>
            <a:endParaRPr lang="en-US" dirty="0"/>
          </a:p>
        </p:txBody>
      </p:sp>
      <p:sp>
        <p:nvSpPr>
          <p:cNvPr id="3" name="Content Placeholder 2"/>
          <p:cNvSpPr>
            <a:spLocks noGrp="1"/>
          </p:cNvSpPr>
          <p:nvPr>
            <p:ph idx="1"/>
          </p:nvPr>
        </p:nvSpPr>
        <p:spPr/>
        <p:txBody>
          <a:bodyPr>
            <a:normAutofit/>
          </a:bodyPr>
          <a:lstStyle/>
          <a:p>
            <a:r>
              <a:rPr lang="en-US" dirty="0" smtClean="0"/>
              <a:t>Analysis </a:t>
            </a:r>
            <a:r>
              <a:rPr lang="en-US" dirty="0"/>
              <a:t>of </a:t>
            </a:r>
            <a:r>
              <a:rPr lang="en-US" dirty="0" smtClean="0"/>
              <a:t>responses regarding:</a:t>
            </a:r>
          </a:p>
          <a:p>
            <a:pPr marL="694944" lvl="1" indent="-347472">
              <a:buFont typeface="Wingdings" panose="05000000000000000000" pitchFamily="2" charset="2"/>
              <a:buChar char="§"/>
            </a:pPr>
            <a:r>
              <a:rPr lang="en-US" dirty="0" smtClean="0"/>
              <a:t>COVID-19 </a:t>
            </a:r>
            <a:r>
              <a:rPr lang="en-US" dirty="0"/>
              <a:t>restrictions</a:t>
            </a:r>
          </a:p>
          <a:p>
            <a:pPr marL="694944" lvl="1" indent="-347472">
              <a:buFont typeface="Wingdings" panose="05000000000000000000" pitchFamily="2" charset="2"/>
              <a:buChar char="§"/>
            </a:pPr>
            <a:r>
              <a:rPr lang="en-US" dirty="0" smtClean="0"/>
              <a:t>Schools </a:t>
            </a:r>
            <a:r>
              <a:rPr lang="en-US" dirty="0"/>
              <a:t>reopening</a:t>
            </a:r>
          </a:p>
          <a:p>
            <a:pPr marL="694944" lvl="1" indent="-347472">
              <a:buFont typeface="Wingdings" panose="05000000000000000000" pitchFamily="2" charset="2"/>
              <a:buChar char="§"/>
            </a:pPr>
            <a:r>
              <a:rPr lang="en-US" dirty="0"/>
              <a:t>Mental </a:t>
            </a:r>
            <a:r>
              <a:rPr lang="en-US" dirty="0" smtClean="0"/>
              <a:t>health</a:t>
            </a:r>
            <a:endParaRPr lang="en-US" dirty="0"/>
          </a:p>
          <a:p>
            <a:pPr marL="694944" lvl="1" indent="-347472">
              <a:buFont typeface="Wingdings" panose="05000000000000000000" pitchFamily="2" charset="2"/>
              <a:buChar char="§"/>
            </a:pPr>
            <a:r>
              <a:rPr lang="en-US" dirty="0"/>
              <a:t>Government </a:t>
            </a:r>
            <a:r>
              <a:rPr lang="en-US" dirty="0" smtClean="0"/>
              <a:t>response </a:t>
            </a:r>
            <a:r>
              <a:rPr lang="en-US" dirty="0"/>
              <a:t>to COVID-19 </a:t>
            </a:r>
            <a:r>
              <a:rPr lang="en-US" dirty="0" smtClean="0"/>
              <a:t>pandemic</a:t>
            </a:r>
            <a:endParaRPr lang="en-US" dirty="0"/>
          </a:p>
          <a:p>
            <a:pPr marL="694944" lvl="1" indent="-347472">
              <a:buFont typeface="Wingdings" panose="05000000000000000000" pitchFamily="2" charset="2"/>
              <a:buChar char="§"/>
            </a:pPr>
            <a:r>
              <a:rPr lang="en-US" dirty="0"/>
              <a:t>Vaccination </a:t>
            </a:r>
            <a:r>
              <a:rPr lang="en-US" dirty="0" smtClean="0"/>
              <a:t>status</a:t>
            </a:r>
            <a:endParaRPr lang="en-US" dirty="0"/>
          </a:p>
          <a:p>
            <a:r>
              <a:rPr lang="en-US" dirty="0"/>
              <a:t>Analysis of </a:t>
            </a:r>
            <a:r>
              <a:rPr lang="en-US" dirty="0" smtClean="0"/>
              <a:t>respondent </a:t>
            </a:r>
            <a:r>
              <a:rPr lang="en-US" dirty="0"/>
              <a:t>demographics</a:t>
            </a:r>
          </a:p>
          <a:p>
            <a:r>
              <a:rPr lang="en-US" dirty="0" smtClean="0"/>
              <a:t>Total for each rating to view summary of data</a:t>
            </a:r>
            <a:endParaRPr lang="en-US" dirty="0"/>
          </a:p>
          <a:p>
            <a:r>
              <a:rPr lang="en-US" dirty="0"/>
              <a:t>Correlations with certain demographic </a:t>
            </a:r>
            <a:r>
              <a:rPr lang="en-US" dirty="0" smtClean="0"/>
              <a:t>factors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9260202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Vaccination Status and Political </a:t>
            </a:r>
            <a:r>
              <a:rPr lang="en-US" dirty="0" smtClean="0"/>
              <a:t>Affiliation</a:t>
            </a:r>
            <a:endParaRPr lang="en-US" dirty="0"/>
          </a:p>
        </p:txBody>
      </p:sp>
      <p:sp>
        <p:nvSpPr>
          <p:cNvPr id="3" name="Content Placeholder 2"/>
          <p:cNvSpPr>
            <a:spLocks noGrp="1"/>
          </p:cNvSpPr>
          <p:nvPr>
            <p:ph idx="1"/>
          </p:nvPr>
        </p:nvSpPr>
        <p:spPr>
          <a:xfrm>
            <a:off x="818712" y="2222287"/>
            <a:ext cx="10554574" cy="3867617"/>
          </a:xfrm>
        </p:spPr>
        <p:txBody>
          <a:bodyPr>
            <a:noAutofit/>
          </a:bodyPr>
          <a:lstStyle/>
          <a:p>
            <a:r>
              <a:rPr lang="en-US" dirty="0" smtClean="0"/>
              <a:t>F_PARTY_FINAL</a:t>
            </a:r>
            <a:endParaRPr lang="en-US" dirty="0"/>
          </a:p>
          <a:p>
            <a:pPr marL="347472" indent="0">
              <a:buNone/>
            </a:pPr>
            <a:r>
              <a:rPr lang="en-US" dirty="0" smtClean="0"/>
              <a:t>Party </a:t>
            </a:r>
          </a:p>
          <a:p>
            <a:r>
              <a:rPr lang="en-US" dirty="0" smtClean="0"/>
              <a:t>F_PARTYLN_FINAL</a:t>
            </a:r>
            <a:endParaRPr lang="en-US" dirty="0"/>
          </a:p>
          <a:p>
            <a:pPr marL="347472" indent="0">
              <a:buNone/>
            </a:pPr>
            <a:r>
              <a:rPr lang="en-US" dirty="0"/>
              <a:t>Party lean</a:t>
            </a:r>
          </a:p>
          <a:p>
            <a:r>
              <a:rPr lang="en-US" dirty="0" smtClean="0"/>
              <a:t>F_PARTYSUM_FINAL</a:t>
            </a:r>
            <a:endParaRPr lang="en-US" dirty="0"/>
          </a:p>
          <a:p>
            <a:pPr marL="347472" indent="0">
              <a:buNone/>
            </a:pPr>
            <a:r>
              <a:rPr lang="en-US" dirty="0"/>
              <a:t>Party summary</a:t>
            </a:r>
          </a:p>
          <a:p>
            <a:r>
              <a:rPr lang="en-US" dirty="0" smtClean="0"/>
              <a:t>F_PARTYSUMIDEO</a:t>
            </a:r>
            <a:endParaRPr lang="en-US" dirty="0"/>
          </a:p>
          <a:p>
            <a:pPr marL="347472" indent="0">
              <a:buNone/>
            </a:pPr>
            <a:r>
              <a:rPr lang="en-US" dirty="0"/>
              <a:t>Combining ideology and party identification</a:t>
            </a:r>
          </a:p>
        </p:txBody>
      </p:sp>
      <p:sp>
        <p:nvSpPr>
          <p:cNvPr id="6" name="Slide Number Placeholder 5"/>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3659271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9188" r="-9188"/>
          <a:stretch/>
        </p:blipFill>
        <p:spPr>
          <a:solidFill>
            <a:schemeClr val="accent1">
              <a:lumMod val="40000"/>
              <a:lumOff val="60000"/>
              <a:alpha val="80000"/>
            </a:schemeClr>
          </a:solidFill>
        </p:spPr>
      </p:pic>
      <p:sp>
        <p:nvSpPr>
          <p:cNvPr id="4" name="Title 3"/>
          <p:cNvSpPr>
            <a:spLocks noGrp="1"/>
          </p:cNvSpPr>
          <p:nvPr>
            <p:ph type="title"/>
          </p:nvPr>
        </p:nvSpPr>
        <p:spPr/>
        <p:txBody>
          <a:bodyPr/>
          <a:lstStyle/>
          <a:p>
            <a:r>
              <a:rPr lang="en-US" dirty="0" smtClean="0"/>
              <a:t>Political Affiliation</a:t>
            </a:r>
            <a:endParaRPr lang="en-US" dirty="0"/>
          </a:p>
        </p:txBody>
      </p:sp>
      <p:sp>
        <p:nvSpPr>
          <p:cNvPr id="15" name="Text Placeholder 14"/>
          <p:cNvSpPr>
            <a:spLocks noGrp="1"/>
          </p:cNvSpPr>
          <p:nvPr>
            <p:ph type="body" sz="half" idx="2"/>
          </p:nvPr>
        </p:nvSpPr>
        <p:spPr/>
        <p:txBody>
          <a:bodyPr/>
          <a:lstStyle/>
          <a:p>
            <a:r>
              <a:rPr lang="en-US" dirty="0" smtClean="0"/>
              <a:t>F_PARTY_FINAL</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25443050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Insights</a:t>
            </a:r>
            <a:endParaRPr lang="en-US" dirty="0"/>
          </a:p>
        </p:txBody>
      </p:sp>
      <p:sp>
        <p:nvSpPr>
          <p:cNvPr id="7" name="Text Placeholder 6"/>
          <p:cNvSpPr>
            <a:spLocks noGrp="1"/>
          </p:cNvSpPr>
          <p:nvPr>
            <p:ph type="body" idx="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35237929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a:t>
            </a:r>
            <a:endParaRPr lang="en-US" dirty="0"/>
          </a:p>
        </p:txBody>
      </p:sp>
      <p:sp>
        <p:nvSpPr>
          <p:cNvPr id="3" name="Content Placeholder 2"/>
          <p:cNvSpPr>
            <a:spLocks noGrp="1"/>
          </p:cNvSpPr>
          <p:nvPr>
            <p:ph idx="1"/>
          </p:nvPr>
        </p:nvSpPr>
        <p:spPr/>
        <p:txBody>
          <a:bodyPr/>
          <a:lstStyle/>
          <a:p>
            <a:r>
              <a:rPr lang="en-US" dirty="0"/>
              <a:t>Most </a:t>
            </a:r>
            <a:r>
              <a:rPr lang="en-US" dirty="0" smtClean="0"/>
              <a:t>people </a:t>
            </a:r>
            <a:r>
              <a:rPr lang="en-US" dirty="0"/>
              <a:t>not </a:t>
            </a:r>
            <a:r>
              <a:rPr lang="en-US" dirty="0" smtClean="0"/>
              <a:t>vaccinated</a:t>
            </a:r>
          </a:p>
          <a:p>
            <a:r>
              <a:rPr lang="en-US" dirty="0" smtClean="0"/>
              <a:t>As of survey date (February 2021), vaccines not yet widely available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6981006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a:t>
            </a:r>
            <a:endParaRPr lang="en-US" dirty="0"/>
          </a:p>
        </p:txBody>
      </p:sp>
      <p:sp>
        <p:nvSpPr>
          <p:cNvPr id="3" name="Content Placeholder 2"/>
          <p:cNvSpPr>
            <a:spLocks noGrp="1"/>
          </p:cNvSpPr>
          <p:nvPr>
            <p:ph idx="1"/>
          </p:nvPr>
        </p:nvSpPr>
        <p:spPr/>
        <p:txBody>
          <a:bodyPr/>
          <a:lstStyle/>
          <a:p>
            <a:r>
              <a:rPr lang="en-US" dirty="0" smtClean="0"/>
              <a:t>Majority of respondents believed Trump did a poor job handling the COVID-19 pandemic</a:t>
            </a:r>
          </a:p>
          <a:p>
            <a:r>
              <a:rPr lang="en-US" dirty="0" smtClean="0"/>
              <a:t>Response from most government entities rated “good”</a:t>
            </a:r>
          </a:p>
          <a:p>
            <a:r>
              <a:rPr lang="en-US" dirty="0" smtClean="0"/>
              <a:t>Biden’s response overwhelmingly rated “excellent” in weighted values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40070662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a:t>
            </a:r>
            <a:endParaRPr lang="en-US" dirty="0"/>
          </a:p>
        </p:txBody>
      </p:sp>
      <p:sp>
        <p:nvSpPr>
          <p:cNvPr id="3" name="Content Placeholder 2"/>
          <p:cNvSpPr>
            <a:spLocks noGrp="1"/>
          </p:cNvSpPr>
          <p:nvPr>
            <p:ph idx="1"/>
          </p:nvPr>
        </p:nvSpPr>
        <p:spPr/>
        <p:txBody>
          <a:bodyPr/>
          <a:lstStyle/>
          <a:p>
            <a:r>
              <a:rPr lang="en-US" dirty="0" smtClean="0"/>
              <a:t>Respondents most concerned with:</a:t>
            </a:r>
            <a:endParaRPr lang="en-US" dirty="0"/>
          </a:p>
          <a:p>
            <a:pPr marL="347472" lvl="0" indent="0">
              <a:buNone/>
            </a:pPr>
            <a:r>
              <a:rPr lang="en-US" dirty="0"/>
              <a:t>The risk to teachers of getting or spreading the coronavirus</a:t>
            </a:r>
          </a:p>
          <a:p>
            <a:pPr marL="347472" lvl="0" indent="0">
              <a:buNone/>
            </a:pPr>
            <a:r>
              <a:rPr lang="en-US" dirty="0"/>
              <a:t>The risk to students of getting or spreading the </a:t>
            </a:r>
            <a:r>
              <a:rPr lang="en-US" dirty="0" smtClean="0"/>
              <a:t>coronavirus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19093817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a:t>
            </a:r>
          </a:p>
        </p:txBody>
      </p:sp>
      <p:sp>
        <p:nvSpPr>
          <p:cNvPr id="3" name="Content Placeholder 2"/>
          <p:cNvSpPr>
            <a:spLocks noGrp="1"/>
          </p:cNvSpPr>
          <p:nvPr>
            <p:ph idx="1"/>
          </p:nvPr>
        </p:nvSpPr>
        <p:spPr/>
        <p:txBody>
          <a:bodyPr/>
          <a:lstStyle/>
          <a:p>
            <a:r>
              <a:rPr lang="en-US" dirty="0" smtClean="0"/>
              <a:t>Majority felt schools should wait </a:t>
            </a:r>
            <a:r>
              <a:rPr lang="en-US" dirty="0"/>
              <a:t>to reopen until all teachers who want the coronavirus vaccine have received </a:t>
            </a:r>
            <a:r>
              <a:rPr lang="en-US" dirty="0" smtClean="0"/>
              <a:t>it</a:t>
            </a:r>
          </a:p>
          <a:p>
            <a:r>
              <a:rPr lang="en-US" dirty="0" smtClean="0"/>
              <a:t>Unexpected finding</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30490127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a:t>
            </a:r>
          </a:p>
        </p:txBody>
      </p:sp>
      <p:sp>
        <p:nvSpPr>
          <p:cNvPr id="3" name="Content Placeholder 2"/>
          <p:cNvSpPr>
            <a:spLocks noGrp="1"/>
          </p:cNvSpPr>
          <p:nvPr>
            <p:ph idx="1"/>
          </p:nvPr>
        </p:nvSpPr>
        <p:spPr/>
        <p:txBody>
          <a:bodyPr/>
          <a:lstStyle/>
          <a:p>
            <a:pPr lvl="0"/>
            <a:r>
              <a:rPr lang="en-US" dirty="0" smtClean="0"/>
              <a:t>In terms of COVID-19 restrictions, following items significant for weighted values:</a:t>
            </a:r>
            <a:endParaRPr lang="en-US" dirty="0"/>
          </a:p>
          <a:p>
            <a:pPr marL="347472" lvl="0" indent="0">
              <a:buNone/>
            </a:pPr>
            <a:r>
              <a:rPr lang="en-US" dirty="0" smtClean="0"/>
              <a:t>Closing </a:t>
            </a:r>
            <a:r>
              <a:rPr lang="en-US" dirty="0"/>
              <a:t>K-12 schools for in-person learning</a:t>
            </a:r>
          </a:p>
          <a:p>
            <a:pPr marL="347472" lvl="0" indent="0">
              <a:buNone/>
            </a:pPr>
            <a:r>
              <a:rPr lang="en-US" dirty="0"/>
              <a:t>Limiting restaurants to carry-out </a:t>
            </a:r>
            <a:r>
              <a:rPr lang="en-US" dirty="0" smtClean="0"/>
              <a:t>only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31496552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a:t>
            </a:r>
          </a:p>
        </p:txBody>
      </p:sp>
      <p:sp>
        <p:nvSpPr>
          <p:cNvPr id="3" name="Content Placeholder 2"/>
          <p:cNvSpPr>
            <a:spLocks noGrp="1"/>
          </p:cNvSpPr>
          <p:nvPr>
            <p:ph idx="1"/>
          </p:nvPr>
        </p:nvSpPr>
        <p:spPr/>
        <p:txBody>
          <a:bodyPr/>
          <a:lstStyle/>
          <a:p>
            <a:r>
              <a:rPr lang="en-US" dirty="0"/>
              <a:t>V</a:t>
            </a:r>
            <a:r>
              <a:rPr lang="en-US" dirty="0" smtClean="0"/>
              <a:t>accination </a:t>
            </a:r>
            <a:r>
              <a:rPr lang="en-US" dirty="0"/>
              <a:t>status highly correlated with:</a:t>
            </a:r>
          </a:p>
          <a:p>
            <a:pPr marL="347472" indent="0">
              <a:buNone/>
            </a:pPr>
            <a:r>
              <a:rPr lang="en-US" dirty="0" smtClean="0"/>
              <a:t>Mask </a:t>
            </a:r>
            <a:r>
              <a:rPr lang="en-US" dirty="0"/>
              <a:t>wearing</a:t>
            </a:r>
          </a:p>
          <a:p>
            <a:pPr marL="347472" indent="0">
              <a:buNone/>
            </a:pPr>
            <a:r>
              <a:rPr lang="en-US" dirty="0" smtClean="0"/>
              <a:t>Family </a:t>
            </a:r>
            <a:r>
              <a:rPr lang="en-US" dirty="0"/>
              <a:t>income</a:t>
            </a:r>
          </a:p>
          <a:p>
            <a:pPr marL="347472" indent="0">
              <a:buNone/>
            </a:pPr>
            <a:r>
              <a:rPr lang="en-US" dirty="0" smtClean="0"/>
              <a:t>Income </a:t>
            </a:r>
            <a:r>
              <a:rPr lang="en-US" dirty="0"/>
              <a:t>tier</a:t>
            </a:r>
          </a:p>
          <a:p>
            <a:pPr marL="347472" indent="0">
              <a:buNone/>
            </a:pPr>
            <a:r>
              <a:rPr lang="en-US" dirty="0" smtClean="0"/>
              <a:t>Religion </a:t>
            </a:r>
            <a:endParaRPr lang="en-US" dirty="0"/>
          </a:p>
          <a:p>
            <a:pPr marL="347472" indent="0">
              <a:buNone/>
            </a:pPr>
            <a:r>
              <a:rPr lang="en-US" dirty="0" smtClean="0"/>
              <a:t>Political affiliation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32448526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a:t>
            </a:r>
          </a:p>
        </p:txBody>
      </p:sp>
      <p:sp>
        <p:nvSpPr>
          <p:cNvPr id="3" name="Content Placeholder 2"/>
          <p:cNvSpPr>
            <a:spLocks noGrp="1"/>
          </p:cNvSpPr>
          <p:nvPr>
            <p:ph idx="1"/>
          </p:nvPr>
        </p:nvSpPr>
        <p:spPr/>
        <p:txBody>
          <a:bodyPr>
            <a:normAutofit/>
          </a:bodyPr>
          <a:lstStyle/>
          <a:p>
            <a:r>
              <a:rPr lang="en-US" dirty="0" smtClean="0"/>
              <a:t>Highest level of vaccinations reported for those with a college degree or above</a:t>
            </a:r>
          </a:p>
          <a:p>
            <a:r>
              <a:rPr lang="en-US" dirty="0" smtClean="0"/>
              <a:t>Postgraduates specifically reported the most vaccinations</a:t>
            </a:r>
            <a:endParaRPr lang="en-US" dirty="0"/>
          </a:p>
          <a:p>
            <a:r>
              <a:rPr lang="en-US" dirty="0" smtClean="0"/>
              <a:t>For income tier, more middle-income respondents were vaccinated compared with lower-income or upper-income participants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747375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Questions</a:t>
            </a:r>
            <a:endParaRPr lang="en-US" dirty="0"/>
          </a:p>
        </p:txBody>
      </p:sp>
      <p:sp>
        <p:nvSpPr>
          <p:cNvPr id="3" name="Content Placeholder 2"/>
          <p:cNvSpPr>
            <a:spLocks noGrp="1"/>
          </p:cNvSpPr>
          <p:nvPr>
            <p:ph idx="1"/>
          </p:nvPr>
        </p:nvSpPr>
        <p:spPr/>
        <p:txBody>
          <a:bodyPr>
            <a:normAutofit/>
          </a:bodyPr>
          <a:lstStyle/>
          <a:p>
            <a:r>
              <a:rPr lang="en-US" dirty="0" smtClean="0"/>
              <a:t>Based </a:t>
            </a:r>
            <a:r>
              <a:rPr lang="en-US" dirty="0"/>
              <a:t>on the results of the survey, how do Americans generally feel about how Donald Trump responded to the coronavirus (COVID-19) outbreak</a:t>
            </a:r>
            <a:r>
              <a:rPr lang="en-US" dirty="0" smtClean="0"/>
              <a:t>?</a:t>
            </a:r>
            <a:endParaRPr lang="en-US" dirty="0"/>
          </a:p>
          <a:p>
            <a:r>
              <a:rPr lang="en-US" dirty="0" smtClean="0"/>
              <a:t>Based </a:t>
            </a:r>
            <a:r>
              <a:rPr lang="en-US" dirty="0"/>
              <a:t>on the results of the survey, how do Americans feel about schools reopening</a:t>
            </a:r>
            <a:r>
              <a:rPr lang="en-US" dirty="0" smtClean="0"/>
              <a:t>?</a:t>
            </a:r>
            <a:endParaRPr lang="en-US" dirty="0"/>
          </a:p>
          <a:p>
            <a:r>
              <a:rPr lang="en-US" dirty="0" smtClean="0"/>
              <a:t>Based </a:t>
            </a:r>
            <a:r>
              <a:rPr lang="en-US" dirty="0"/>
              <a:t>on the results of the survey, how has COVID-19 affected Americans’ mental </a:t>
            </a:r>
            <a:r>
              <a:rPr lang="en-US" dirty="0" smtClean="0"/>
              <a:t>health?</a:t>
            </a:r>
          </a:p>
          <a:p>
            <a:r>
              <a:rPr lang="en-US" dirty="0" smtClean="0"/>
              <a:t>Based on the results of the survey, what percentage of Americans are vaccinated against COVID-19?</a:t>
            </a:r>
          </a:p>
          <a:p>
            <a:r>
              <a:rPr lang="en-US" dirty="0" smtClean="0"/>
              <a:t>How </a:t>
            </a:r>
            <a:r>
              <a:rPr lang="en-US" dirty="0"/>
              <a:t>do the demographics for this survey affect Americans’ responses</a:t>
            </a:r>
            <a:r>
              <a:rPr lang="en-US" dirty="0" smtClean="0"/>
              <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8937133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a:t>
            </a:r>
          </a:p>
        </p:txBody>
      </p:sp>
      <p:sp>
        <p:nvSpPr>
          <p:cNvPr id="3" name="Content Placeholder 2"/>
          <p:cNvSpPr>
            <a:spLocks noGrp="1"/>
          </p:cNvSpPr>
          <p:nvPr>
            <p:ph idx="1"/>
          </p:nvPr>
        </p:nvSpPr>
        <p:spPr/>
        <p:txBody>
          <a:bodyPr/>
          <a:lstStyle/>
          <a:p>
            <a:r>
              <a:rPr lang="en-US" dirty="0" smtClean="0"/>
              <a:t>Highest </a:t>
            </a:r>
            <a:r>
              <a:rPr lang="en-US" dirty="0"/>
              <a:t>level of </a:t>
            </a:r>
            <a:r>
              <a:rPr lang="en-US" dirty="0" smtClean="0"/>
              <a:t>vaccinations </a:t>
            </a:r>
            <a:r>
              <a:rPr lang="en-US" dirty="0"/>
              <a:t>in </a:t>
            </a:r>
            <a:r>
              <a:rPr lang="en-US" dirty="0" smtClean="0"/>
              <a:t>the following income brackets:</a:t>
            </a:r>
            <a:endParaRPr lang="en-US" dirty="0"/>
          </a:p>
          <a:p>
            <a:pPr marL="347472" indent="0">
              <a:buNone/>
            </a:pPr>
            <a:r>
              <a:rPr lang="en-US" dirty="0" smtClean="0"/>
              <a:t>Less </a:t>
            </a:r>
            <a:r>
              <a:rPr lang="en-US" dirty="0"/>
              <a:t>than </a:t>
            </a:r>
            <a:r>
              <a:rPr lang="en-US" dirty="0" smtClean="0"/>
              <a:t>$30,000</a:t>
            </a:r>
            <a:endParaRPr lang="en-US" dirty="0"/>
          </a:p>
          <a:p>
            <a:pPr marL="347472" indent="0">
              <a:buNone/>
            </a:pPr>
            <a:r>
              <a:rPr lang="en-US" dirty="0" smtClean="0"/>
              <a:t>More </a:t>
            </a:r>
            <a:r>
              <a:rPr lang="en-US" dirty="0"/>
              <a:t>than </a:t>
            </a:r>
            <a:r>
              <a:rPr lang="en-US" dirty="0" smtClean="0"/>
              <a:t>$100,000</a:t>
            </a:r>
          </a:p>
          <a:p>
            <a:r>
              <a:rPr lang="en-US" dirty="0"/>
              <a:t>Unexpected and surprising gap — each end of </a:t>
            </a:r>
            <a:r>
              <a:rPr lang="en-US" dirty="0" smtClean="0"/>
              <a:t>spectrum</a:t>
            </a:r>
          </a:p>
          <a:p>
            <a:r>
              <a:rPr lang="en-US" dirty="0" smtClean="0"/>
              <a:t>Were most families in these brackets?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25174475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a:t>
            </a:r>
          </a:p>
        </p:txBody>
      </p:sp>
      <p:sp>
        <p:nvSpPr>
          <p:cNvPr id="3" name="Content Placeholder 2"/>
          <p:cNvSpPr>
            <a:spLocks noGrp="1"/>
          </p:cNvSpPr>
          <p:nvPr>
            <p:ph idx="1"/>
          </p:nvPr>
        </p:nvSpPr>
        <p:spPr/>
        <p:txBody>
          <a:bodyPr/>
          <a:lstStyle/>
          <a:p>
            <a:r>
              <a:rPr lang="en-US" dirty="0" smtClean="0"/>
              <a:t>Compared with those affiliated with other political parties, most Democrats were vaccinated</a:t>
            </a:r>
          </a:p>
          <a:p>
            <a:r>
              <a:rPr lang="en-US" dirty="0" smtClean="0"/>
              <a:t>Is this because most participants were Democrats?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18328197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Recommendations and Next Steps</a:t>
            </a:r>
            <a:endParaRPr lang="en-US" dirty="0"/>
          </a:p>
        </p:txBody>
      </p:sp>
      <p:sp>
        <p:nvSpPr>
          <p:cNvPr id="5" name="Text Placeholder 4"/>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31802258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and Next Steps</a:t>
            </a:r>
            <a:endParaRPr lang="en-US" dirty="0"/>
          </a:p>
        </p:txBody>
      </p:sp>
      <p:sp>
        <p:nvSpPr>
          <p:cNvPr id="3" name="Content Placeholder 2"/>
          <p:cNvSpPr>
            <a:spLocks noGrp="1"/>
          </p:cNvSpPr>
          <p:nvPr>
            <p:ph idx="1"/>
          </p:nvPr>
        </p:nvSpPr>
        <p:spPr/>
        <p:txBody>
          <a:bodyPr/>
          <a:lstStyle/>
          <a:p>
            <a:r>
              <a:rPr lang="en-US" dirty="0" smtClean="0"/>
              <a:t>Compare results with those from more recent surveys or other past surveys</a:t>
            </a:r>
          </a:p>
          <a:p>
            <a:r>
              <a:rPr lang="en-US" dirty="0" smtClean="0"/>
              <a:t>Vaccines now more widely available</a:t>
            </a:r>
          </a:p>
          <a:p>
            <a:r>
              <a:rPr lang="en-US" dirty="0" smtClean="0"/>
              <a:t>Evaluate questions regarding future plans — are those who had planned to be vaccinated indeed vaccinated now?</a:t>
            </a:r>
          </a:p>
          <a:p>
            <a:r>
              <a:rPr lang="en-US" dirty="0" smtClean="0"/>
              <a:t>If respondents are not vaccinated, why not?</a:t>
            </a:r>
          </a:p>
          <a:p>
            <a:r>
              <a:rPr lang="en-US" dirty="0" smtClean="0"/>
              <a:t>More recent data could provide more nuanced insights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29029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Hypotheses</a:t>
            </a:r>
            <a:endParaRPr lang="en-US" dirty="0"/>
          </a:p>
        </p:txBody>
      </p:sp>
      <p:sp>
        <p:nvSpPr>
          <p:cNvPr id="3" name="Content Placeholder 2"/>
          <p:cNvSpPr>
            <a:spLocks noGrp="1"/>
          </p:cNvSpPr>
          <p:nvPr>
            <p:ph idx="1"/>
          </p:nvPr>
        </p:nvSpPr>
        <p:spPr/>
        <p:txBody>
          <a:bodyPr/>
          <a:lstStyle/>
          <a:p>
            <a:r>
              <a:rPr lang="en-US" dirty="0" smtClean="0"/>
              <a:t>The </a:t>
            </a:r>
            <a:r>
              <a:rPr lang="en-US" dirty="0"/>
              <a:t>majority of Americans are vaccinated against COVID-19</a:t>
            </a:r>
            <a:r>
              <a:rPr lang="en-US" dirty="0" smtClean="0"/>
              <a:t>.</a:t>
            </a:r>
            <a:endParaRPr lang="en-US" dirty="0"/>
          </a:p>
          <a:p>
            <a:r>
              <a:rPr lang="en-US" dirty="0" smtClean="0"/>
              <a:t>The </a:t>
            </a:r>
            <a:r>
              <a:rPr lang="en-US" dirty="0"/>
              <a:t>majority of Americans are not happy with the way Donald Trump handled the response to COVID-19 during his term as president</a:t>
            </a:r>
            <a:r>
              <a:rPr lang="en-US" dirty="0" smtClean="0"/>
              <a:t>.</a:t>
            </a:r>
          </a:p>
          <a:p>
            <a:r>
              <a:rPr lang="en-US" dirty="0" smtClean="0"/>
              <a:t>The majority of Americans want schools to reopen (and in general want a return to normalcy in society).</a:t>
            </a:r>
          </a:p>
          <a:p>
            <a:r>
              <a:rPr lang="en-US" dirty="0" smtClean="0"/>
              <a:t>Americans </a:t>
            </a:r>
            <a:r>
              <a:rPr lang="en-US" dirty="0"/>
              <a:t>with a lower level of education and a lower level of household income likely did not receive the vaccine for the coronavirus</a:t>
            </a:r>
            <a:r>
              <a:rPr lang="en-US" dirty="0" smtClean="0"/>
              <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930399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a:t>
            </a:r>
            <a:endParaRPr lang="en-US" dirty="0"/>
          </a:p>
        </p:txBody>
      </p:sp>
      <p:sp>
        <p:nvSpPr>
          <p:cNvPr id="3" name="Content Placeholder 2"/>
          <p:cNvSpPr>
            <a:spLocks noGrp="1"/>
          </p:cNvSpPr>
          <p:nvPr>
            <p:ph idx="1"/>
          </p:nvPr>
        </p:nvSpPr>
        <p:spPr>
          <a:xfrm>
            <a:off x="818712" y="2222286"/>
            <a:ext cx="10554574" cy="3639312"/>
          </a:xfrm>
        </p:spPr>
        <p:txBody>
          <a:bodyPr>
            <a:normAutofit/>
          </a:bodyPr>
          <a:lstStyle/>
          <a:p>
            <a:r>
              <a:rPr lang="en-US" dirty="0" smtClean="0"/>
              <a:t>Mental health questions included in original data model</a:t>
            </a:r>
            <a:endParaRPr lang="en-US" dirty="0"/>
          </a:p>
          <a:p>
            <a:r>
              <a:rPr lang="en-US" dirty="0" smtClean="0"/>
              <a:t>More demographic factors also originally included</a:t>
            </a:r>
          </a:p>
          <a:p>
            <a:r>
              <a:rPr lang="en-US" dirty="0" smtClean="0"/>
              <a:t>Chose to focus on more specific factors and responses</a:t>
            </a:r>
          </a:p>
          <a:p>
            <a:r>
              <a:rPr lang="en-US" dirty="0" smtClean="0"/>
              <a:t>Too many variables in survey to focus on all at once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308373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Results of Initial Hypotheses</a:t>
            </a:r>
          </a:p>
        </p:txBody>
      </p:sp>
      <p:sp>
        <p:nvSpPr>
          <p:cNvPr id="5" name="Text Placeholder 4"/>
          <p:cNvSpPr>
            <a:spLocks noGrp="1"/>
          </p:cNvSpPr>
          <p:nvPr>
            <p:ph type="body" idx="1"/>
          </p:nvPr>
        </p:nvSpPr>
        <p:spPr/>
        <p:txBody>
          <a:bodyPr/>
          <a:lstStyle/>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9331250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71640</TotalTime>
  <Words>1902</Words>
  <Application>Microsoft Office PowerPoint</Application>
  <PresentationFormat>Widescreen</PresentationFormat>
  <Paragraphs>319</Paragraphs>
  <Slides>63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Calibri</vt:lpstr>
      <vt:lpstr>Century Gothic</vt:lpstr>
      <vt:lpstr>Wingdings</vt:lpstr>
      <vt:lpstr>Wingdings 2</vt:lpstr>
      <vt:lpstr>Quotable</vt:lpstr>
      <vt:lpstr>Final Presentation: SQL for Data Science Capstone Project</vt:lpstr>
      <vt:lpstr>Table of Contents</vt:lpstr>
      <vt:lpstr>Data Set</vt:lpstr>
      <vt:lpstr>Initial Approach</vt:lpstr>
      <vt:lpstr>Initial Approach</vt:lpstr>
      <vt:lpstr>Initial Questions</vt:lpstr>
      <vt:lpstr>Initial Hypotheses</vt:lpstr>
      <vt:lpstr>Changes</vt:lpstr>
      <vt:lpstr>Results of Initial Hypotheses</vt:lpstr>
      <vt:lpstr>Hypothesis 1</vt:lpstr>
      <vt:lpstr>Results for Question COVID_VAXD_W83</vt:lpstr>
      <vt:lpstr>Hypothesis 2</vt:lpstr>
      <vt:lpstr>Results for Question COVIDEGFPDT_W83</vt:lpstr>
      <vt:lpstr>Hypothesis 2</vt:lpstr>
      <vt:lpstr>Hypothesis 2</vt:lpstr>
      <vt:lpstr>Results for Question COVIDEGFP_W83(a–d, g)</vt:lpstr>
      <vt:lpstr>Hypothesis 3</vt:lpstr>
      <vt:lpstr>Hypothesis 3</vt:lpstr>
      <vt:lpstr>Results for Question SCHLREOPEN_W83(a–f)</vt:lpstr>
      <vt:lpstr>Hypothesis 3</vt:lpstr>
      <vt:lpstr>Results for Question TCHRVACCINE_W83</vt:lpstr>
      <vt:lpstr>Hypothesis 3</vt:lpstr>
      <vt:lpstr>Hypothesis 3</vt:lpstr>
      <vt:lpstr>Results for Question COVID_RESTRICTION_W83(a, c, e, f, h)</vt:lpstr>
      <vt:lpstr>Hypothesis 3</vt:lpstr>
      <vt:lpstr>Results for Question COVID_OPENMORE_W83</vt:lpstr>
      <vt:lpstr>Hypothesis 4</vt:lpstr>
      <vt:lpstr>Education Level</vt:lpstr>
      <vt:lpstr>Income Tier</vt:lpstr>
      <vt:lpstr>Discussion</vt:lpstr>
      <vt:lpstr>Discussion of Hypotheses</vt:lpstr>
      <vt:lpstr>Metrics</vt:lpstr>
      <vt:lpstr>Correlations</vt:lpstr>
      <vt:lpstr>Initial Correlation Analysis</vt:lpstr>
      <vt:lpstr>Initial Correlation Analysis</vt:lpstr>
      <vt:lpstr>Demographics</vt:lpstr>
      <vt:lpstr>PowerPoint Presentation</vt:lpstr>
      <vt:lpstr>Vaccination Status and Education Level</vt:lpstr>
      <vt:lpstr>PowerPoint Presentation</vt:lpstr>
      <vt:lpstr>Education 1</vt:lpstr>
      <vt:lpstr>Education 2</vt:lpstr>
      <vt:lpstr>Vaccination Status and Income Level</vt:lpstr>
      <vt:lpstr>Family Income</vt:lpstr>
      <vt:lpstr>Vaccination Status and Income Tier</vt:lpstr>
      <vt:lpstr>Income Tier</vt:lpstr>
      <vt:lpstr>Vaccination Status and Mask Wearing</vt:lpstr>
      <vt:lpstr>Mask Wearing</vt:lpstr>
      <vt:lpstr>Vaccination Status and Religious Beliefs</vt:lpstr>
      <vt:lpstr>Religion</vt:lpstr>
      <vt:lpstr>Vaccination Status and Political Affiliation</vt:lpstr>
      <vt:lpstr>Political Affiliation</vt:lpstr>
      <vt:lpstr>Insights</vt:lpstr>
      <vt:lpstr>Insights</vt:lpstr>
      <vt:lpstr>Insights</vt:lpstr>
      <vt:lpstr>Insights</vt:lpstr>
      <vt:lpstr>Insights</vt:lpstr>
      <vt:lpstr>Insights</vt:lpstr>
      <vt:lpstr>Insights</vt:lpstr>
      <vt:lpstr>Insights</vt:lpstr>
      <vt:lpstr>Insights</vt:lpstr>
      <vt:lpstr>Insights</vt:lpstr>
      <vt:lpstr>Recommendations and Next Steps</vt:lpstr>
      <vt:lpstr>Recommendations and Next Steps</vt:lpstr>
    </vt:vector>
  </TitlesOfParts>
  <Company>FAA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Foster, Denise E-CTR (FAA)</dc:creator>
  <cp:lastModifiedBy>Foster, Denise E-CTR (FAA)</cp:lastModifiedBy>
  <cp:revision>397</cp:revision>
  <dcterms:created xsi:type="dcterms:W3CDTF">2022-03-14T21:04:59Z</dcterms:created>
  <dcterms:modified xsi:type="dcterms:W3CDTF">2022-05-04T20:50:49Z</dcterms:modified>
</cp:coreProperties>
</file>