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-47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287E7-507B-2A7C-7BF2-6D7103C1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D37850-FC5C-2A98-8A9A-D81F118B6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AB201-40E7-9CFB-4555-2B69FA20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C98A01-D4A5-2081-9AB4-C800C66D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B5EBAB-7EAA-6781-8020-2359ACB1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08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5BFA8-F4DF-6751-ED02-D99DFFAD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3C5E98-9EAA-8128-DD4C-9C802953C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D950E-AD39-1B03-570D-D0A0E4D4A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80918E-033B-6820-04F3-26AF6D31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C9D989-E948-4342-CD98-4D13585C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8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21A5F-77D3-037D-4DA0-87B519E68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6FCA84-4BDA-6209-BCD1-8FC78DF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42633-9442-7AE6-879F-70AB507E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31398-7513-1CCC-906E-3687D8DF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773FD-D7A6-ECCB-9168-0F6BD974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58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F97E9-7B02-CB47-11AA-2C264479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FCE663-6F00-AAD6-FACF-8DF1E223E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272B37-5166-3E7C-EDB1-E45B8FCA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288F6D-0816-8360-A565-B7ACFC1C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9D5DD2-7A5F-DD42-127D-CDB9002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3284-DDB8-6177-7639-47928B24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DC72B-3732-3C3A-A730-35B692A6F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51664F-1874-7013-F9BD-65B13736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39BCD-B1A0-409D-DDB5-3FC7C08D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FAB44B-E10D-7D97-740B-C3B52BBA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0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AE4DC-8578-F5F6-3B5F-0FAE02CC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6C4CD-643C-19FF-06F5-0D5D93AB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96A29-EA5D-0D0A-172A-323A287B1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653CFC-4158-5DF5-D4E7-061AC8B9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DD1EE7-F2B2-A5BE-3235-37394192C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CAB584-FDFD-6D02-19C6-03CD957F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26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50115-3CE7-6BB5-CE04-DE8B6D12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CB6389-866B-B409-FE92-19F12114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D5D147-1C66-316D-8DD0-2210859B1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CB42966-EB52-0680-542C-93437D868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9E7382-F584-A348-D6E8-0331FFE7F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EF5947-4088-66FD-BA76-A7243D9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239BFC-FF91-AAD5-794A-0D160AB9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D41F79B-BEB3-F51F-C55B-A2FCB894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7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4B60F-8804-58EA-DFB2-6E2A2F5E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3BF92A-5D09-35AE-49CD-9280C56F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1006D-A4D3-A538-5461-33C0B107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110631-F467-58AD-26C3-FBA138E8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95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A003C9-C74C-11B3-1146-5511C6DC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D81E10-85FB-AC3E-01EB-98892914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8DD4EE-1C44-1EA8-5B8D-FF65C5875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D1633-26EA-47D9-91C8-69E680F2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368FF6-DC9B-16FC-2E69-911BAC84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86A661-0A5D-E386-7EAF-1F47CF796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AA0E2-9157-B709-F701-BD00E79E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1441D9-4416-0F2A-800D-FB88612E3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9C15DC3-7B85-066D-F860-5C6D4B76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86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3EAA4-3164-1B2A-52D9-87AF69B5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7E80AAF-300D-4B03-BD04-2BE03F51B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40CCA3-42C7-0336-1498-34B41102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67F51B-8357-B4F6-2CC1-F64FC68A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CB2792-CF4E-FC21-C8B0-16BC8D96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5EBAE0-2D28-A377-07B3-35CDD7F3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0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6E76C0D-6B05-2096-4252-078D6B3A9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20AB83-2ABF-7B84-ED8F-22808209A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4DF15F-8128-8DCC-4211-DE4D7A56C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DA933E-BBA5-49DF-BCB8-895685A7D714}" type="datetimeFigureOut">
              <a:rPr lang="pt-BR" smtClean="0"/>
              <a:t>20/02/2024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270813-94B3-D08B-4603-2239E910D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B0E529-09B8-9C03-E599-9DA635F38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4C0F7-10DD-46A3-8269-036C5FF435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090CF-9A68-EB6B-0EB2-8CBE29609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Conceitos de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D55905-50D0-E94C-2B76-6925AD975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09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D8687-A148-42FA-C1A2-E7FD9205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6BCB8-21A3-A200-F9EB-D33FD9513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ul</a:t>
            </a:r>
            <a:r>
              <a:rPr lang="pt-BR" dirty="0"/>
              <a:t>&gt;, &lt;</a:t>
            </a:r>
            <a:r>
              <a:rPr lang="pt-BR" dirty="0" err="1"/>
              <a:t>ol</a:t>
            </a:r>
            <a:r>
              <a:rPr lang="pt-BR" dirty="0"/>
              <a:t>&gt;, &lt;li&gt;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listas não ordenadas (com marcadores) e ordenadas (numeradas).</a:t>
            </a:r>
          </a:p>
        </p:txBody>
      </p:sp>
    </p:spTree>
    <p:extLst>
      <p:ext uri="{BB962C8B-B14F-4D97-AF65-F5344CB8AC3E}">
        <p14:creationId xmlns:p14="http://schemas.microsoft.com/office/powerpoint/2010/main" val="235920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1CA38-6DCA-17DE-3A45-1182120E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80775-1966-DB43-A846-C153D68B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table</a:t>
            </a:r>
            <a:r>
              <a:rPr lang="pt-BR" dirty="0"/>
              <a:t>&gt;, &lt;</a:t>
            </a:r>
            <a:r>
              <a:rPr lang="pt-BR" dirty="0" err="1"/>
              <a:t>tr</a:t>
            </a:r>
            <a:r>
              <a:rPr lang="pt-BR" dirty="0"/>
              <a:t>&gt;, &lt;</a:t>
            </a:r>
            <a:r>
              <a:rPr lang="pt-BR" dirty="0" err="1"/>
              <a:t>td</a:t>
            </a:r>
            <a:r>
              <a:rPr lang="pt-BR" dirty="0"/>
              <a:t>&gt;, &lt;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tabelas e suas células.</a:t>
            </a:r>
          </a:p>
        </p:txBody>
      </p:sp>
    </p:spTree>
    <p:extLst>
      <p:ext uri="{BB962C8B-B14F-4D97-AF65-F5344CB8AC3E}">
        <p14:creationId xmlns:p14="http://schemas.microsoft.com/office/powerpoint/2010/main" val="2581478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F8199-769B-5D3B-D1A7-321650F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Formulários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6C4CB-51C4-8E8A-8C68-3D85BC4D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form</a:t>
            </a:r>
            <a:r>
              <a:rPr lang="pt-BR" dirty="0"/>
              <a:t>&gt;, &lt;input&gt;, &lt;</a:t>
            </a:r>
            <a:r>
              <a:rPr lang="pt-BR" dirty="0" err="1"/>
              <a:t>textarea</a:t>
            </a:r>
            <a:r>
              <a:rPr lang="pt-BR" dirty="0"/>
              <a:t>&gt;, &lt;</a:t>
            </a:r>
            <a:r>
              <a:rPr lang="pt-BR" dirty="0" err="1"/>
              <a:t>select</a:t>
            </a:r>
            <a:r>
              <a:rPr lang="pt-BR" dirty="0"/>
              <a:t>&gt;, &lt;</a:t>
            </a:r>
            <a:r>
              <a:rPr lang="pt-BR" dirty="0" err="1"/>
              <a:t>button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criar formulários interativos para coletar dados do usuário.</a:t>
            </a:r>
          </a:p>
        </p:txBody>
      </p:sp>
    </p:spTree>
    <p:extLst>
      <p:ext uri="{BB962C8B-B14F-4D97-AF65-F5344CB8AC3E}">
        <p14:creationId xmlns:p14="http://schemas.microsoft.com/office/powerpoint/2010/main" val="323354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000EB-616B-258F-BE8A-4C985884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9EF1F-A78D-EA42-E2D6-F91055C2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&lt;!-- Comentário --&gt;</a:t>
            </a:r>
          </a:p>
          <a:p>
            <a:r>
              <a:rPr lang="pt-BR" dirty="0"/>
              <a:t>Usado para adicionar comentários ao código HTML. Comentários não são visíveis na página renderizada.</a:t>
            </a:r>
          </a:p>
        </p:txBody>
      </p:sp>
    </p:spTree>
    <p:extLst>
      <p:ext uri="{BB962C8B-B14F-4D97-AF65-F5344CB8AC3E}">
        <p14:creationId xmlns:p14="http://schemas.microsoft.com/office/powerpoint/2010/main" val="111731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95C60-7322-1613-8738-8EC6E1D9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208F0B-6A40-C9CE-4F50-F60766F3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 </a:t>
            </a:r>
            <a:r>
              <a:rPr lang="pt-BR" dirty="0" err="1"/>
              <a:t>lang</a:t>
            </a:r>
            <a:r>
              <a:rPr lang="pt-BR" dirty="0"/>
              <a:t>="</a:t>
            </a:r>
            <a:r>
              <a:rPr lang="pt-BR" dirty="0" err="1"/>
              <a:t>en</a:t>
            </a:r>
            <a:r>
              <a:rPr lang="pt-BR" dirty="0"/>
              <a:t>"&gt;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    &lt;meta </a:t>
            </a:r>
            <a:r>
              <a:rPr lang="pt-BR" dirty="0" err="1"/>
              <a:t>charset</a:t>
            </a:r>
            <a:r>
              <a:rPr lang="pt-BR" dirty="0"/>
              <a:t>="UTF-8"&gt;</a:t>
            </a:r>
          </a:p>
          <a:p>
            <a:r>
              <a:rPr lang="pt-BR" dirty="0"/>
              <a:t>    &lt;meta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viewport</a:t>
            </a:r>
            <a:r>
              <a:rPr lang="pt-BR" dirty="0"/>
              <a:t>" </a:t>
            </a:r>
            <a:r>
              <a:rPr lang="pt-BR" dirty="0" err="1"/>
              <a:t>content</a:t>
            </a:r>
            <a:r>
              <a:rPr lang="pt-BR" dirty="0"/>
              <a:t>="</a:t>
            </a:r>
            <a:r>
              <a:rPr lang="pt-BR" dirty="0" err="1"/>
              <a:t>width</a:t>
            </a:r>
            <a:r>
              <a:rPr lang="pt-BR" dirty="0"/>
              <a:t>=device-</a:t>
            </a:r>
            <a:r>
              <a:rPr lang="pt-BR" dirty="0" err="1"/>
              <a:t>width</a:t>
            </a:r>
            <a:r>
              <a:rPr lang="pt-BR" dirty="0"/>
              <a:t>, </a:t>
            </a:r>
            <a:r>
              <a:rPr lang="pt-BR" dirty="0" err="1"/>
              <a:t>initial-scale</a:t>
            </a:r>
            <a:r>
              <a:rPr lang="pt-BR" dirty="0"/>
              <a:t>=1.0"&gt;</a:t>
            </a:r>
          </a:p>
          <a:p>
            <a:r>
              <a:rPr lang="pt-BR" dirty="0"/>
              <a:t>    &lt;</a:t>
            </a:r>
            <a:r>
              <a:rPr lang="pt-BR" dirty="0" err="1"/>
              <a:t>title</a:t>
            </a:r>
            <a:r>
              <a:rPr lang="pt-BR" dirty="0"/>
              <a:t>&gt;Exemplo de Página HTML&lt;/</a:t>
            </a:r>
            <a:r>
              <a:rPr lang="pt-BR" dirty="0" err="1"/>
              <a:t>title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head</a:t>
            </a:r>
            <a:r>
              <a:rPr lang="pt-BR" dirty="0"/>
              <a:t>&gt;</a:t>
            </a:r>
          </a:p>
          <a:p>
            <a:r>
              <a:rPr lang="pt-BR" dirty="0"/>
              <a:t>&lt;body&gt;</a:t>
            </a:r>
          </a:p>
          <a:p>
            <a:endParaRPr lang="pt-BR" dirty="0"/>
          </a:p>
          <a:p>
            <a:r>
              <a:rPr lang="pt-BR" dirty="0"/>
              <a:t>    &lt;!-- Exemplo de Link --&gt;</a:t>
            </a:r>
          </a:p>
          <a:p>
            <a:r>
              <a:rPr lang="pt-BR" dirty="0"/>
              <a:t>    &lt;h2&gt;Exemplo de Link:&lt;/h2&gt;</a:t>
            </a:r>
          </a:p>
          <a:p>
            <a:r>
              <a:rPr lang="pt-BR" dirty="0"/>
              <a:t>    &lt;a </a:t>
            </a:r>
            <a:r>
              <a:rPr lang="pt-BR" dirty="0" err="1"/>
              <a:t>href</a:t>
            </a:r>
            <a:r>
              <a:rPr lang="pt-BR" dirty="0"/>
              <a:t>="https://www.example.com"&gt;Visite o site exemplo&lt;/a&gt;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Imagem --&gt;</a:t>
            </a:r>
          </a:p>
          <a:p>
            <a:r>
              <a:rPr lang="pt-BR" dirty="0"/>
              <a:t>    &lt;h2&gt;Exemplo de Imagem:&lt;/h2&gt;</a:t>
            </a:r>
          </a:p>
          <a:p>
            <a:r>
              <a:rPr lang="pt-BR" dirty="0"/>
              <a:t>    &lt;</a:t>
            </a:r>
            <a:r>
              <a:rPr lang="pt-BR" dirty="0" err="1"/>
              <a:t>img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="https://via.placeholder.com/150" </a:t>
            </a:r>
            <a:r>
              <a:rPr lang="pt-BR" dirty="0" err="1"/>
              <a:t>alt</a:t>
            </a:r>
            <a:r>
              <a:rPr lang="pt-BR" dirty="0"/>
              <a:t>="Imagem de exemplo"&gt;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Multimídia --&gt;</a:t>
            </a:r>
          </a:p>
          <a:p>
            <a:r>
              <a:rPr lang="pt-BR" dirty="0"/>
              <a:t>    &lt;h2&gt;Exemplo de Multimídia:&lt;/h2&gt;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video</a:t>
            </a:r>
            <a:r>
              <a:rPr lang="pt-BR" dirty="0"/>
              <a:t> </a:t>
            </a:r>
            <a:r>
              <a:rPr lang="pt-BR" dirty="0" err="1"/>
              <a:t>width</a:t>
            </a:r>
            <a:r>
              <a:rPr lang="pt-BR" dirty="0"/>
              <a:t>="320" </a:t>
            </a:r>
            <a:r>
              <a:rPr lang="pt-BR" dirty="0" err="1"/>
              <a:t>height</a:t>
            </a:r>
            <a:r>
              <a:rPr lang="pt-BR" dirty="0"/>
              <a:t>="240" </a:t>
            </a:r>
            <a:r>
              <a:rPr lang="pt-BR" dirty="0" err="1"/>
              <a:t>controls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src</a:t>
            </a:r>
            <a:r>
              <a:rPr lang="pt-BR" dirty="0"/>
              <a:t>="movie.mp4"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video</a:t>
            </a:r>
            <a:r>
              <a:rPr lang="pt-BR" dirty="0"/>
              <a:t>/mp4"&gt;</a:t>
            </a:r>
          </a:p>
          <a:p>
            <a:r>
              <a:rPr lang="pt-BR" dirty="0"/>
              <a:t>        Seu navegador não suporta o elemento de vídeo.</a:t>
            </a:r>
          </a:p>
          <a:p>
            <a:r>
              <a:rPr lang="pt-BR" dirty="0"/>
              <a:t>    &lt;/</a:t>
            </a:r>
            <a:r>
              <a:rPr lang="pt-BR" dirty="0" err="1"/>
              <a:t>video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Lista --&gt;</a:t>
            </a:r>
          </a:p>
          <a:p>
            <a:r>
              <a:rPr lang="pt-BR" dirty="0"/>
              <a:t>    &lt;h2&gt;Exemplo de Lista:&lt;/h2&gt;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    &lt;li&gt;Item 1&lt;/li&gt;</a:t>
            </a:r>
          </a:p>
          <a:p>
            <a:r>
              <a:rPr lang="pt-BR" dirty="0"/>
              <a:t>        &lt;li&gt;Item 2&lt;/li&gt;</a:t>
            </a:r>
          </a:p>
          <a:p>
            <a:r>
              <a:rPr lang="pt-BR" dirty="0"/>
              <a:t>        &lt;li&gt;Item 3&lt;/li&gt;</a:t>
            </a:r>
          </a:p>
          <a:p>
            <a:r>
              <a:rPr lang="pt-BR" dirty="0"/>
              <a:t>    &lt;/</a:t>
            </a:r>
            <a:r>
              <a:rPr lang="pt-BR" dirty="0" err="1"/>
              <a:t>ul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Tabela --&gt;</a:t>
            </a:r>
          </a:p>
          <a:p>
            <a:r>
              <a:rPr lang="pt-BR" dirty="0"/>
              <a:t>    &lt;h2&gt;Exemplo de Tabela:&lt;/h2&gt;</a:t>
            </a:r>
          </a:p>
          <a:p>
            <a:r>
              <a:rPr lang="pt-BR" dirty="0"/>
              <a:t>    &lt;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border</a:t>
            </a:r>
            <a:r>
              <a:rPr lang="pt-BR" dirty="0"/>
              <a:t>="1"&gt;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th</a:t>
            </a:r>
            <a:r>
              <a:rPr lang="pt-BR" dirty="0"/>
              <a:t>&gt;Nome&lt;/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th</a:t>
            </a:r>
            <a:r>
              <a:rPr lang="pt-BR" dirty="0"/>
              <a:t>&gt;Idade&lt;/</a:t>
            </a:r>
            <a:r>
              <a:rPr lang="pt-BR" dirty="0" err="1"/>
              <a:t>th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&gt;João&lt;/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&gt;30&lt;/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&gt;Maria&lt;/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    &lt;</a:t>
            </a:r>
            <a:r>
              <a:rPr lang="pt-BR" dirty="0" err="1"/>
              <a:t>td</a:t>
            </a:r>
            <a:r>
              <a:rPr lang="pt-BR" dirty="0"/>
              <a:t>&gt;25&lt;/</a:t>
            </a:r>
            <a:r>
              <a:rPr lang="pt-BR" dirty="0" err="1"/>
              <a:t>td</a:t>
            </a:r>
            <a:r>
              <a:rPr lang="pt-BR" dirty="0"/>
              <a:t>&gt;</a:t>
            </a:r>
          </a:p>
          <a:p>
            <a:r>
              <a:rPr lang="pt-BR" dirty="0"/>
              <a:t>        &lt;/</a:t>
            </a:r>
            <a:r>
              <a:rPr lang="pt-BR" dirty="0" err="1"/>
              <a:t>tr</a:t>
            </a:r>
            <a:r>
              <a:rPr lang="pt-BR" dirty="0"/>
              <a:t>&gt;</a:t>
            </a:r>
          </a:p>
          <a:p>
            <a:r>
              <a:rPr lang="pt-BR" dirty="0"/>
              <a:t>    &lt;/</a:t>
            </a:r>
            <a:r>
              <a:rPr lang="pt-BR" dirty="0" err="1"/>
              <a:t>table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Formulário --&gt;</a:t>
            </a:r>
          </a:p>
          <a:p>
            <a:r>
              <a:rPr lang="pt-BR" dirty="0"/>
              <a:t>    &lt;h2&gt;Exemplo de Formulário:&lt;/h2&gt;</a:t>
            </a:r>
          </a:p>
          <a:p>
            <a:r>
              <a:rPr lang="pt-BR" dirty="0"/>
              <a:t>    &lt;</a:t>
            </a:r>
            <a:r>
              <a:rPr lang="pt-BR" dirty="0" err="1"/>
              <a:t>form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="</a:t>
            </a:r>
            <a:r>
              <a:rPr lang="pt-BR" dirty="0" err="1"/>
              <a:t>submit.php</a:t>
            </a:r>
            <a:r>
              <a:rPr lang="pt-BR" dirty="0"/>
              <a:t>" </a:t>
            </a:r>
            <a:r>
              <a:rPr lang="pt-BR" dirty="0" err="1"/>
              <a:t>method</a:t>
            </a:r>
            <a:r>
              <a:rPr lang="pt-BR" dirty="0"/>
              <a:t>="post"&gt;</a:t>
            </a:r>
          </a:p>
          <a:p>
            <a:r>
              <a:rPr lang="pt-BR" dirty="0"/>
              <a:t>        &lt;</a:t>
            </a:r>
            <a:r>
              <a:rPr lang="pt-BR" dirty="0" err="1"/>
              <a:t>label</a:t>
            </a:r>
            <a:r>
              <a:rPr lang="pt-BR" dirty="0"/>
              <a:t> for="nome"&gt;Nome:&lt;/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text</a:t>
            </a:r>
            <a:r>
              <a:rPr lang="pt-BR" dirty="0"/>
              <a:t>" id="nome" </a:t>
            </a:r>
            <a:r>
              <a:rPr lang="pt-BR" dirty="0" err="1"/>
              <a:t>name</a:t>
            </a:r>
            <a:r>
              <a:rPr lang="pt-BR" dirty="0"/>
              <a:t>="nome"&gt;</a:t>
            </a:r>
          </a:p>
          <a:p>
            <a:r>
              <a:rPr lang="pt-BR" dirty="0"/>
              <a:t>    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        &lt;</a:t>
            </a:r>
            <a:r>
              <a:rPr lang="pt-BR" dirty="0" err="1"/>
              <a:t>label</a:t>
            </a:r>
            <a:r>
              <a:rPr lang="pt-BR" dirty="0"/>
              <a:t> for="</a:t>
            </a:r>
            <a:r>
              <a:rPr lang="pt-BR" dirty="0" err="1"/>
              <a:t>email</a:t>
            </a:r>
            <a:r>
              <a:rPr lang="pt-BR" dirty="0"/>
              <a:t>"&gt;Email:&lt;/</a:t>
            </a:r>
            <a:r>
              <a:rPr lang="pt-BR" dirty="0" err="1"/>
              <a:t>label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 id="</a:t>
            </a:r>
            <a:r>
              <a:rPr lang="pt-BR" dirty="0" err="1"/>
              <a:t>email</a:t>
            </a:r>
            <a:r>
              <a:rPr lang="pt-BR" dirty="0"/>
              <a:t>" </a:t>
            </a:r>
            <a:r>
              <a:rPr lang="pt-BR" dirty="0" err="1"/>
              <a:t>name</a:t>
            </a:r>
            <a:r>
              <a:rPr lang="pt-BR" dirty="0"/>
              <a:t>="</a:t>
            </a:r>
            <a:r>
              <a:rPr lang="pt-BR" dirty="0" err="1"/>
              <a:t>email</a:t>
            </a:r>
            <a:r>
              <a:rPr lang="pt-BR" dirty="0"/>
              <a:t>"&gt;</a:t>
            </a:r>
          </a:p>
          <a:p>
            <a:r>
              <a:rPr lang="pt-BR" dirty="0"/>
              <a:t>        &lt;</a:t>
            </a:r>
            <a:r>
              <a:rPr lang="pt-BR" dirty="0" err="1"/>
              <a:t>br</a:t>
            </a:r>
            <a:r>
              <a:rPr lang="pt-BR" dirty="0"/>
              <a:t>&gt;&lt;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r>
              <a:rPr lang="pt-BR" dirty="0"/>
              <a:t>        &lt;input </a:t>
            </a:r>
            <a:r>
              <a:rPr lang="pt-BR" dirty="0" err="1"/>
              <a:t>type</a:t>
            </a:r>
            <a:r>
              <a:rPr lang="pt-BR" dirty="0"/>
              <a:t>="</a:t>
            </a:r>
            <a:r>
              <a:rPr lang="pt-BR" dirty="0" err="1"/>
              <a:t>submit</a:t>
            </a:r>
            <a:r>
              <a:rPr lang="pt-BR" dirty="0"/>
              <a:t>" </a:t>
            </a:r>
            <a:r>
              <a:rPr lang="pt-BR" dirty="0" err="1"/>
              <a:t>value</a:t>
            </a:r>
            <a:r>
              <a:rPr lang="pt-BR" dirty="0"/>
              <a:t>="Enviar"&gt;</a:t>
            </a:r>
          </a:p>
          <a:p>
            <a:r>
              <a:rPr lang="pt-BR" dirty="0"/>
              <a:t>    &lt;/</a:t>
            </a:r>
            <a:r>
              <a:rPr lang="pt-BR" dirty="0" err="1"/>
              <a:t>form</a:t>
            </a:r>
            <a:r>
              <a:rPr lang="pt-BR" dirty="0"/>
              <a:t>&gt;</a:t>
            </a:r>
          </a:p>
          <a:p>
            <a:r>
              <a:rPr lang="pt-BR" dirty="0"/>
              <a:t>    &lt;</a:t>
            </a:r>
            <a:r>
              <a:rPr lang="pt-BR" dirty="0" err="1"/>
              <a:t>br</a:t>
            </a:r>
            <a:r>
              <a:rPr lang="pt-BR" dirty="0"/>
              <a:t>&gt;</a:t>
            </a:r>
          </a:p>
          <a:p>
            <a:endParaRPr lang="pt-BR" dirty="0"/>
          </a:p>
          <a:p>
            <a:r>
              <a:rPr lang="pt-BR" dirty="0"/>
              <a:t>    &lt;!-- Exemplo de Comentário --&gt;</a:t>
            </a:r>
          </a:p>
          <a:p>
            <a:r>
              <a:rPr lang="pt-BR" dirty="0"/>
              <a:t>    &lt;!-- Este é um exemplo de comentário em HTML --&gt;</a:t>
            </a:r>
          </a:p>
          <a:p>
            <a:endParaRPr lang="pt-BR" dirty="0"/>
          </a:p>
          <a:p>
            <a:r>
              <a:rPr lang="pt-BR" dirty="0"/>
              <a:t>&lt;/body&gt;</a:t>
            </a:r>
          </a:p>
          <a:p>
            <a:r>
              <a:rPr lang="pt-BR" dirty="0"/>
              <a:t>&lt;/</a:t>
            </a:r>
            <a:r>
              <a:rPr lang="pt-BR" dirty="0" err="1"/>
              <a:t>html</a:t>
            </a:r>
            <a:r>
              <a:rPr lang="pt-BR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138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E7E34-40F7-5528-6FEF-71E02C1E0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54B4D-CD5C-68A5-7F2C-5864E065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HTML, ou Hypertext Markup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Language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, é uma linguagem de marcação usada para criar a estrutura e o conteúdo de páginas da web. </a:t>
            </a:r>
          </a:p>
          <a:p>
            <a:endParaRPr lang="pt-BR" dirty="0">
              <a:solidFill>
                <a:srgbClr val="0D0D0D"/>
              </a:solidFill>
              <a:latin typeface="Söhne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5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5944-B793-517C-EDA2-C37B1259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Hypertext Markup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Language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 (HTML):</a:t>
            </a:r>
            <a:br>
              <a:rPr lang="pt-B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491403-4EED-9A71-0E43-7F7EDE510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HTML é a linguagem padrão para a criação e estruturação de documentos na web.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Ele define a estrutura de uma página da web usando uma série de elementos ou </a:t>
            </a:r>
            <a:r>
              <a:rPr lang="pt-BR" b="0" i="0" dirty="0" err="1">
                <a:solidFill>
                  <a:srgbClr val="0D0D0D"/>
                </a:solidFill>
                <a:effectLst/>
                <a:latin typeface="Söhne"/>
              </a:rPr>
              <a:t>tags</a:t>
            </a:r>
            <a:r>
              <a:rPr lang="pt-BR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583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51CE2-18AB-2DD6-A2B6-9BA18665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Elementos e </a:t>
            </a:r>
            <a:r>
              <a:rPr lang="pt-BR" b="1" i="0" dirty="0" err="1">
                <a:solidFill>
                  <a:srgbClr val="0D0D0D"/>
                </a:solidFill>
                <a:effectLst/>
                <a:latin typeface="Söhne"/>
              </a:rPr>
              <a:t>Tags</a:t>
            </a:r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:</a:t>
            </a:r>
            <a:br>
              <a:rPr lang="pt-BR" b="0" i="0" dirty="0">
                <a:solidFill>
                  <a:srgbClr val="0D0D0D"/>
                </a:solidFill>
                <a:effectLst/>
                <a:latin typeface="Söhne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8B498-042F-E964-DB31-DC3E2CBAC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Elementos HTML são construídos usando </a:t>
            </a:r>
            <a:r>
              <a:rPr lang="pt-BR" dirty="0" err="1"/>
              <a:t>tags</a:t>
            </a:r>
            <a:r>
              <a:rPr lang="pt-BR" dirty="0"/>
              <a:t>. </a:t>
            </a:r>
          </a:p>
          <a:p>
            <a:r>
              <a:rPr lang="pt-BR" dirty="0"/>
              <a:t>Uma </a:t>
            </a:r>
            <a:r>
              <a:rPr lang="pt-BR" dirty="0" err="1"/>
              <a:t>tag</a:t>
            </a:r>
            <a:r>
              <a:rPr lang="pt-BR" dirty="0"/>
              <a:t> é uma palavra-chave envolta em colchetes angulares (&lt;&gt;).</a:t>
            </a:r>
          </a:p>
          <a:p>
            <a:r>
              <a:rPr lang="pt-BR" dirty="0"/>
              <a:t>Existem </a:t>
            </a:r>
            <a:r>
              <a:rPr lang="pt-BR" dirty="0" err="1"/>
              <a:t>tags</a:t>
            </a:r>
            <a:r>
              <a:rPr lang="pt-BR" dirty="0"/>
              <a:t> de abertura e fechamento, por exemplo: &lt;</a:t>
            </a:r>
            <a:r>
              <a:rPr lang="pt-BR" dirty="0" err="1"/>
              <a:t>tag</a:t>
            </a:r>
            <a:r>
              <a:rPr lang="pt-BR" dirty="0"/>
              <a:t>&gt;&lt;/</a:t>
            </a:r>
            <a:r>
              <a:rPr lang="pt-BR" dirty="0" err="1"/>
              <a:t>tag</a:t>
            </a:r>
            <a:r>
              <a:rPr lang="pt-BR" dirty="0"/>
              <a:t>&gt;.</a:t>
            </a:r>
          </a:p>
          <a:p>
            <a:r>
              <a:rPr lang="pt-BR" dirty="0"/>
              <a:t>Alguns elementos podem não ter conteúdo e são conhecidos como elementos vazios ou </a:t>
            </a:r>
            <a:r>
              <a:rPr lang="pt-BR" dirty="0" err="1"/>
              <a:t>auto-fechados</a:t>
            </a:r>
            <a:r>
              <a:rPr lang="pt-BR" dirty="0"/>
              <a:t>, por exemplo: &lt;</a:t>
            </a:r>
            <a:r>
              <a:rPr lang="pt-BR" dirty="0" err="1"/>
              <a:t>img</a:t>
            </a:r>
            <a:r>
              <a:rPr lang="pt-BR" dirty="0"/>
              <a:t> /&gt;.</a:t>
            </a:r>
          </a:p>
        </p:txBody>
      </p:sp>
    </p:spTree>
    <p:extLst>
      <p:ext uri="{BB962C8B-B14F-4D97-AF65-F5344CB8AC3E}">
        <p14:creationId xmlns:p14="http://schemas.microsoft.com/office/powerpoint/2010/main" val="386338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D5288-D9C5-ABA5-37C2-A29FC520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 Básica de uma Página HTML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5FB614-7E88-664B-9F93-18781CD7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2406" cy="35848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&lt;!DOCTYPE </a:t>
            </a:r>
            <a:r>
              <a:rPr lang="pt-BR" dirty="0" err="1"/>
              <a:t>html</a:t>
            </a:r>
            <a:r>
              <a:rPr lang="pt-BR" dirty="0"/>
              <a:t>&gt;: Declaração do tipo de documento HTML.</a:t>
            </a:r>
          </a:p>
          <a:p>
            <a:r>
              <a:rPr lang="pt-BR" dirty="0"/>
              <a:t>&lt;</a:t>
            </a:r>
            <a:r>
              <a:rPr lang="pt-BR" dirty="0" err="1"/>
              <a:t>html</a:t>
            </a:r>
            <a:r>
              <a:rPr lang="pt-BR" dirty="0"/>
              <a:t>&gt;: Elemento raiz que contém todo o documento HTML.</a:t>
            </a:r>
          </a:p>
          <a:p>
            <a:r>
              <a:rPr lang="pt-BR" dirty="0"/>
              <a:t>&lt;</a:t>
            </a:r>
            <a:r>
              <a:rPr lang="pt-BR" dirty="0" err="1"/>
              <a:t>head</a:t>
            </a:r>
            <a:r>
              <a:rPr lang="pt-BR" dirty="0"/>
              <a:t>&gt;: Contém metadados e informações sobre a página.</a:t>
            </a:r>
          </a:p>
          <a:p>
            <a:r>
              <a:rPr lang="pt-BR" dirty="0"/>
              <a:t>&lt;</a:t>
            </a:r>
            <a:r>
              <a:rPr lang="pt-BR" dirty="0" err="1"/>
              <a:t>title</a:t>
            </a:r>
            <a:r>
              <a:rPr lang="pt-BR" dirty="0"/>
              <a:t>&gt;: Define o título da página exibido na barra de título do navegador.</a:t>
            </a:r>
          </a:p>
          <a:p>
            <a:r>
              <a:rPr lang="pt-BR" dirty="0"/>
              <a:t>&lt;body&gt;: Contém o conteúdo visível da página.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901686D-E792-7F45-72AE-5CAE2DD9C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970" y="1723787"/>
            <a:ext cx="5087060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9ED68-B6CE-75D7-CE1F-CBE3EF7D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Estruturação do Conteúdo</a:t>
            </a:r>
            <a:endParaRPr lang="pt-BR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8A9AB7-CBF3-975B-815E-AF8C29342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conteúdo da página é estruturado usando uma variedade de elementos HTML, como &lt;header&gt;, &lt;</a:t>
            </a:r>
            <a:r>
              <a:rPr lang="pt-BR" dirty="0" err="1"/>
              <a:t>nav</a:t>
            </a:r>
            <a:r>
              <a:rPr lang="pt-BR" dirty="0"/>
              <a:t>&gt;, &lt;</a:t>
            </a:r>
            <a:r>
              <a:rPr lang="pt-BR" dirty="0" err="1"/>
              <a:t>main</a:t>
            </a:r>
            <a:r>
              <a:rPr lang="pt-BR" dirty="0"/>
              <a:t>&gt;, &lt;</a:t>
            </a:r>
            <a:r>
              <a:rPr lang="pt-BR" dirty="0" err="1"/>
              <a:t>section</a:t>
            </a:r>
            <a:r>
              <a:rPr lang="pt-BR" dirty="0"/>
              <a:t>&gt;, &lt;</a:t>
            </a:r>
            <a:r>
              <a:rPr lang="pt-BR" dirty="0" err="1"/>
              <a:t>article</a:t>
            </a:r>
            <a:r>
              <a:rPr lang="pt-BR" dirty="0"/>
              <a:t>&gt;, &lt;</a:t>
            </a:r>
            <a:r>
              <a:rPr lang="pt-BR" dirty="0" err="1"/>
              <a:t>aside</a:t>
            </a:r>
            <a:r>
              <a:rPr lang="pt-BR" dirty="0"/>
              <a:t>&gt;, &lt;</a:t>
            </a:r>
            <a:r>
              <a:rPr lang="pt-BR" dirty="0" err="1"/>
              <a:t>footer</a:t>
            </a:r>
            <a:r>
              <a:rPr lang="pt-BR" dirty="0"/>
              <a:t>&gt;, etc.</a:t>
            </a:r>
          </a:p>
          <a:p>
            <a:r>
              <a:rPr lang="pt-BR" dirty="0"/>
              <a:t>Esses elementos fornecem uma estrutura semântica para o conteúdo, o que é importante para a acessibilidade e a otimização de mecanismos de busca.</a:t>
            </a:r>
          </a:p>
        </p:txBody>
      </p:sp>
    </p:spTree>
    <p:extLst>
      <p:ext uri="{BB962C8B-B14F-4D97-AF65-F5344CB8AC3E}">
        <p14:creationId xmlns:p14="http://schemas.microsoft.com/office/powerpoint/2010/main" val="263280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D454B-58E3-AB80-12D0-46113ACD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A42B47-1311-4A0E-D267-3A644E3B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como &lt;p&gt;, &lt;h1&gt;, &lt;h2&gt;, &lt;h3&gt;, &lt;h4&gt;, &lt;h5&gt;, &lt;h6&gt;, &lt;</a:t>
            </a:r>
            <a:r>
              <a:rPr lang="pt-BR" dirty="0" err="1"/>
              <a:t>strong</a:t>
            </a:r>
            <a:r>
              <a:rPr lang="pt-BR" dirty="0"/>
              <a:t>&gt;, &lt;em&gt;, &lt;</a:t>
            </a:r>
            <a:r>
              <a:rPr lang="pt-BR" dirty="0" err="1"/>
              <a:t>span</a:t>
            </a:r>
            <a:r>
              <a:rPr lang="pt-BR" dirty="0"/>
              <a:t>&gt;, &lt;</a:t>
            </a:r>
            <a:r>
              <a:rPr lang="pt-BR" dirty="0" err="1"/>
              <a:t>div</a:t>
            </a:r>
            <a:r>
              <a:rPr lang="pt-BR" dirty="0"/>
              <a:t>&gt;, etc., são usadas para formatar e organizar o texto na página.</a:t>
            </a:r>
          </a:p>
        </p:txBody>
      </p:sp>
    </p:spTree>
    <p:extLst>
      <p:ext uri="{BB962C8B-B14F-4D97-AF65-F5344CB8AC3E}">
        <p14:creationId xmlns:p14="http://schemas.microsoft.com/office/powerpoint/2010/main" val="406884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6EBDB-4324-BC85-87CB-2E245D995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Links e Âncoras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E0B4D-A657-99C5-C5DB-EBC89DA3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&lt;a&gt;</a:t>
            </a:r>
          </a:p>
          <a:p>
            <a:pPr lvl="1"/>
            <a:r>
              <a:rPr lang="pt-BR" dirty="0" err="1"/>
              <a:t>Tag</a:t>
            </a:r>
            <a:r>
              <a:rPr lang="pt-BR" dirty="0"/>
              <a:t> usada para criar links para outras páginas da web, arquivos ou seções da mesma página (âncoras).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&lt;a </a:t>
            </a:r>
            <a:r>
              <a:rPr lang="pt-BR" dirty="0" err="1"/>
              <a:t>href</a:t>
            </a:r>
            <a:r>
              <a:rPr lang="pt-BR" dirty="0"/>
              <a:t>=“http://www.uol.com.br”&gt; Site do UOL &lt;/a&gt;</a:t>
            </a:r>
          </a:p>
        </p:txBody>
      </p:sp>
    </p:spTree>
    <p:extLst>
      <p:ext uri="{BB962C8B-B14F-4D97-AF65-F5344CB8AC3E}">
        <p14:creationId xmlns:p14="http://schemas.microsoft.com/office/powerpoint/2010/main" val="2249569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B7B26-128D-3ADC-93CD-4D7A0D18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0D0D0D"/>
                </a:solidFill>
                <a:effectLst/>
                <a:latin typeface="Söhne"/>
              </a:rPr>
              <a:t>Imagens e Multimídia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EAFA9-A0EC-2F1D-FBD8-4CE8A9E1C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&lt;</a:t>
            </a:r>
            <a:r>
              <a:rPr lang="pt-BR" dirty="0" err="1"/>
              <a:t>img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</a:t>
            </a:r>
            <a:r>
              <a:rPr lang="pt-BR" dirty="0"/>
              <a:t> usada para incorporar imagens na página.</a:t>
            </a:r>
          </a:p>
          <a:p>
            <a:r>
              <a:rPr lang="pt-BR" dirty="0"/>
              <a:t>&lt;</a:t>
            </a:r>
            <a:r>
              <a:rPr lang="pt-BR" dirty="0" err="1"/>
              <a:t>video</a:t>
            </a:r>
            <a:r>
              <a:rPr lang="pt-BR" dirty="0"/>
              <a:t>&gt;, &lt;</a:t>
            </a:r>
            <a:r>
              <a:rPr lang="pt-BR" dirty="0" err="1"/>
              <a:t>audio</a:t>
            </a:r>
            <a:r>
              <a:rPr lang="pt-BR" dirty="0"/>
              <a:t>&gt;</a:t>
            </a:r>
          </a:p>
          <a:p>
            <a:pPr lvl="1"/>
            <a:r>
              <a:rPr lang="pt-BR" dirty="0" err="1"/>
              <a:t>Tags</a:t>
            </a:r>
            <a:r>
              <a:rPr lang="pt-BR" dirty="0"/>
              <a:t> usadas para incorporar vídeos e áudios na página,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1991827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979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Söhne</vt:lpstr>
      <vt:lpstr>Tema do Office</vt:lpstr>
      <vt:lpstr>Conceitos de HTML</vt:lpstr>
      <vt:lpstr>Introdução</vt:lpstr>
      <vt:lpstr>Hypertext Markup Language (HTML): </vt:lpstr>
      <vt:lpstr>Elementos e Tags: </vt:lpstr>
      <vt:lpstr>Estrutura Básica de uma Página HTML</vt:lpstr>
      <vt:lpstr>Estruturação do Conteúdo</vt:lpstr>
      <vt:lpstr>Tags de Texto</vt:lpstr>
      <vt:lpstr>Links e Âncoras</vt:lpstr>
      <vt:lpstr>Imagens e Multimídia</vt:lpstr>
      <vt:lpstr>Listas</vt:lpstr>
      <vt:lpstr>Tabelas</vt:lpstr>
      <vt:lpstr>Formulários</vt:lpstr>
      <vt:lpstr>Comentários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Conceitos de HTML</dc:title>
  <dc:creator>Daniel Facciolo Pires</dc:creator>
  <cp:lastModifiedBy>Daniel Facciolo Pires</cp:lastModifiedBy>
  <cp:revision>2</cp:revision>
  <dcterms:created xsi:type="dcterms:W3CDTF">2024-02-19T00:08:38Z</dcterms:created>
  <dcterms:modified xsi:type="dcterms:W3CDTF">2024-02-20T23:30:42Z</dcterms:modified>
</cp:coreProperties>
</file>