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803"/>
  </p:normalViewPr>
  <p:slideViewPr>
    <p:cSldViewPr snapToGrid="0" snapToObjects="1">
      <p:cViewPr varScale="1">
        <p:scale>
          <a:sx n="78" d="100"/>
          <a:sy n="78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7CFAE-3229-1F40-A808-1106703A6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B04883-75E2-DF4B-9B00-6F70F1A8A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73D4AE-05EC-8C4D-896C-91037916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630-C55B-7543-B80A-E08CCEE6AFD2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DE59E1-7DF2-B445-95CB-DAE4044B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B23CDB-22F8-BF47-B6E1-0001B799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AC3-C59C-2C4E-A15A-1BC6DDC13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69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16305-5966-6B47-B46C-EAFA2DAF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537C9C-3356-7242-BE37-30FCDB340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CC1F1B-3913-8149-AAD6-D526562A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630-C55B-7543-B80A-E08CCEE6AFD2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F658A4-A235-194E-BA89-3B7BF2F6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AE4B41-8B7F-FB40-B755-D8AFE1D4B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AC3-C59C-2C4E-A15A-1BC6DDC13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64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01A08A-ED7F-5949-BD99-0AF65F964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A4DAE8-E1AD-474B-9F3B-8D50C9818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783C21-D2E3-494C-9FFA-7EF64980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630-C55B-7543-B80A-E08CCEE6AFD2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7753A7-1F12-514D-8A52-96FDC488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13CB38-749D-5D44-8F85-6139F744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AC3-C59C-2C4E-A15A-1BC6DDC13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74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1D02C-1EE3-994A-AA68-ABFF9BA5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DA0AC0-3877-C142-B1B3-9024BEA6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BDB6D0-4C79-4A43-B379-B8DEA96E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630-C55B-7543-B80A-E08CCEE6AFD2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61EF8E-748A-4A40-A61D-9FE4FE73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CDCC07-7AE4-C44A-A762-B7DBA092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AC3-C59C-2C4E-A15A-1BC6DDC13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62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6DC1B-2077-0D41-86C0-3DAF97332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EBA04A-8741-6E43-9C6B-18C82CF49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9361DF-8C7C-7845-B12E-B45EFD0F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630-C55B-7543-B80A-E08CCEE6AFD2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496BB5-4F84-4140-A95F-57C772284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7BB715-1C6C-0247-9936-CF3890AE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AC3-C59C-2C4E-A15A-1BC6DDC13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69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AE605-C7F9-2A45-96AF-C851799B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3D5A8E-9F07-3A43-B21A-E630277E6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A98D8F-53A0-6D43-91F6-5CA03A2E9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0E5524-68FB-DC4B-928D-B5FC27695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630-C55B-7543-B80A-E08CCEE6AFD2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646B09-839C-4D43-A197-D74D10F0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6EAAF5-0A1E-024B-9EC6-B844AF17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AC3-C59C-2C4E-A15A-1BC6DDC13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8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BC14B-FD05-B940-A4D7-DE362A76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B72CF1-DE39-5744-81BF-4DE761B86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626C78-101A-BB46-9105-C56E11007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5F0E84-3D94-CF4A-A8D5-0E86917D3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92FDCC-532F-BB47-812E-60E324493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C2CDF88-A6C1-5F40-BF7B-5985B43C6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630-C55B-7543-B80A-E08CCEE6AFD2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A0106AE-1333-904B-B312-D32C9727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4DE332B-C052-424E-BA87-03D6FFC3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AC3-C59C-2C4E-A15A-1BC6DDC13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81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C196E-59EE-444A-9E87-F1B1E34E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05E64FD-0BC0-304F-A68D-CE2BA3D3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630-C55B-7543-B80A-E08CCEE6AFD2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0B796EB-353E-984C-BCD8-8B8FD592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E27326-111C-7444-8214-519535F9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AC3-C59C-2C4E-A15A-1BC6DDC13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83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42EF77-F0AC-4D4F-B3A2-86CCFF9C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630-C55B-7543-B80A-E08CCEE6AFD2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3B7F60-E5A3-B442-838B-EF1BA751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274CBED-6DD8-7E40-B336-B642EE06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AC3-C59C-2C4E-A15A-1BC6DDC13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59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00054-48D6-2245-87D0-231201B76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5FCF4B-7BD3-4347-8E5D-D73FBEDEE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0CB8B6-B926-4B46-9FE9-940624CB4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4FA4EE-96C0-0546-BC29-0E233B84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630-C55B-7543-B80A-E08CCEE6AFD2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DFC2E9-0FC6-FD4E-B079-4965F9D8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6DB26D-DB56-3D4A-9AB7-461D435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AC3-C59C-2C4E-A15A-1BC6DDC13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64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3D751-8CCA-4B46-B829-48BBFAD5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2ECD342-EF14-DF47-B24C-3BBDBE3B7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E63EE2-6018-AB4F-AE89-FC2E68746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20445E-E9B6-9740-A26D-5C0528EB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630-C55B-7543-B80A-E08CCEE6AFD2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75DCD1-23F6-F642-BBF1-BFD96659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3187CD-8CB1-B74D-A9D8-E540D3EF6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3AC3-C59C-2C4E-A15A-1BC6DDC13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74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CF93D0-D9E0-2F45-A36B-70AC236E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04422D-60BE-FE46-81B1-FDD9C4217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36D65F-67E4-8244-AD13-A72495AE3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A5630-C55B-7543-B80A-E08CCEE6AFD2}" type="datetimeFigureOut">
              <a:rPr lang="pt-BR" smtClean="0"/>
              <a:t>20/08/2024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C53D0F-6960-7C41-B955-DE41C0FC9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C3E600-A414-DA4C-93F9-86186DA6B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B3AC3-C59C-2C4E-A15A-1BC6DDC136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49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5E950-B0DA-4641-B34C-78A5ACFB9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719733" cy="2387600"/>
          </a:xfrm>
        </p:spPr>
        <p:txBody>
          <a:bodyPr/>
          <a:lstStyle/>
          <a:p>
            <a:r>
              <a:rPr lang="pt-BR" dirty="0"/>
              <a:t>Linguagem </a:t>
            </a:r>
            <a:r>
              <a:rPr lang="pt-BR" dirty="0" err="1"/>
              <a:t>JavaScript</a:t>
            </a:r>
            <a:r>
              <a:rPr lang="pt-BR" dirty="0"/>
              <a:t> – Parte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B5759E-9F0E-3940-9BE8-53A226CBF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Prof. Daniel </a:t>
            </a:r>
            <a:r>
              <a:rPr lang="pt-BR" dirty="0" err="1"/>
              <a:t>Facciolo</a:t>
            </a:r>
            <a:r>
              <a:rPr lang="pt-BR" dirty="0"/>
              <a:t> Pires</a:t>
            </a:r>
          </a:p>
        </p:txBody>
      </p:sp>
    </p:spTree>
    <p:extLst>
      <p:ext uri="{BB962C8B-B14F-4D97-AF65-F5344CB8AC3E}">
        <p14:creationId xmlns:p14="http://schemas.microsoft.com/office/powerpoint/2010/main" val="2373657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7657A-2C29-DA4E-8B59-A97D4E16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de saída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10349C-6B86-C04A-9648-CA53768FE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alert</a:t>
            </a:r>
            <a:r>
              <a:rPr lang="pt-BR" dirty="0"/>
              <a:t>(“Boa noite”);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alert</a:t>
            </a:r>
            <a:r>
              <a:rPr lang="pt-BR" dirty="0"/>
              <a:t>(“A valor da idade é ” + idade);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alert</a:t>
            </a:r>
            <a:r>
              <a:rPr lang="pt-BR" dirty="0"/>
              <a:t>(`Seu </a:t>
            </a:r>
            <a:r>
              <a:rPr lang="pt-BR" dirty="0" err="1"/>
              <a:t>imc</a:t>
            </a:r>
            <a:r>
              <a:rPr lang="pt-BR" dirty="0"/>
              <a:t> é ${</a:t>
            </a:r>
            <a:r>
              <a:rPr lang="pt-BR" dirty="0" err="1"/>
              <a:t>imc</a:t>
            </a:r>
            <a:r>
              <a:rPr lang="pt-BR" dirty="0"/>
              <a:t>} e seu estado é ${estado}`)</a:t>
            </a:r>
          </a:p>
        </p:txBody>
      </p:sp>
    </p:spTree>
    <p:extLst>
      <p:ext uri="{BB962C8B-B14F-4D97-AF65-F5344CB8AC3E}">
        <p14:creationId xmlns:p14="http://schemas.microsoft.com/office/powerpoint/2010/main" val="2100253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20E4D-4E7E-3F43-83E8-4876D993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de saída – usando DOM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959E63-DF8F-C44A-B439-FEAE412AC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// no HTML, temos: </a:t>
            </a:r>
          </a:p>
          <a:p>
            <a:pPr marL="0" indent="0">
              <a:buNone/>
            </a:pPr>
            <a:r>
              <a:rPr lang="pt-BR" dirty="0"/>
              <a:t>// &lt;</a:t>
            </a:r>
            <a:r>
              <a:rPr lang="pt-BR" dirty="0" err="1"/>
              <a:t>p</a:t>
            </a:r>
            <a:r>
              <a:rPr lang="pt-BR" dirty="0"/>
              <a:t> id=“r1”&gt; </a:t>
            </a:r>
          </a:p>
          <a:p>
            <a:pPr marL="0" indent="0">
              <a:buNone/>
            </a:pPr>
            <a:r>
              <a:rPr lang="pt-BR" dirty="0"/>
              <a:t>// &lt;/</a:t>
            </a:r>
            <a:r>
              <a:rPr lang="pt-BR" dirty="0" err="1"/>
              <a:t>p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3000" dirty="0" err="1"/>
              <a:t>document.getElementById</a:t>
            </a:r>
            <a:r>
              <a:rPr lang="pt-BR" sz="3000" dirty="0"/>
              <a:t>(“r1”).</a:t>
            </a:r>
            <a:r>
              <a:rPr lang="pt-BR" sz="3000" dirty="0" err="1"/>
              <a:t>innerHTML</a:t>
            </a:r>
            <a:r>
              <a:rPr lang="pt-BR" sz="3000" dirty="0"/>
              <a:t> = “Boa noite”;</a:t>
            </a:r>
          </a:p>
          <a:p>
            <a:pPr marL="0" indent="0">
              <a:buNone/>
            </a:pPr>
            <a:endParaRPr lang="pt-BR" sz="3000" dirty="0"/>
          </a:p>
          <a:p>
            <a:pPr marL="0" indent="0">
              <a:buNone/>
            </a:pPr>
            <a:r>
              <a:rPr lang="pt-BR" sz="3000" dirty="0" err="1"/>
              <a:t>document.getElementById</a:t>
            </a:r>
            <a:r>
              <a:rPr lang="pt-BR" sz="3000" dirty="0"/>
              <a:t>(“r1”).</a:t>
            </a:r>
            <a:r>
              <a:rPr lang="pt-BR" sz="3000" dirty="0" err="1"/>
              <a:t>innerHTML</a:t>
            </a:r>
            <a:r>
              <a:rPr lang="pt-BR" sz="3000" dirty="0"/>
              <a:t> = “A valor da idade é ” + idade;</a:t>
            </a:r>
          </a:p>
          <a:p>
            <a:pPr marL="0" indent="0">
              <a:buNone/>
            </a:pPr>
            <a:endParaRPr lang="pt-BR" sz="3000" dirty="0"/>
          </a:p>
          <a:p>
            <a:pPr marL="0" indent="0">
              <a:buNone/>
            </a:pPr>
            <a:r>
              <a:rPr lang="pt-BR" sz="3000" dirty="0" err="1"/>
              <a:t>document.getElementById</a:t>
            </a:r>
            <a:r>
              <a:rPr lang="pt-BR" sz="3000" dirty="0"/>
              <a:t>(“r1”).</a:t>
            </a:r>
            <a:r>
              <a:rPr lang="pt-BR" sz="3000" dirty="0" err="1"/>
              <a:t>innerHTML</a:t>
            </a:r>
            <a:r>
              <a:rPr lang="pt-BR" sz="3000" dirty="0"/>
              <a:t> = `Seu </a:t>
            </a:r>
            <a:r>
              <a:rPr lang="pt-BR" sz="3000" dirty="0" err="1"/>
              <a:t>imc</a:t>
            </a:r>
            <a:r>
              <a:rPr lang="pt-BR" sz="3000" dirty="0"/>
              <a:t> é ${</a:t>
            </a:r>
            <a:r>
              <a:rPr lang="pt-BR" sz="3000" dirty="0" err="1"/>
              <a:t>imc</a:t>
            </a:r>
            <a:r>
              <a:rPr lang="pt-BR" sz="3000" dirty="0"/>
              <a:t>} e seu estado é ${estado}`;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54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F7D59-D6BD-D347-857A-3E8E50C0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 DOM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7C3107-BFB1-5F47-A96A-B13C013EF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9133" cy="4351338"/>
          </a:xfrm>
        </p:spPr>
        <p:txBody>
          <a:bodyPr/>
          <a:lstStyle/>
          <a:p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Model</a:t>
            </a:r>
            <a:endParaRPr lang="pt-BR" dirty="0"/>
          </a:p>
          <a:p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tableless.com.br</a:t>
            </a:r>
            <a:r>
              <a:rPr lang="pt-BR" dirty="0"/>
              <a:t>/entendendo-o-dom-</a:t>
            </a:r>
            <a:r>
              <a:rPr lang="pt-BR" dirty="0" err="1"/>
              <a:t>document</a:t>
            </a:r>
            <a:r>
              <a:rPr lang="pt-BR" dirty="0"/>
              <a:t>-</a:t>
            </a:r>
            <a:r>
              <a:rPr lang="pt-BR" dirty="0" err="1"/>
              <a:t>object-model</a:t>
            </a:r>
            <a:r>
              <a:rPr lang="pt-BR" dirty="0"/>
              <a:t>/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3E9FF3-354E-3D45-A70C-552E046A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97" y="271827"/>
            <a:ext cx="7569609" cy="630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9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350A3-AA03-A04A-A02F-C0608E3EB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- JS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05AE3D-541A-A04C-A383-930E164CC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ighlight>
                  <a:srgbClr val="00FF00"/>
                </a:highlight>
              </a:rPr>
              <a:t>Linguagem de programação</a:t>
            </a:r>
          </a:p>
          <a:p>
            <a:endParaRPr lang="pt-BR" dirty="0"/>
          </a:p>
          <a:p>
            <a:r>
              <a:rPr lang="pt-BR" dirty="0">
                <a:solidFill>
                  <a:srgbClr val="FF0000"/>
                </a:solidFill>
                <a:highlight>
                  <a:srgbClr val="00FF00"/>
                </a:highlight>
              </a:rPr>
              <a:t>Interpretada</a:t>
            </a:r>
            <a:r>
              <a:rPr lang="pt-BR" dirty="0">
                <a:highlight>
                  <a:srgbClr val="00FF00"/>
                </a:highlight>
              </a:rPr>
              <a:t> pelo navegador (V8 </a:t>
            </a:r>
            <a:r>
              <a:rPr lang="pt-BR" dirty="0" err="1">
                <a:highlight>
                  <a:srgbClr val="00FF00"/>
                </a:highlight>
              </a:rPr>
              <a:t>engine</a:t>
            </a:r>
            <a:r>
              <a:rPr lang="pt-BR" dirty="0">
                <a:highlight>
                  <a:srgbClr val="00FF00"/>
                </a:highlight>
              </a:rPr>
              <a:t>) ou </a:t>
            </a:r>
            <a:r>
              <a:rPr lang="pt-BR" dirty="0" err="1">
                <a:highlight>
                  <a:srgbClr val="00FF00"/>
                </a:highlight>
              </a:rPr>
              <a:t>NodeJS</a:t>
            </a:r>
            <a:r>
              <a:rPr lang="pt-BR" dirty="0">
                <a:highlight>
                  <a:srgbClr val="00FF00"/>
                </a:highlight>
              </a:rPr>
              <a:t> </a:t>
            </a:r>
          </a:p>
          <a:p>
            <a:endParaRPr lang="pt-BR" dirty="0"/>
          </a:p>
          <a:p>
            <a:r>
              <a:rPr lang="pt-BR" dirty="0">
                <a:highlight>
                  <a:srgbClr val="00FF00"/>
                </a:highlight>
              </a:rPr>
              <a:t>Programação no lado do cliente (</a:t>
            </a:r>
            <a:r>
              <a:rPr lang="pt-BR" dirty="0">
                <a:solidFill>
                  <a:srgbClr val="FF0000"/>
                </a:solidFill>
                <a:highlight>
                  <a:srgbClr val="00FF00"/>
                </a:highlight>
              </a:rPr>
              <a:t>front-</a:t>
            </a:r>
            <a:r>
              <a:rPr lang="pt-BR" dirty="0" err="1">
                <a:solidFill>
                  <a:srgbClr val="FF0000"/>
                </a:solidFill>
                <a:highlight>
                  <a:srgbClr val="00FF00"/>
                </a:highlight>
              </a:rPr>
              <a:t>end</a:t>
            </a:r>
            <a:r>
              <a:rPr lang="pt-BR" dirty="0">
                <a:highlight>
                  <a:srgbClr val="00FF00"/>
                </a:highlight>
              </a:rPr>
              <a:t>) e no </a:t>
            </a:r>
            <a:r>
              <a:rPr lang="pt-BR" dirty="0" err="1">
                <a:highlight>
                  <a:srgbClr val="00FF00"/>
                </a:highlight>
              </a:rPr>
              <a:t>backend</a:t>
            </a:r>
            <a:r>
              <a:rPr lang="pt-BR" dirty="0">
                <a:highlight>
                  <a:srgbClr val="00FF00"/>
                </a:highlight>
              </a:rPr>
              <a:t> (</a:t>
            </a:r>
            <a:r>
              <a:rPr lang="pt-BR" dirty="0" err="1">
                <a:highlight>
                  <a:srgbClr val="00FF00"/>
                </a:highlight>
              </a:rPr>
              <a:t>NodeJS</a:t>
            </a:r>
            <a:r>
              <a:rPr lang="pt-BR" dirty="0">
                <a:highlight>
                  <a:srgbClr val="00FF00"/>
                </a:highlight>
              </a:rPr>
              <a:t>)</a:t>
            </a:r>
          </a:p>
          <a:p>
            <a:endParaRPr lang="pt-BR" dirty="0"/>
          </a:p>
          <a:p>
            <a:r>
              <a:rPr lang="pt-BR" dirty="0"/>
              <a:t>É baseada na </a:t>
            </a:r>
            <a:r>
              <a:rPr lang="pt-BR" dirty="0">
                <a:highlight>
                  <a:srgbClr val="00FF00"/>
                </a:highlight>
              </a:rPr>
              <a:t>especificação </a:t>
            </a:r>
            <a:r>
              <a:rPr lang="pt-BR" dirty="0" err="1">
                <a:solidFill>
                  <a:srgbClr val="FF0000"/>
                </a:solidFill>
                <a:highlight>
                  <a:srgbClr val="00FF00"/>
                </a:highlight>
              </a:rPr>
              <a:t>ECMAScript</a:t>
            </a:r>
            <a:r>
              <a:rPr lang="pt-BR" dirty="0">
                <a:highlight>
                  <a:srgbClr val="00FF00"/>
                </a:highlight>
              </a:rPr>
              <a:t> – </a:t>
            </a:r>
            <a:r>
              <a:rPr lang="pt-BR" dirty="0">
                <a:solidFill>
                  <a:srgbClr val="FF0000"/>
                </a:solidFill>
                <a:highlight>
                  <a:srgbClr val="00FF00"/>
                </a:highlight>
              </a:rPr>
              <a:t>ES 1, ES2, ES3, ES4, ES5, ES6</a:t>
            </a:r>
          </a:p>
        </p:txBody>
      </p:sp>
    </p:spTree>
    <p:extLst>
      <p:ext uri="{BB962C8B-B14F-4D97-AF65-F5344CB8AC3E}">
        <p14:creationId xmlns:p14="http://schemas.microsoft.com/office/powerpoint/2010/main" val="417521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74EDA-028F-684E-B0D5-4AAC4CE5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de atribuição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4191A7-4A73-734F-B8F9-768278C4A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Apenas um sinal de =</a:t>
            </a:r>
          </a:p>
          <a:p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a;</a:t>
            </a:r>
          </a:p>
          <a:p>
            <a:pPr marL="0" indent="0">
              <a:buNone/>
            </a:pPr>
            <a:r>
              <a:rPr lang="pt-BR" dirty="0"/>
              <a:t>a = 10;</a:t>
            </a:r>
          </a:p>
          <a:p>
            <a:pPr marL="0" indent="0">
              <a:buNone/>
            </a:pPr>
            <a:r>
              <a:rPr lang="pt-BR" dirty="0"/>
              <a:t>a = “maior”;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59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5B6DE-2E82-DF4E-8A88-64A70A0B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80D31A-641B-FB4E-B215-72B7F2CA2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>
                <a:highlight>
                  <a:srgbClr val="00FF00"/>
                </a:highlight>
              </a:rPr>
              <a:t>Tipagem</a:t>
            </a:r>
            <a:r>
              <a:rPr lang="pt-BR" dirty="0">
                <a:highlight>
                  <a:srgbClr val="00FF00"/>
                </a:highlight>
              </a:rPr>
              <a:t> é dinâmica</a:t>
            </a:r>
            <a:r>
              <a:rPr lang="pt-BR" dirty="0"/>
              <a:t>, ou seja, o tipo da variável é associado ao valor que recebe, e não na declaração</a:t>
            </a:r>
          </a:p>
          <a:p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 err="1">
                <a:highlight>
                  <a:srgbClr val="00FF00"/>
                </a:highlight>
              </a:rPr>
              <a:t>let</a:t>
            </a:r>
            <a:r>
              <a:rPr lang="pt-BR" dirty="0">
                <a:highlight>
                  <a:srgbClr val="00FF00"/>
                </a:highlight>
              </a:rPr>
              <a:t> peso;</a:t>
            </a:r>
          </a:p>
          <a:p>
            <a:pPr marL="0" indent="0">
              <a:buNone/>
            </a:pPr>
            <a:r>
              <a:rPr lang="pt-BR" dirty="0">
                <a:highlight>
                  <a:srgbClr val="00FF00"/>
                </a:highlight>
              </a:rPr>
              <a:t>peso = 45; </a:t>
            </a:r>
            <a:r>
              <a:rPr lang="pt-BR" dirty="0"/>
              <a:t>// tipo inteiro</a:t>
            </a:r>
          </a:p>
          <a:p>
            <a:pPr marL="0" indent="0">
              <a:buNone/>
            </a:pPr>
            <a:r>
              <a:rPr lang="pt-BR" dirty="0">
                <a:highlight>
                  <a:srgbClr val="00FF00"/>
                </a:highlight>
              </a:rPr>
              <a:t>peso = 45.5; </a:t>
            </a:r>
            <a:r>
              <a:rPr lang="pt-BR" dirty="0"/>
              <a:t>// tipo real</a:t>
            </a:r>
          </a:p>
          <a:p>
            <a:pPr marL="0" indent="0">
              <a:buNone/>
            </a:pPr>
            <a:r>
              <a:rPr lang="pt-BR" dirty="0">
                <a:highlight>
                  <a:srgbClr val="00FF00"/>
                </a:highlight>
              </a:rPr>
              <a:t>peso = “45 kg”; </a:t>
            </a:r>
            <a:r>
              <a:rPr lang="pt-BR" dirty="0"/>
              <a:t>// tipo texto ou </a:t>
            </a:r>
            <a:r>
              <a:rPr lang="pt-BR" dirty="0" err="1"/>
              <a:t>string</a:t>
            </a:r>
            <a:r>
              <a:rPr lang="pt-BR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149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98A25-796A-6240-B8C8-DE9874FA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Matemáticos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512B60-F835-6A43-A5BE-5BB50D094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Soma: sinal de +</a:t>
            </a:r>
          </a:p>
          <a:p>
            <a:r>
              <a:rPr lang="pt-BR" dirty="0"/>
              <a:t>Subtração: sinal de -</a:t>
            </a:r>
          </a:p>
          <a:p>
            <a:r>
              <a:rPr lang="pt-BR" dirty="0"/>
              <a:t>Multiplicação: sinal de *</a:t>
            </a:r>
          </a:p>
          <a:p>
            <a:r>
              <a:rPr lang="pt-BR" dirty="0"/>
              <a:t>Divisão: sinal de /</a:t>
            </a:r>
          </a:p>
          <a:p>
            <a:r>
              <a:rPr lang="pt-BR" dirty="0"/>
              <a:t>Exemplo: </a:t>
            </a:r>
          </a:p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a, b, c, d, e, f;</a:t>
            </a:r>
          </a:p>
          <a:p>
            <a:pPr marL="0" indent="0">
              <a:buNone/>
            </a:pPr>
            <a:r>
              <a:rPr lang="pt-BR" dirty="0"/>
              <a:t>a = 2; </a:t>
            </a:r>
            <a:r>
              <a:rPr lang="pt-BR" dirty="0" err="1"/>
              <a:t>b</a:t>
            </a:r>
            <a:r>
              <a:rPr lang="pt-BR" dirty="0"/>
              <a:t> = 3;</a:t>
            </a:r>
          </a:p>
          <a:p>
            <a:pPr marL="0" indent="0">
              <a:buNone/>
            </a:pPr>
            <a:r>
              <a:rPr lang="pt-BR" dirty="0"/>
              <a:t>c = a + </a:t>
            </a:r>
            <a:r>
              <a:rPr lang="pt-BR" dirty="0" err="1"/>
              <a:t>b</a:t>
            </a:r>
            <a:r>
              <a:rPr lang="pt-BR" dirty="0"/>
              <a:t>; // 5</a:t>
            </a:r>
          </a:p>
          <a:p>
            <a:pPr marL="0" indent="0">
              <a:buNone/>
            </a:pPr>
            <a:r>
              <a:rPr lang="pt-BR" dirty="0" err="1"/>
              <a:t>d</a:t>
            </a:r>
            <a:r>
              <a:rPr lang="pt-BR" dirty="0"/>
              <a:t> = a – </a:t>
            </a:r>
            <a:r>
              <a:rPr lang="pt-BR" dirty="0" err="1"/>
              <a:t>b</a:t>
            </a:r>
            <a:r>
              <a:rPr lang="pt-BR" dirty="0"/>
              <a:t>; // -1</a:t>
            </a:r>
          </a:p>
          <a:p>
            <a:pPr marL="0" indent="0">
              <a:buNone/>
            </a:pPr>
            <a:r>
              <a:rPr lang="pt-BR" dirty="0"/>
              <a:t>e = a * </a:t>
            </a:r>
            <a:r>
              <a:rPr lang="pt-BR" dirty="0" err="1"/>
              <a:t>b</a:t>
            </a:r>
            <a:r>
              <a:rPr lang="pt-BR" dirty="0"/>
              <a:t>; // 6</a:t>
            </a:r>
          </a:p>
          <a:p>
            <a:pPr marL="0" indent="0">
              <a:buNone/>
            </a:pPr>
            <a:r>
              <a:rPr lang="pt-BR" dirty="0" err="1"/>
              <a:t>f</a:t>
            </a:r>
            <a:r>
              <a:rPr lang="pt-BR" dirty="0"/>
              <a:t> = a / </a:t>
            </a:r>
            <a:r>
              <a:rPr lang="pt-BR" dirty="0" err="1"/>
              <a:t>b</a:t>
            </a:r>
            <a:r>
              <a:rPr lang="pt-BR" dirty="0"/>
              <a:t>;   // 0.66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265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D34BD-0579-2547-AD09-6B3EAB72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operadores matemáticos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19539C-F04F-1B4F-B9A7-B68432A4A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Utilizando classes que já estão prontas:</a:t>
            </a:r>
          </a:p>
          <a:p>
            <a:r>
              <a:rPr lang="pt-BR" dirty="0"/>
              <a:t>Classe </a:t>
            </a:r>
            <a:r>
              <a:rPr lang="pt-BR" dirty="0" err="1"/>
              <a:t>Math</a:t>
            </a:r>
            <a:r>
              <a:rPr lang="pt-BR" dirty="0"/>
              <a:t> e seus métodos:</a:t>
            </a:r>
          </a:p>
          <a:p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a, b, c, d;</a:t>
            </a:r>
          </a:p>
          <a:p>
            <a:pPr marL="0" indent="0">
              <a:buNone/>
            </a:pPr>
            <a:r>
              <a:rPr lang="pt-BR" dirty="0"/>
              <a:t>a = </a:t>
            </a:r>
            <a:r>
              <a:rPr lang="pt-BR" dirty="0" err="1"/>
              <a:t>Math.pow</a:t>
            </a:r>
            <a:r>
              <a:rPr lang="pt-BR" dirty="0"/>
              <a:t>(2,3); //8</a:t>
            </a:r>
          </a:p>
          <a:p>
            <a:pPr marL="0" indent="0">
              <a:buNone/>
            </a:pPr>
            <a:r>
              <a:rPr lang="pt-BR" dirty="0"/>
              <a:t>b = </a:t>
            </a:r>
            <a:r>
              <a:rPr lang="pt-BR" dirty="0" err="1"/>
              <a:t>Math.sqrt</a:t>
            </a:r>
            <a:r>
              <a:rPr lang="pt-BR" dirty="0"/>
              <a:t>(16); // 4</a:t>
            </a:r>
          </a:p>
          <a:p>
            <a:pPr marL="0" indent="0">
              <a:buNone/>
            </a:pPr>
            <a:r>
              <a:rPr lang="pt-BR" dirty="0" err="1"/>
              <a:t>c</a:t>
            </a:r>
            <a:r>
              <a:rPr lang="pt-BR" dirty="0"/>
              <a:t> = </a:t>
            </a:r>
            <a:r>
              <a:rPr lang="pt-BR" dirty="0" err="1"/>
              <a:t>Math.cqrt</a:t>
            </a:r>
            <a:r>
              <a:rPr lang="pt-BR" dirty="0"/>
              <a:t>(8); // 2</a:t>
            </a:r>
          </a:p>
          <a:p>
            <a:pPr marL="0" indent="0">
              <a:buNone/>
            </a:pPr>
            <a:r>
              <a:rPr lang="pt-BR" dirty="0"/>
              <a:t>d = </a:t>
            </a:r>
            <a:r>
              <a:rPr lang="pt-BR" dirty="0" err="1"/>
              <a:t>Math.cos</a:t>
            </a:r>
            <a:r>
              <a:rPr lang="pt-BR" dirty="0"/>
              <a:t>(1); // 0.54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Consultar mais em </a:t>
            </a:r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developer.mozilla.org</a:t>
            </a:r>
            <a:r>
              <a:rPr lang="pt-BR" dirty="0"/>
              <a:t>/</a:t>
            </a:r>
            <a:r>
              <a:rPr lang="pt-BR" dirty="0" err="1"/>
              <a:t>pt</a:t>
            </a:r>
            <a:r>
              <a:rPr lang="pt-BR" dirty="0"/>
              <a:t>-BR/</a:t>
            </a:r>
            <a:r>
              <a:rPr lang="pt-BR" dirty="0" err="1"/>
              <a:t>docs</a:t>
            </a:r>
            <a:r>
              <a:rPr lang="pt-BR" dirty="0"/>
              <a:t>/Web/</a:t>
            </a:r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199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6D371-69D2-2046-A47E-DEBE69BB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Comentários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F5723D-F39E-1743-A58B-248B14467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interpretador (navegador ou browser) vai ignorar o comando</a:t>
            </a:r>
          </a:p>
          <a:p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/>
              <a:t>// aqui vem o comentário</a:t>
            </a:r>
          </a:p>
          <a:p>
            <a:pPr marL="0" indent="0">
              <a:buNone/>
            </a:pPr>
            <a:r>
              <a:rPr lang="pt-BR" dirty="0"/>
              <a:t>ou</a:t>
            </a:r>
          </a:p>
          <a:p>
            <a:pPr marL="0" indent="0">
              <a:buNone/>
            </a:pPr>
            <a:r>
              <a:rPr lang="pt-BR" dirty="0"/>
              <a:t>/** aqui vem o comentário </a:t>
            </a:r>
          </a:p>
          <a:p>
            <a:pPr marL="0" indent="0">
              <a:buNone/>
            </a:pPr>
            <a:r>
              <a:rPr lang="pt-BR" dirty="0"/>
              <a:t> aqui vem o comentário</a:t>
            </a:r>
          </a:p>
          <a:p>
            <a:pPr marL="0" indent="0">
              <a:buNone/>
            </a:pPr>
            <a:r>
              <a:rPr lang="pt-BR" dirty="0"/>
              <a:t>aqui vem o comentário</a:t>
            </a:r>
          </a:p>
          <a:p>
            <a:pPr marL="0" indent="0">
              <a:buNone/>
            </a:pPr>
            <a:r>
              <a:rPr lang="pt-BR" dirty="0"/>
              <a:t>aqui vem o comentário **/</a:t>
            </a:r>
          </a:p>
        </p:txBody>
      </p:sp>
    </p:spTree>
    <p:extLst>
      <p:ext uri="{BB962C8B-B14F-4D97-AF65-F5344CB8AC3E}">
        <p14:creationId xmlns:p14="http://schemas.microsoft.com/office/powerpoint/2010/main" val="107530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9A44D-26EB-E34B-BAD2-E2B72D3C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de entrada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BAF5D0-D3EA-3544-964C-EDEFD2ECF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nome = prompt(“Informe seu nome”);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// converte texto para tipo inteiro</a:t>
            </a:r>
          </a:p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idade = </a:t>
            </a:r>
            <a:r>
              <a:rPr lang="pt-BR" dirty="0" err="1"/>
              <a:t>parseInt</a:t>
            </a:r>
            <a:r>
              <a:rPr lang="pt-BR" dirty="0"/>
              <a:t>(prompt(“Informe sua idade”));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// converte texto para tipo real</a:t>
            </a:r>
          </a:p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peso = </a:t>
            </a:r>
            <a:r>
              <a:rPr lang="pt-BR" dirty="0" err="1"/>
              <a:t>Number</a:t>
            </a:r>
            <a:r>
              <a:rPr lang="pt-BR" dirty="0"/>
              <a:t>(prompt(“Informe seu peso”));</a:t>
            </a:r>
          </a:p>
          <a:p>
            <a:pPr marL="0" indent="0">
              <a:buNone/>
            </a:pPr>
            <a:r>
              <a:rPr lang="pt-BR" dirty="0"/>
              <a:t>ou</a:t>
            </a:r>
          </a:p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peso = </a:t>
            </a:r>
            <a:r>
              <a:rPr lang="pt-BR" dirty="0" err="1"/>
              <a:t>parseFloat</a:t>
            </a:r>
            <a:r>
              <a:rPr lang="pt-BR" dirty="0"/>
              <a:t>(prompt(“Informe seu peso”));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509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198FA-CF52-0C4A-BEFF-58BEA499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de entrada de dados – usando DOM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7355D3-4EA7-284B-B471-DE749FCC0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// no HTML, temos &lt;input </a:t>
            </a:r>
            <a:r>
              <a:rPr lang="pt-BR" dirty="0" err="1"/>
              <a:t>type</a:t>
            </a:r>
            <a:r>
              <a:rPr lang="pt-BR" dirty="0"/>
              <a:t>=“</a:t>
            </a:r>
            <a:r>
              <a:rPr lang="pt-BR" dirty="0" err="1"/>
              <a:t>text</a:t>
            </a:r>
            <a:r>
              <a:rPr lang="pt-BR" dirty="0"/>
              <a:t>” id=“nome”&gt;</a:t>
            </a:r>
          </a:p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nome = </a:t>
            </a:r>
            <a:r>
              <a:rPr lang="pt-BR" dirty="0" err="1"/>
              <a:t>document.getElementById</a:t>
            </a:r>
            <a:r>
              <a:rPr lang="pt-BR" dirty="0"/>
              <a:t>(“nome”).</a:t>
            </a:r>
            <a:r>
              <a:rPr lang="pt-BR" dirty="0" err="1"/>
              <a:t>value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// no HTML, temos &lt;input </a:t>
            </a:r>
            <a:r>
              <a:rPr lang="pt-BR" dirty="0" err="1"/>
              <a:t>type</a:t>
            </a:r>
            <a:r>
              <a:rPr lang="pt-BR" dirty="0"/>
              <a:t>=“</a:t>
            </a:r>
            <a:r>
              <a:rPr lang="pt-BR" dirty="0" err="1"/>
              <a:t>number</a:t>
            </a:r>
            <a:r>
              <a:rPr lang="pt-BR" dirty="0"/>
              <a:t>” id=“idade”&gt;</a:t>
            </a:r>
          </a:p>
          <a:p>
            <a:pPr marL="0" indent="0">
              <a:buNone/>
            </a:pPr>
            <a:r>
              <a:rPr lang="pt-BR" dirty="0"/>
              <a:t>// converte texto para tipo inteiro</a:t>
            </a:r>
          </a:p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idade = </a:t>
            </a:r>
            <a:r>
              <a:rPr lang="pt-BR" dirty="0" err="1"/>
              <a:t>parseInt</a:t>
            </a:r>
            <a:r>
              <a:rPr lang="pt-BR" dirty="0"/>
              <a:t>(</a:t>
            </a:r>
            <a:r>
              <a:rPr lang="pt-BR" dirty="0" err="1"/>
              <a:t>document.getElementById</a:t>
            </a:r>
            <a:r>
              <a:rPr lang="pt-BR" dirty="0"/>
              <a:t>(“idade”).</a:t>
            </a:r>
            <a:r>
              <a:rPr lang="pt-BR" dirty="0" err="1"/>
              <a:t>value</a:t>
            </a:r>
            <a:r>
              <a:rPr lang="pt-BR" dirty="0"/>
              <a:t>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// no HTML, temos &lt;input </a:t>
            </a:r>
            <a:r>
              <a:rPr lang="pt-BR" dirty="0" err="1"/>
              <a:t>type</a:t>
            </a:r>
            <a:r>
              <a:rPr lang="pt-BR" dirty="0"/>
              <a:t>=“</a:t>
            </a:r>
            <a:r>
              <a:rPr lang="pt-BR" dirty="0" err="1"/>
              <a:t>number</a:t>
            </a:r>
            <a:r>
              <a:rPr lang="pt-BR" dirty="0"/>
              <a:t>” id=“peso”&gt;</a:t>
            </a:r>
          </a:p>
          <a:p>
            <a:pPr marL="0" indent="0">
              <a:buNone/>
            </a:pPr>
            <a:r>
              <a:rPr lang="pt-BR" dirty="0"/>
              <a:t>// converte texto para tipo real</a:t>
            </a:r>
          </a:p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peso = </a:t>
            </a:r>
            <a:r>
              <a:rPr lang="pt-BR" dirty="0" err="1"/>
              <a:t>Number</a:t>
            </a:r>
            <a:r>
              <a:rPr lang="pt-BR" dirty="0"/>
              <a:t>(</a:t>
            </a:r>
            <a:r>
              <a:rPr lang="pt-BR" dirty="0" err="1"/>
              <a:t>document.getElementById</a:t>
            </a:r>
            <a:r>
              <a:rPr lang="pt-BR" dirty="0"/>
              <a:t>(“peso”).</a:t>
            </a:r>
            <a:r>
              <a:rPr lang="pt-BR" dirty="0" err="1"/>
              <a:t>value</a:t>
            </a:r>
            <a:r>
              <a:rPr lang="pt-BR" dirty="0"/>
              <a:t>);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7365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624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Linguagem JavaScript – Parte 1</vt:lpstr>
      <vt:lpstr>Introdução - JS</vt:lpstr>
      <vt:lpstr>Comando de atribuição</vt:lpstr>
      <vt:lpstr>Tipos de dados</vt:lpstr>
      <vt:lpstr>Operadores Matemáticos</vt:lpstr>
      <vt:lpstr>Outros operadores matemáticos</vt:lpstr>
      <vt:lpstr>Comentários </vt:lpstr>
      <vt:lpstr>Comandos de entrada de dados</vt:lpstr>
      <vt:lpstr>Comandos de entrada de dados – usando DOM</vt:lpstr>
      <vt:lpstr>Comandos de saída</vt:lpstr>
      <vt:lpstr>Comandos de saída – usando DOM</vt:lpstr>
      <vt:lpstr>Introdução a DOM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JavaScript</dc:title>
  <dc:creator>Usuário do Microsoft Office</dc:creator>
  <cp:lastModifiedBy>Daniel Facciolo Pires</cp:lastModifiedBy>
  <cp:revision>15</cp:revision>
  <dcterms:created xsi:type="dcterms:W3CDTF">2018-05-25T16:25:51Z</dcterms:created>
  <dcterms:modified xsi:type="dcterms:W3CDTF">2024-08-20T11:29:07Z</dcterms:modified>
</cp:coreProperties>
</file>