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1DBCE-57CE-1DA6-5C22-BFC11DF2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6AC625-5129-8652-B80C-85CBE8218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1EF07-4B01-5265-5F56-ADA6DFD4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460-080E-4F6B-8ADA-60B31E391A89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C1841F-06C4-10CE-641F-08B5291B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3E168D-5E95-4E60-EF78-B69BF3AE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C09-863C-4D75-A4BE-857F0C8BFB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63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C8925-9C1E-A73F-BED3-F2196DA6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5CA3D4-C174-B155-81F8-52A400EE7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4D4346-419F-485F-444B-D3A4FE7E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460-080E-4F6B-8ADA-60B31E391A89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3D3FE0-B183-9123-28FE-BB39A566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CB2B62-5356-B504-16C1-C010A43C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C09-863C-4D75-A4BE-857F0C8BFB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FDD64E-2109-30D7-A46F-60CAB4698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E2E75-5830-DB3F-37C7-1B3DC4A1F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BE6DB-D5D9-29D5-3949-496B4849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460-080E-4F6B-8ADA-60B31E391A89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A6B23-49EA-2E97-3FC1-3AEACE68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C7275-A619-D596-553A-E6297F18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C09-863C-4D75-A4BE-857F0C8BFB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06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BD7A6-FAEF-CE00-A045-863EADC3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40241-AFE9-DB4A-EB3F-A0765665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DB083-60ED-9D2A-E3D3-BFB0B781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460-080E-4F6B-8ADA-60B31E391A89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156CCC-8264-D691-52BA-F6A899B5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7B57D-3606-FC43-7487-7826CD49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C09-863C-4D75-A4BE-857F0C8BFB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54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6E090-E797-95FC-20E9-75F90F90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292D1D-2F0C-37DC-79A3-1EC50E93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5658C-ED88-272E-0FE6-1ABEAD27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460-080E-4F6B-8ADA-60B31E391A89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209C5-21EB-34A2-EBC0-86811FFB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7A678E-6EF0-DCE7-3A2A-0FD1CB25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C09-863C-4D75-A4BE-857F0C8BFB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01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BCBD0-F606-2BB8-34A8-1992F88E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9381D9-1A14-55A6-9ED0-3549F12D2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CE0907-3B2D-40B4-89C9-0A109DF4E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F197D4-FD4C-1E8E-E49F-C1AC047A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460-080E-4F6B-8ADA-60B31E391A89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F44CE5-46F5-23C4-CF59-C63F626E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764C80-F7F3-06A6-963E-1431061E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C09-863C-4D75-A4BE-857F0C8BFB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22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C980F-E65A-B001-6D6A-65E5DA21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3BFEC7-E00A-80FB-D19A-03FC152C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F4EC89-9944-916D-95F3-A1CA113EE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21D80A-2224-0F86-6782-C7125B259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2ACC0D-6D8A-F03B-BAA8-2D7C8CED1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CEB0B1-602A-C3A7-D001-DCF38E46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460-080E-4F6B-8ADA-60B31E391A89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F42267-BA1E-8501-3D94-0E35E9D3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B0F70E-6FA9-2C59-20FF-453A80A6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C09-863C-4D75-A4BE-857F0C8BFB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67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C05B5-E4EF-A82D-F3F5-60CD80F2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A96CCA-5089-D187-B255-6C26F54A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460-080E-4F6B-8ADA-60B31E391A89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F61A1D-8D0F-3D9D-FF3C-98EA27CC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76F80-F3F1-A892-3D2F-9566FF79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C09-863C-4D75-A4BE-857F0C8BFB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87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1EEFA8-57C4-32BA-57FD-C00BF8FC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460-080E-4F6B-8ADA-60B31E391A89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9BF304-7652-5CDE-4A0D-288CFD8F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CC72CF-00F9-55FE-EC47-EA6E85E0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C09-863C-4D75-A4BE-857F0C8BFB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0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BE423-DABD-3587-5098-968C25B8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73C6E-EA1D-4727-BF06-B2C9FAECE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6466D4-E00F-C18F-B121-D9800DA22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7C488A-5E48-C8BF-0817-828745AE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460-080E-4F6B-8ADA-60B31E391A89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ECAC19-12D4-3E04-B940-612FE6AA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8CC2EA-FF0A-1686-6759-5EB7651E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C09-863C-4D75-A4BE-857F0C8BFB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38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F34DE-E460-6DEB-AD0A-C883884D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561266-A261-AF50-31C5-47B0CB7B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8B65CC-B6AB-0C90-EA33-317A66B97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C7F02A-9778-1EC0-3D31-13EE62EF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460-080E-4F6B-8ADA-60B31E391A89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6119EC-4E4D-E4A4-1FF9-DA9AF30D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38843D-B711-1EF5-2C62-A466EBE6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7C09-863C-4D75-A4BE-857F0C8BFB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08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F50C5B-0E38-4FA2-F419-56D8270D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823373-21DA-E4B8-1B7E-16FEEC1F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9A7B2-6701-6CB1-DA16-940BCA298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FFC460-080E-4F6B-8ADA-60B31E391A89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6AC63A-6800-599E-6562-7D9B60E7F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223298-AC51-08D5-B42E-626EA2DF6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07C09-863C-4D75-A4BE-857F0C8BFB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57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89F6-D34B-FAAC-FB20-28EA2D14B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Classe Interface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A65A35-05D3-7AF1-5F5A-24A469605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60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4FC03-24F9-33F0-A29D-56168E7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Padrão de Projeto -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Dependency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Inversion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Principle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(DIP)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05A21F-C888-5B39-DBBB-63F22AA2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Interfaces também são fundamentais para aplicar o princípio de inversão de dependência, que incentiva o uso de abstrações (interfaces) em vez de classes concretas. Isso ajuda a desacoplar componentes do sistema, facilitando a manutenção e a extensibilidade.</a:t>
            </a:r>
          </a:p>
        </p:txBody>
      </p:sp>
    </p:spTree>
    <p:extLst>
      <p:ext uri="{BB962C8B-B14F-4D97-AF65-F5344CB8AC3E}">
        <p14:creationId xmlns:p14="http://schemas.microsoft.com/office/powerpoint/2010/main" val="351082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6B2B2-FBB8-A9DA-B0EA-679B6F99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Interfaces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92146-13FB-8390-7EC5-A40A5D4E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 8 introduziu o conceito de interfaces funcionais, que são interfaces que contêm apenas um método abstrato (método funcional) e podem ser usadas com expressões lambda. A anotação @FunctionalInterface é usada para garantir que uma interface funcional tenha apenas um método abstrato. Isso é fundamental para a programação funcional em Java.</a:t>
            </a:r>
          </a:p>
        </p:txBody>
      </p:sp>
    </p:spTree>
    <p:extLst>
      <p:ext uri="{BB962C8B-B14F-4D97-AF65-F5344CB8AC3E}">
        <p14:creationId xmlns:p14="http://schemas.microsoft.com/office/powerpoint/2010/main" val="169160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DF392-1993-2BCD-29C2-E87AC8F5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AAEC4D-D05C-29A8-8C4A-52FC3C17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As interfaces em Java desempenham um papel crucial na definição de contratos entre diferentes partes de um sistema, promovendo a modularidade, a reutilização e a manutenibilidade do código. </a:t>
            </a:r>
          </a:p>
          <a:p>
            <a:endParaRPr lang="pt-BR" dirty="0">
              <a:solidFill>
                <a:srgbClr val="0D0D0D"/>
              </a:solidFill>
              <a:latin typeface="Söhne"/>
            </a:endParaRPr>
          </a:p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Elas são uma ferramenta poderosa na caixa de ferramentas do desenvolvedor Java para criar sistemas flexíveis e extensíveis.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84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C389C-2923-C699-948A-BF33C2F8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49F8A-F1F1-D704-54D9-0AC1ADB9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Em Java, uma interface é uma coleção de métodos abstratos e constantes (variáveis estáticas final) que podem ser implementados por classes concretas. </a:t>
            </a:r>
          </a:p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Elas são usadas para definir um contrato ou um conjunto de comportamentos que as classes que as implementam devem seguir. </a:t>
            </a:r>
          </a:p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Aqui estão alguns conceitos e fundamentos importantes relacionados às interfaces em Java: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56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E48BD-D970-97D1-CA17-B5276DB8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Abstração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3F3B5E-67EC-5085-F6BD-6F63EBA4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As interfaces fornecem um nível de abstração, permitindo que você defina um conjunto de métodos sem especificar a implementação real. Isso é útil quando você deseja definir apenas o comportamento esperado de uma classe sem se preocupar com os detalhes de implementação.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75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73E4-D511-D5BE-E514-29DE63D8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Declaração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F72AC-96AD-27E4-D062-736CE7B4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interface é declarada usando a palavra-chave interface. Por exemplo: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1BD0D7-5C97-1E8C-ADAF-B528532E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71" y="3429000"/>
            <a:ext cx="8154538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3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D7754-CB9E-F436-8257-FBD0D82F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Implementação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047B3-3CD8-DA98-09D2-853C8520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classe pode implementar uma ou mais interfaces usando a palavra-chave </a:t>
            </a:r>
            <a:r>
              <a:rPr lang="pt-BR" dirty="0" err="1"/>
              <a:t>implements</a:t>
            </a:r>
            <a:r>
              <a:rPr lang="pt-BR" dirty="0"/>
              <a:t>. Por exemplo: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D4A5BE-B359-BEA5-EE18-9029C7EE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13" y="2710922"/>
            <a:ext cx="8040222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1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4F174-EA84-F0AB-1691-2685AA50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Herança Múltipla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0F82F-3604-133E-E43D-36F18505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Java não permite herança múltipla de classes, mas uma classe pode implementar várias interfaces. Isso permite que uma classe tenha comportamentos de várias fontes.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800" dirty="0" err="1"/>
              <a:t>public</a:t>
            </a:r>
            <a:r>
              <a:rPr lang="pt-BR" sz="1800" dirty="0"/>
              <a:t> interface I1 {</a:t>
            </a:r>
          </a:p>
          <a:p>
            <a:pPr marL="457200" lvl="1" indent="0">
              <a:buNone/>
            </a:pPr>
            <a:r>
              <a:rPr lang="pt-BR" sz="1600" dirty="0" err="1"/>
              <a:t>void</a:t>
            </a:r>
            <a:r>
              <a:rPr lang="pt-BR" sz="1600" dirty="0"/>
              <a:t> m1();</a:t>
            </a:r>
          </a:p>
          <a:p>
            <a:pPr marL="457200" lvl="1" indent="0">
              <a:buNone/>
            </a:pPr>
            <a:r>
              <a:rPr lang="pt-BR" sz="1600" dirty="0" err="1"/>
              <a:t>void</a:t>
            </a:r>
            <a:r>
              <a:rPr lang="pt-BR" sz="1600" dirty="0"/>
              <a:t> m2();</a:t>
            </a:r>
          </a:p>
          <a:p>
            <a:pPr marL="0" indent="0">
              <a:buNone/>
            </a:pPr>
            <a:r>
              <a:rPr lang="pt-BR" sz="1800" dirty="0"/>
              <a:t>}</a:t>
            </a:r>
          </a:p>
          <a:p>
            <a:pPr marL="0" indent="0">
              <a:buNone/>
            </a:pPr>
            <a:r>
              <a:rPr lang="pt-BR" sz="1800" dirty="0" err="1"/>
              <a:t>public</a:t>
            </a:r>
            <a:r>
              <a:rPr lang="pt-BR" sz="1800" dirty="0"/>
              <a:t> interface I2 {</a:t>
            </a:r>
          </a:p>
          <a:p>
            <a:pPr marL="457200" lvl="1" indent="0">
              <a:buNone/>
            </a:pPr>
            <a:r>
              <a:rPr lang="pt-BR" sz="1600" dirty="0" err="1"/>
              <a:t>void</a:t>
            </a:r>
            <a:r>
              <a:rPr lang="pt-BR" sz="1600" dirty="0"/>
              <a:t> m3();</a:t>
            </a:r>
          </a:p>
          <a:p>
            <a:pPr marL="457200" lvl="1" indent="0">
              <a:buNone/>
            </a:pPr>
            <a:r>
              <a:rPr lang="pt-BR" sz="1600" dirty="0" err="1"/>
              <a:t>void</a:t>
            </a:r>
            <a:r>
              <a:rPr lang="pt-BR" sz="1600" dirty="0"/>
              <a:t> m4();</a:t>
            </a:r>
          </a:p>
          <a:p>
            <a:pPr marL="0" indent="0">
              <a:buNone/>
            </a:pPr>
            <a:r>
              <a:rPr lang="pt-BR" sz="1800" dirty="0"/>
              <a:t>}</a:t>
            </a:r>
          </a:p>
          <a:p>
            <a:pPr marL="0" indent="0">
              <a:buNone/>
            </a:pPr>
            <a:r>
              <a:rPr lang="pt-BR" sz="1800" dirty="0" err="1"/>
              <a:t>public</a:t>
            </a:r>
            <a:r>
              <a:rPr lang="pt-BR" sz="1800" dirty="0"/>
              <a:t> interface I3 {</a:t>
            </a:r>
          </a:p>
          <a:p>
            <a:pPr marL="457200" lvl="1" indent="0">
              <a:buNone/>
            </a:pPr>
            <a:r>
              <a:rPr lang="pt-BR" sz="1600" dirty="0" err="1"/>
              <a:t>void</a:t>
            </a:r>
            <a:r>
              <a:rPr lang="pt-BR" sz="1600" dirty="0"/>
              <a:t> m5();</a:t>
            </a:r>
          </a:p>
          <a:p>
            <a:pPr marL="457200" lvl="1" indent="0">
              <a:buNone/>
            </a:pPr>
            <a:r>
              <a:rPr lang="pt-BR" sz="1600" dirty="0" err="1"/>
              <a:t>void</a:t>
            </a:r>
            <a:r>
              <a:rPr lang="pt-BR" sz="1600" dirty="0"/>
              <a:t> m6();</a:t>
            </a:r>
          </a:p>
          <a:p>
            <a:pPr marL="0" indent="0">
              <a:buNone/>
            </a:pPr>
            <a:r>
              <a:rPr lang="pt-BR" sz="1800" dirty="0"/>
              <a:t>}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4340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1F6FF-50CD-5995-48AA-2EABD980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2"/>
            <a:ext cx="10515600" cy="59716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C </a:t>
            </a:r>
            <a:r>
              <a:rPr lang="pt-BR" sz="2400" dirty="0" err="1"/>
              <a:t>implements</a:t>
            </a:r>
            <a:r>
              <a:rPr lang="pt-BR" sz="2400" dirty="0"/>
              <a:t> I1, I2, I3 {</a:t>
            </a:r>
          </a:p>
          <a:p>
            <a:pPr marL="457200" lvl="1" indent="0">
              <a:buNone/>
            </a:pPr>
            <a:r>
              <a:rPr lang="pt-BR" sz="2000" dirty="0" err="1"/>
              <a:t>void</a:t>
            </a:r>
            <a:r>
              <a:rPr lang="pt-BR" sz="2000" dirty="0"/>
              <a:t> m1() {</a:t>
            </a:r>
          </a:p>
          <a:p>
            <a:pPr marL="914400" lvl="2" indent="0">
              <a:buNone/>
            </a:pPr>
            <a:r>
              <a:rPr lang="pt-BR" sz="1800" dirty="0"/>
              <a:t>....</a:t>
            </a:r>
          </a:p>
          <a:p>
            <a:pPr marL="457200" lvl="1" indent="0">
              <a:buNone/>
            </a:pPr>
            <a:r>
              <a:rPr lang="pt-BR" sz="2000" dirty="0"/>
              <a:t>}</a:t>
            </a:r>
          </a:p>
          <a:p>
            <a:pPr marL="457200" lvl="1" indent="0">
              <a:buNone/>
            </a:pPr>
            <a:r>
              <a:rPr lang="pt-BR" sz="2000" dirty="0" err="1"/>
              <a:t>void</a:t>
            </a:r>
            <a:r>
              <a:rPr lang="pt-BR" sz="2000" dirty="0"/>
              <a:t> m2() {</a:t>
            </a:r>
          </a:p>
          <a:p>
            <a:pPr marL="914400" lvl="2" indent="0">
              <a:buNone/>
            </a:pPr>
            <a:r>
              <a:rPr lang="pt-BR" sz="1800" dirty="0"/>
              <a:t>....</a:t>
            </a:r>
          </a:p>
          <a:p>
            <a:pPr marL="457200" lvl="1" indent="0">
              <a:buNone/>
            </a:pPr>
            <a:r>
              <a:rPr lang="pt-BR" sz="2000" dirty="0"/>
              <a:t>}</a:t>
            </a:r>
          </a:p>
          <a:p>
            <a:pPr marL="457200" lvl="1" indent="0">
              <a:buNone/>
            </a:pPr>
            <a:r>
              <a:rPr lang="pt-BR" sz="2000" dirty="0" err="1"/>
              <a:t>void</a:t>
            </a:r>
            <a:r>
              <a:rPr lang="pt-BR" sz="2000" dirty="0"/>
              <a:t> m3() {</a:t>
            </a:r>
          </a:p>
          <a:p>
            <a:pPr marL="914400" lvl="2" indent="0">
              <a:buNone/>
            </a:pPr>
            <a:r>
              <a:rPr lang="pt-BR" sz="1800" dirty="0"/>
              <a:t>....</a:t>
            </a:r>
          </a:p>
          <a:p>
            <a:pPr marL="457200" lvl="1" indent="0">
              <a:buNone/>
            </a:pPr>
            <a:r>
              <a:rPr lang="pt-BR" sz="2000" dirty="0"/>
              <a:t>}</a:t>
            </a:r>
          </a:p>
          <a:p>
            <a:pPr marL="457200" lvl="1" indent="0">
              <a:buNone/>
            </a:pPr>
            <a:r>
              <a:rPr lang="pt-BR" sz="2000" dirty="0" err="1"/>
              <a:t>void</a:t>
            </a:r>
            <a:r>
              <a:rPr lang="pt-BR" sz="2000" dirty="0"/>
              <a:t> m4() {</a:t>
            </a:r>
          </a:p>
          <a:p>
            <a:pPr marL="914400" lvl="2" indent="0">
              <a:buNone/>
            </a:pPr>
            <a:r>
              <a:rPr lang="pt-BR" sz="1800" dirty="0"/>
              <a:t>....</a:t>
            </a:r>
          </a:p>
          <a:p>
            <a:pPr marL="457200" lvl="1" indent="0">
              <a:buNone/>
            </a:pPr>
            <a:r>
              <a:rPr lang="pt-BR" sz="2000" dirty="0"/>
              <a:t>}</a:t>
            </a:r>
          </a:p>
          <a:p>
            <a:pPr marL="457200" lvl="1" indent="0">
              <a:buNone/>
            </a:pPr>
            <a:r>
              <a:rPr lang="pt-BR" sz="2000" dirty="0" err="1"/>
              <a:t>void</a:t>
            </a:r>
            <a:r>
              <a:rPr lang="pt-BR" sz="2000" dirty="0"/>
              <a:t> m5() {</a:t>
            </a:r>
          </a:p>
          <a:p>
            <a:pPr marL="914400" lvl="2" indent="0">
              <a:buNone/>
            </a:pPr>
            <a:r>
              <a:rPr lang="pt-BR" sz="1800" dirty="0"/>
              <a:t>....</a:t>
            </a:r>
          </a:p>
          <a:p>
            <a:pPr marL="457200" lvl="1" indent="0">
              <a:buNone/>
            </a:pPr>
            <a:r>
              <a:rPr lang="pt-BR" sz="2000" dirty="0"/>
              <a:t>}</a:t>
            </a:r>
          </a:p>
          <a:p>
            <a:pPr marL="457200" lvl="1" indent="0">
              <a:buNone/>
            </a:pPr>
            <a:r>
              <a:rPr lang="pt-BR" sz="2000" dirty="0" err="1"/>
              <a:t>void</a:t>
            </a:r>
            <a:r>
              <a:rPr lang="pt-BR" sz="2000" dirty="0"/>
              <a:t> m6() {</a:t>
            </a:r>
          </a:p>
          <a:p>
            <a:pPr marL="914400" lvl="2" indent="0">
              <a:buNone/>
            </a:pPr>
            <a:r>
              <a:rPr lang="pt-BR" sz="1800" dirty="0"/>
              <a:t>....</a:t>
            </a:r>
          </a:p>
          <a:p>
            <a:pPr marL="457200" lvl="1" indent="0">
              <a:buNone/>
            </a:pPr>
            <a:r>
              <a:rPr lang="pt-BR" sz="2000" dirty="0"/>
              <a:t>}</a:t>
            </a:r>
          </a:p>
          <a:p>
            <a:pPr marL="457200" lvl="1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1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A1B75-049A-B54B-7571-45EA114F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Polimorfismo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39BB54-01D8-3295-AF87-3AD07E4F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interfaces permitem o polimorfismo. Isso significa que você pode tratar objetos de diferentes classes que implementam a mesma interface de forma uniforme.</a:t>
            </a:r>
          </a:p>
        </p:txBody>
      </p:sp>
    </p:spTree>
    <p:extLst>
      <p:ext uri="{BB962C8B-B14F-4D97-AF65-F5344CB8AC3E}">
        <p14:creationId xmlns:p14="http://schemas.microsoft.com/office/powerpoint/2010/main" val="158886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25153-96E9-CEDF-6DEC-85982219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Padrão de Projeto - Interface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Segregation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Principle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(ISP)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CF7FE2-B973-C6A5-399D-06196D1C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interfaces promovem o princípio de segregação de interface, que afirma que "nenhuma classe deve ser forçada a implementar métodos que ela não usa". Em outras palavras, é melhor ter interfaces mais específicas e coesas do que interfaces amplas e generalizadas.</a:t>
            </a:r>
          </a:p>
        </p:txBody>
      </p:sp>
    </p:spTree>
    <p:extLst>
      <p:ext uri="{BB962C8B-B14F-4D97-AF65-F5344CB8AC3E}">
        <p14:creationId xmlns:p14="http://schemas.microsoft.com/office/powerpoint/2010/main" val="658160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493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Söhne</vt:lpstr>
      <vt:lpstr>Tema do Office</vt:lpstr>
      <vt:lpstr>Classe Interface</vt:lpstr>
      <vt:lpstr>Apresentação do PowerPoint</vt:lpstr>
      <vt:lpstr>Abstração</vt:lpstr>
      <vt:lpstr>Declaração</vt:lpstr>
      <vt:lpstr>Implementação</vt:lpstr>
      <vt:lpstr>Herança Múltipla</vt:lpstr>
      <vt:lpstr>Apresentação do PowerPoint</vt:lpstr>
      <vt:lpstr>Polimorfismo</vt:lpstr>
      <vt:lpstr>Padrão de Projeto - Interface Segregation Principle (ISP):</vt:lpstr>
      <vt:lpstr>Padrão de Projeto - Dependency Inversion Principle (DIP):</vt:lpstr>
      <vt:lpstr>Interfaces Funcionais</vt:lpstr>
      <vt:lpstr>Resumo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 Interface</dc:title>
  <dc:creator>Daniel Facciolo Pires</dc:creator>
  <cp:lastModifiedBy>Daniel Facciolo Pires</cp:lastModifiedBy>
  <cp:revision>1</cp:revision>
  <dcterms:created xsi:type="dcterms:W3CDTF">2024-03-26T12:49:10Z</dcterms:created>
  <dcterms:modified xsi:type="dcterms:W3CDTF">2024-03-26T13:19:43Z</dcterms:modified>
</cp:coreProperties>
</file>