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0" r:id="rId6"/>
    <p:sldId id="271" r:id="rId7"/>
    <p:sldId id="272" r:id="rId8"/>
    <p:sldId id="273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29BA25-68EB-D905-D015-4DD06CDE53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8F29AF9-4739-C020-C47A-82FC17E3DA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3CC4734-183C-E9F6-958C-BAA51B0CD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2E9EF-754A-427A-91AB-21444A28D468}" type="datetimeFigureOut">
              <a:rPr lang="pt-BR" smtClean="0"/>
              <a:t>18/03/2024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828B6ED-21FA-4E1D-B8F1-57FAC95BA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6A1F69C-B2E7-9D20-7C21-3DEBDC64E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7588A-36B4-4B1D-8E24-0CB90F0657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9679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8C0F41-C8AD-CFD5-3F01-81CC88B1B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B24AA78-BAC3-E118-54EB-CCB0D33792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2C681CE-8B19-41BE-9891-607959EA6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2E9EF-754A-427A-91AB-21444A28D468}" type="datetimeFigureOut">
              <a:rPr lang="pt-BR" smtClean="0"/>
              <a:t>18/03/2024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EBAC104-DCA5-753E-7E34-12FF940F9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264B32E-82E9-1C24-E741-F057DDB57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7588A-36B4-4B1D-8E24-0CB90F0657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6384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EF56C6A-8FC2-B0F2-BAB6-1E3E14C1E3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33F546C-03ED-035E-C2DA-849EF56888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35010A3-CD1A-2416-B6A2-06AAD223E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2E9EF-754A-427A-91AB-21444A28D468}" type="datetimeFigureOut">
              <a:rPr lang="pt-BR" smtClean="0"/>
              <a:t>18/03/2024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E2E704C-1E11-746D-8F9E-9F7D44D56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7C2536B-1FFF-C7E2-AE4D-D4052CE3A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7588A-36B4-4B1D-8E24-0CB90F0657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1266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1AA5CC-386E-29DF-3964-C2AF6A0DB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76FA48F-4370-A75B-B5E8-7C94978613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9CEB494-E8B7-B666-EA5D-C08C6F62B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2E9EF-754A-427A-91AB-21444A28D468}" type="datetimeFigureOut">
              <a:rPr lang="pt-BR" smtClean="0"/>
              <a:t>18/03/2024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59EC01C-4850-2152-DF2E-28C43F38D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5464640-C3FF-F613-692A-969E16A4D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7588A-36B4-4B1D-8E24-0CB90F0657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4771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A6855B-7AFF-F406-8926-BEEF7ADD0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71E5D4E-302B-E756-653D-841FA561C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7DAD5EE-6A8E-5D12-60DB-988E27EF5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2E9EF-754A-427A-91AB-21444A28D468}" type="datetimeFigureOut">
              <a:rPr lang="pt-BR" smtClean="0"/>
              <a:t>18/03/2024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2B4F860-5114-C393-8BC8-5CD1EF6E8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1D3A2B5-24E4-D25B-5FAB-CA9A88B20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7588A-36B4-4B1D-8E24-0CB90F0657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8908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8644BC-A550-302C-4356-0DF0354D8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ED3212D-5A69-5D5B-2852-12F0E2B6CA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0248741-256F-A2B8-D440-0149457A82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45DC891-BCCC-D1FB-1917-C3E3127E3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2E9EF-754A-427A-91AB-21444A28D468}" type="datetimeFigureOut">
              <a:rPr lang="pt-BR" smtClean="0"/>
              <a:t>18/03/2024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8C55591-1A81-BFC0-111D-90C6087DB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443CD09-45DE-05AF-987E-A46CC8520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7588A-36B4-4B1D-8E24-0CB90F0657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1205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739773-2ED1-5E21-2307-5F7A27A24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6B8CEFA-66CD-C640-9FB2-16C1A8441B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BBCCFC9-9E8A-85A5-C6DD-F31937B04A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7D3DA56-5C5E-D0F3-AEB4-0A630376DA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9952773-4C04-7E3F-F9F3-386B330728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BA25CB0-7E6E-3BBD-A369-7971D1871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2E9EF-754A-427A-91AB-21444A28D468}" type="datetimeFigureOut">
              <a:rPr lang="pt-BR" smtClean="0"/>
              <a:t>18/03/2024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75A5C7C-0C10-EB3B-E7E9-22E0E6FF1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897DE69-766B-5CCC-5AC2-32CF7E213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7588A-36B4-4B1D-8E24-0CB90F0657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3320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BB8F7A-9899-1301-7050-C3BEA804A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C4E5E8B-CD44-0F0B-84B5-9CAC3AF56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2E9EF-754A-427A-91AB-21444A28D468}" type="datetimeFigureOut">
              <a:rPr lang="pt-BR" smtClean="0"/>
              <a:t>18/03/2024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A8323CE-C391-4210-603D-16BAB59F1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3F49CAE-7A58-7D58-A12D-DA7723785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7588A-36B4-4B1D-8E24-0CB90F0657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1634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19F6B79-F068-AA78-7C1B-7CAC624CB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2E9EF-754A-427A-91AB-21444A28D468}" type="datetimeFigureOut">
              <a:rPr lang="pt-BR" smtClean="0"/>
              <a:t>18/03/2024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53DAFFF-928B-1092-15D2-DBF47D595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FD45475-F3C0-51D3-BEC5-A2DE01776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7588A-36B4-4B1D-8E24-0CB90F0657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2316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A5DD8B-276F-3288-BADC-91A9E1786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CF27B70-402D-B360-8F23-BEEFBEF017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6914B3B-D92F-43E3-6363-BE5609DC1D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ECAD299-8E8D-3C14-9E40-94933A465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2E9EF-754A-427A-91AB-21444A28D468}" type="datetimeFigureOut">
              <a:rPr lang="pt-BR" smtClean="0"/>
              <a:t>18/03/2024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DF0A42B-6079-5067-15BD-6FC117DAC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8F3BD44-E795-BC8E-1068-F5BB16030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7588A-36B4-4B1D-8E24-0CB90F0657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6808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0BF993-F35D-D728-D8CF-C02793A04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F851BEE-6EF4-F966-4C5B-24C70EDBA4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E72D9C5-600C-09D6-23B5-D74A1EBD83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E505CB4-E915-FDDF-1EB7-50AC4FAF6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2E9EF-754A-427A-91AB-21444A28D468}" type="datetimeFigureOut">
              <a:rPr lang="pt-BR" smtClean="0"/>
              <a:t>18/03/2024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652B7BF-7448-35C5-C85D-E476F64F8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D808143-5AC3-088C-1442-A6DADAD47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7588A-36B4-4B1D-8E24-0CB90F0657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5437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22284D6-7114-D833-06EE-88B2F7C7F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FEEA239-0C3E-206C-B8A3-37DAD0CBB7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81E3AD5-A58A-6468-4579-8437E6D491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72E9EF-754A-427A-91AB-21444A28D468}" type="datetimeFigureOut">
              <a:rPr lang="pt-BR" smtClean="0"/>
              <a:t>18/03/2024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780A41A-E424-39A9-9566-3AAE9B8A45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57A512F-A2A6-3064-3E41-72CA56D467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37588A-36B4-4B1D-8E24-0CB90F0657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1613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3DC141-F023-0E17-79BF-F9243A0BF2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Herança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2D31404-872B-BF02-1485-745B7ABA92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03164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ED3142-73B7-E966-79C4-597141641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2 tipos de herança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BC701A8-DFF0-0D15-F459-06EC73A5B9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Herança simples</a:t>
            </a:r>
          </a:p>
          <a:p>
            <a:pPr lvl="1"/>
            <a:r>
              <a:rPr lang="pt-BR" dirty="0"/>
              <a:t>Classe filha ou subclasse tem apenas um único pai ou superclasse</a:t>
            </a:r>
          </a:p>
          <a:p>
            <a:pPr lvl="1"/>
            <a:endParaRPr lang="pt-BR" dirty="0"/>
          </a:p>
          <a:p>
            <a:r>
              <a:rPr lang="pt-BR" dirty="0"/>
              <a:t>Herança múltipla</a:t>
            </a:r>
          </a:p>
          <a:p>
            <a:pPr lvl="1"/>
            <a:r>
              <a:rPr lang="pt-BR" dirty="0"/>
              <a:t>Classe filha ou subclasse tem dois ou mais pais ou superclasses</a:t>
            </a:r>
          </a:p>
        </p:txBody>
      </p:sp>
    </p:spTree>
    <p:extLst>
      <p:ext uri="{BB962C8B-B14F-4D97-AF65-F5344CB8AC3E}">
        <p14:creationId xmlns:p14="http://schemas.microsoft.com/office/powerpoint/2010/main" val="26328621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3BA7BD-F6CE-73C3-0923-576723A28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Herança simples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C1E131E-8312-79F6-C3F2-640E2DA45C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Exemplo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1098AF7-8D42-03DD-DB81-9778A67ED3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2638" y="2384080"/>
            <a:ext cx="8815387" cy="4108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20510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DAEE79-60FE-612C-DCC9-469F2647D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Herança Múltipla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D6483B6-0E35-C3DC-D2C1-5DCB566469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AFC0917-B432-5FF8-FAD3-718AE01891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0" y="2062163"/>
            <a:ext cx="7277100" cy="370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32485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04DF4B-F6CC-9767-6D26-EE4E3457D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Herança com vários níveis hierárquicos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9502BDF-4DCD-3B44-EB00-8D38C7B74A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EABF4909-C52E-ACCB-C068-92BF22F4D4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900" y="1466793"/>
            <a:ext cx="9153525" cy="5069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17172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A5D150-5330-A07D-8C45-B21B85706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Hands </a:t>
            </a:r>
            <a:r>
              <a:rPr lang="pt-BR" dirty="0" err="1"/>
              <a:t>On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7C12E39-29A6-673F-4436-09B7264AB2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52703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694D7B-86D7-DCDD-FA66-8D8642F27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Anulação de métodos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E90734D-0A6F-1DB2-4ECB-FE9779F0FD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 herdamos </a:t>
            </a:r>
            <a:r>
              <a:rPr lang="pt-BR" dirty="0" err="1"/>
              <a:t>toString</a:t>
            </a:r>
            <a:r>
              <a:rPr lang="pt-BR" dirty="0"/>
              <a:t>(), mas ele não é suficiente</a:t>
            </a:r>
          </a:p>
          <a:p>
            <a:r>
              <a:rPr lang="pt-BR" dirty="0"/>
              <a:t> vamos anular o método </a:t>
            </a:r>
            <a:r>
              <a:rPr lang="pt-BR" dirty="0" err="1"/>
              <a:t>toString</a:t>
            </a:r>
            <a:r>
              <a:rPr lang="pt-BR" dirty="0"/>
              <a:t>() herdado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dirty="0" err="1"/>
              <a:t>toString</a:t>
            </a:r>
            <a:r>
              <a:rPr lang="pt-BR" dirty="0"/>
              <a:t>(): </a:t>
            </a:r>
            <a:r>
              <a:rPr lang="pt-BR" dirty="0" err="1"/>
              <a:t>string</a:t>
            </a:r>
            <a:r>
              <a:rPr lang="pt-BR" dirty="0"/>
              <a:t> {</a:t>
            </a:r>
          </a:p>
          <a:p>
            <a:pPr marL="0" indent="0">
              <a:buNone/>
            </a:pPr>
            <a:r>
              <a:rPr lang="pt-BR" dirty="0"/>
              <a:t>        </a:t>
            </a:r>
            <a:r>
              <a:rPr lang="pt-BR" dirty="0" err="1"/>
              <a:t>return</a:t>
            </a:r>
            <a:r>
              <a:rPr lang="pt-BR" dirty="0"/>
              <a:t> `${</a:t>
            </a:r>
            <a:r>
              <a:rPr lang="pt-BR" dirty="0" err="1"/>
              <a:t>super.toString</a:t>
            </a:r>
            <a:r>
              <a:rPr lang="pt-BR" dirty="0"/>
              <a:t>()} </a:t>
            </a:r>
            <a:r>
              <a:rPr lang="pt-BR" dirty="0" err="1"/>
              <a:t>Poisonous</a:t>
            </a:r>
            <a:r>
              <a:rPr lang="pt-BR" dirty="0"/>
              <a:t>: ${</a:t>
            </a:r>
            <a:r>
              <a:rPr lang="pt-BR" dirty="0" err="1"/>
              <a:t>this.poisonous</a:t>
            </a:r>
            <a:r>
              <a:rPr lang="pt-BR" dirty="0"/>
              <a:t>}`</a:t>
            </a:r>
          </a:p>
          <a:p>
            <a:pPr marL="0" indent="0">
              <a:buNone/>
            </a:pPr>
            <a:r>
              <a:rPr lang="pt-BR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16932519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28129C-5B16-4004-368E-62697A16D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Anulação de métodos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823CF68-5FB6-0166-D340-A030174D57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herdamos move(), mas não o queremos</a:t>
            </a:r>
          </a:p>
          <a:p>
            <a:r>
              <a:rPr lang="pt-BR" dirty="0"/>
              <a:t>vamos anular o método move()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move(): string {</a:t>
            </a:r>
          </a:p>
          <a:p>
            <a:pPr marL="0" indent="0">
              <a:buNone/>
            </a:pPr>
            <a:r>
              <a:rPr lang="en-US" dirty="0"/>
              <a:t>        return `snake crawling`</a:t>
            </a:r>
          </a:p>
          <a:p>
            <a:pPr marL="0" indent="0">
              <a:buNone/>
            </a:pPr>
            <a:r>
              <a:rPr lang="en-US" dirty="0"/>
              <a:t>    }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203428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FACD38-48FD-1781-ECF3-DDE3CE428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Polimorfismo de herança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52881FC-906B-EC5C-7F3A-782722ACE2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0D0D0D"/>
                </a:solidFill>
                <a:latin typeface="Söhne"/>
              </a:rPr>
              <a:t>B</a:t>
            </a:r>
            <a:r>
              <a:rPr lang="pt-BR" b="0" i="0" dirty="0">
                <a:solidFill>
                  <a:srgbClr val="0D0D0D"/>
                </a:solidFill>
                <a:effectLst/>
                <a:latin typeface="Söhne"/>
              </a:rPr>
              <a:t>aseado em herança e substituição de métodos.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0D0D0D"/>
                </a:solidFill>
                <a:effectLst/>
                <a:latin typeface="Söhne"/>
              </a:rPr>
              <a:t>O polimorfismo de subtipo ocorre quando uma classe filha (subclasse) herda de uma classe pai (superclasse) e substitui os métodos da classe pai com sua própria implementação.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0D0D0D"/>
                </a:solidFill>
                <a:effectLst/>
                <a:latin typeface="Söhne"/>
              </a:rPr>
              <a:t>Permite que você trate objetos de subclasses como objetos de sua superclasse, usando a referência da superclasse para manipular os objetos.</a:t>
            </a:r>
          </a:p>
        </p:txBody>
      </p:sp>
    </p:spTree>
    <p:extLst>
      <p:ext uri="{BB962C8B-B14F-4D97-AF65-F5344CB8AC3E}">
        <p14:creationId xmlns:p14="http://schemas.microsoft.com/office/powerpoint/2010/main" val="27304726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A3FD43-D1A9-9273-6FD1-B16FE2181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Polimorfismo - exemplo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51ACE5B-359F-FBBA-71A1-B778FD2F64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dirty="0" err="1"/>
              <a:t>function</a:t>
            </a:r>
            <a:r>
              <a:rPr lang="pt-BR" dirty="0"/>
              <a:t> </a:t>
            </a:r>
            <a:r>
              <a:rPr lang="pt-BR" dirty="0" err="1"/>
              <a:t>exemploPolimorfismo</a:t>
            </a:r>
            <a:r>
              <a:rPr lang="pt-BR" dirty="0"/>
              <a:t>(</a:t>
            </a:r>
            <a:r>
              <a:rPr lang="pt-BR" dirty="0" err="1"/>
              <a:t>cameleao</a:t>
            </a:r>
            <a:r>
              <a:rPr lang="pt-BR" dirty="0"/>
              <a:t>: Animal): </a:t>
            </a:r>
            <a:r>
              <a:rPr lang="pt-BR" dirty="0" err="1"/>
              <a:t>void</a:t>
            </a:r>
            <a:r>
              <a:rPr lang="pt-BR" dirty="0"/>
              <a:t>{</a:t>
            </a:r>
          </a:p>
          <a:p>
            <a:pPr marL="0" indent="0">
              <a:buNone/>
            </a:pPr>
            <a:r>
              <a:rPr lang="pt-BR" dirty="0"/>
              <a:t>    // se a função for chamada passando uma cobra, </a:t>
            </a:r>
            <a:r>
              <a:rPr lang="pt-BR" dirty="0" err="1"/>
              <a:t>camaleao</a:t>
            </a:r>
            <a:r>
              <a:rPr lang="pt-BR" dirty="0"/>
              <a:t> vai representar uma cobra</a:t>
            </a:r>
          </a:p>
          <a:p>
            <a:pPr marL="0" indent="0">
              <a:buNone/>
            </a:pPr>
            <a:r>
              <a:rPr lang="pt-BR" dirty="0"/>
              <a:t>    // e portanto, será executado o </a:t>
            </a:r>
            <a:r>
              <a:rPr lang="pt-BR" dirty="0" err="1"/>
              <a:t>toString</a:t>
            </a:r>
            <a:r>
              <a:rPr lang="pt-BR" dirty="0"/>
              <a:t>() e o move() da cobra</a:t>
            </a:r>
          </a:p>
          <a:p>
            <a:pPr marL="0" indent="0">
              <a:buNone/>
            </a:pPr>
            <a:r>
              <a:rPr lang="pt-BR" dirty="0"/>
              <a:t>    // se a função for chamada passando um cavalo, </a:t>
            </a:r>
            <a:r>
              <a:rPr lang="pt-BR" dirty="0" err="1"/>
              <a:t>camaleao</a:t>
            </a:r>
            <a:r>
              <a:rPr lang="pt-BR" dirty="0"/>
              <a:t> vai representar um cavalo</a:t>
            </a:r>
          </a:p>
          <a:p>
            <a:pPr marL="0" indent="0">
              <a:buNone/>
            </a:pPr>
            <a:r>
              <a:rPr lang="pt-BR" dirty="0"/>
              <a:t>    // e portanto, será executado o </a:t>
            </a:r>
            <a:r>
              <a:rPr lang="pt-BR" dirty="0" err="1"/>
              <a:t>toString</a:t>
            </a:r>
            <a:r>
              <a:rPr lang="pt-BR" dirty="0"/>
              <a:t>() e o move() do cavalo</a:t>
            </a:r>
          </a:p>
          <a:p>
            <a:pPr marL="0" indent="0">
              <a:buNone/>
            </a:pPr>
            <a:r>
              <a:rPr lang="pt-BR" dirty="0"/>
              <a:t>    console.log(</a:t>
            </a:r>
            <a:r>
              <a:rPr lang="pt-BR" dirty="0" err="1"/>
              <a:t>cameleao.toString</a:t>
            </a:r>
            <a:r>
              <a:rPr lang="pt-BR" dirty="0"/>
              <a:t>()) // polimorfismo</a:t>
            </a:r>
          </a:p>
          <a:p>
            <a:pPr marL="0" indent="0">
              <a:buNone/>
            </a:pPr>
            <a:r>
              <a:rPr lang="pt-BR" dirty="0"/>
              <a:t>    console.log(</a:t>
            </a:r>
            <a:r>
              <a:rPr lang="pt-BR" dirty="0" err="1"/>
              <a:t>cameleao.move</a:t>
            </a:r>
            <a:r>
              <a:rPr lang="pt-BR" dirty="0"/>
              <a:t>()) // polimorfismo</a:t>
            </a:r>
          </a:p>
          <a:p>
            <a:pPr marL="0" indent="0">
              <a:buNone/>
            </a:pPr>
            <a:r>
              <a:rPr lang="pt-B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863278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9DC683-98DE-3D8E-1B5D-1725A4F84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Classe Abstrata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F5EBC58-B7DF-BB7C-43F6-BD4A73EA70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solidFill>
                  <a:srgbClr val="0D0D0D"/>
                </a:solidFill>
                <a:latin typeface="Söhne"/>
              </a:rPr>
              <a:t>É</a:t>
            </a:r>
            <a:r>
              <a:rPr lang="pt-BR" b="0" i="0" dirty="0">
                <a:solidFill>
                  <a:srgbClr val="0D0D0D"/>
                </a:solidFill>
                <a:effectLst/>
                <a:latin typeface="Söhne"/>
              </a:rPr>
              <a:t> uma classe que não pode ser instanciada diretamente, mas pode ser usada como uma superclasse para outras classes. </a:t>
            </a:r>
          </a:p>
          <a:p>
            <a:r>
              <a:rPr lang="pt-BR" b="0" i="0" dirty="0">
                <a:solidFill>
                  <a:srgbClr val="0D0D0D"/>
                </a:solidFill>
                <a:effectLst/>
                <a:latin typeface="Söhne"/>
              </a:rPr>
              <a:t>Ela serve como um esqueleto para outras classes que estendem dela, fornecendo implementações parciais ou completas de métodos, enquanto ainda permitindo que subclasses forneçam suas próprias implementações.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48650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41453A-8FF3-22BE-5F0B-349D48958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Conceitos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F06D272-0F85-975F-21A9-F82729CC31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Associação entre classes</a:t>
            </a:r>
          </a:p>
          <a:p>
            <a:pPr lvl="1"/>
            <a:r>
              <a:rPr lang="pt-BR" dirty="0"/>
              <a:t>Generalização e Especialização</a:t>
            </a:r>
          </a:p>
          <a:p>
            <a:endParaRPr lang="pt-BR" dirty="0"/>
          </a:p>
          <a:p>
            <a:r>
              <a:rPr lang="pt-BR" dirty="0"/>
              <a:t>Classe mais genérica, chamada de classe pai ou superclasse</a:t>
            </a:r>
          </a:p>
          <a:p>
            <a:endParaRPr lang="pt-BR" dirty="0"/>
          </a:p>
          <a:p>
            <a:r>
              <a:rPr lang="pt-BR" dirty="0" err="1"/>
              <a:t>Clsse</a:t>
            </a:r>
            <a:r>
              <a:rPr lang="pt-BR" dirty="0"/>
              <a:t> mais específica, chamada de classe filha ou subclasse</a:t>
            </a:r>
          </a:p>
        </p:txBody>
      </p:sp>
    </p:spTree>
    <p:extLst>
      <p:ext uri="{BB962C8B-B14F-4D97-AF65-F5344CB8AC3E}">
        <p14:creationId xmlns:p14="http://schemas.microsoft.com/office/powerpoint/2010/main" val="24892190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012410-0766-7186-7875-32735ED1E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Classe Abstrata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979D5FC-1650-F3AE-D77F-084353FB80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Uma classe abstrata é declarada usando a palavra-chave abstract antes da palavra-chave class.</a:t>
            </a:r>
          </a:p>
          <a:p>
            <a:r>
              <a:rPr lang="pt-BR" dirty="0"/>
              <a:t>Uma classe abstrata pode conter métodos abstratos, que são métodos declarados sem uma implementação.</a:t>
            </a:r>
          </a:p>
          <a:p>
            <a:r>
              <a:rPr lang="pt-BR" dirty="0"/>
              <a:t>Métodos abstratos são definidos usando a palavra-chave abstract e terminam com um ponto e vírgula, sem corpo.</a:t>
            </a:r>
          </a:p>
          <a:p>
            <a:r>
              <a:rPr lang="pt-BR" dirty="0"/>
              <a:t>Subclasses devem fornecer implementações para todos os métodos abstratos da classe abstrata.</a:t>
            </a:r>
          </a:p>
        </p:txBody>
      </p:sp>
    </p:spTree>
    <p:extLst>
      <p:ext uri="{BB962C8B-B14F-4D97-AF65-F5344CB8AC3E}">
        <p14:creationId xmlns:p14="http://schemas.microsoft.com/office/powerpoint/2010/main" val="29789355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EDA35A-2E2B-B616-CD09-8F4102AED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Classe Abstrata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D621B92-B16C-9070-4CE6-0084937486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Além de métodos abstratos, uma classe abstrata pode conter métodos concretos (ou normais) com implementações.</a:t>
            </a:r>
          </a:p>
          <a:p>
            <a:r>
              <a:rPr lang="pt-BR" dirty="0"/>
              <a:t>Os métodos concretos podem ser herdados pelas subclasses ou sobrescritos, se necessário.</a:t>
            </a:r>
          </a:p>
          <a:p>
            <a:r>
              <a:rPr lang="pt-BR" dirty="0"/>
              <a:t>Subclasses devem fornecer implementações para todos os métodos abstratos herdados da classe abstrata.</a:t>
            </a:r>
          </a:p>
        </p:txBody>
      </p:sp>
    </p:spTree>
    <p:extLst>
      <p:ext uri="{BB962C8B-B14F-4D97-AF65-F5344CB8AC3E}">
        <p14:creationId xmlns:p14="http://schemas.microsoft.com/office/powerpoint/2010/main" val="1433825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CB92A2-26F8-0020-46BB-E6A8A7572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Conceitos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C5BFF6-2F5D-1DCC-A324-CA5E42A6F9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Recurso das linguagens de programação orientadas a objeto</a:t>
            </a:r>
          </a:p>
          <a:p>
            <a:endParaRPr lang="pt-BR" dirty="0"/>
          </a:p>
          <a:p>
            <a:r>
              <a:rPr lang="pt-BR" dirty="0"/>
              <a:t>Recurso onde as classes filhas ou subclasses herdam variáveis e métodos da(s) classe(s) pai, ou superclasse(s)</a:t>
            </a:r>
          </a:p>
          <a:p>
            <a:endParaRPr lang="pt-BR" dirty="0"/>
          </a:p>
          <a:p>
            <a:r>
              <a:rPr lang="pt-BR" b="0" i="0" dirty="0">
                <a:solidFill>
                  <a:srgbClr val="0D0D0D"/>
                </a:solidFill>
                <a:effectLst/>
                <a:latin typeface="Söhne"/>
              </a:rPr>
              <a:t>Isso promove a reutilização de código e facilita a organização hierárquica das classes.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12543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4760FF-BEE9-AAA8-04A8-8C891EDDC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Herança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8E87C2C-A647-4BFB-F08B-86D5C85A7E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B2227BF3-6755-4A66-47A7-A3A147A66F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0530" y="272357"/>
            <a:ext cx="12787708" cy="5960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A54E3088-3E7C-6F13-762A-ACA08E4AF184}"/>
              </a:ext>
            </a:extLst>
          </p:cNvPr>
          <p:cNvSpPr txBox="1"/>
          <p:nvPr/>
        </p:nvSpPr>
        <p:spPr>
          <a:xfrm>
            <a:off x="8584163" y="2873829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É um</a:t>
            </a:r>
          </a:p>
        </p:txBody>
      </p:sp>
    </p:spTree>
    <p:extLst>
      <p:ext uri="{BB962C8B-B14F-4D97-AF65-F5344CB8AC3E}">
        <p14:creationId xmlns:p14="http://schemas.microsoft.com/office/powerpoint/2010/main" val="254882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235992-7D70-5A34-3918-7F86228FD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006674D-9C40-D32F-3709-84556F52E1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i="0" dirty="0">
                <a:solidFill>
                  <a:srgbClr val="0D0D0D"/>
                </a:solidFill>
                <a:effectLst/>
                <a:latin typeface="Söhne"/>
              </a:rPr>
              <a:t>Classe Base (ou Superclasse)</a:t>
            </a:r>
            <a:r>
              <a:rPr lang="pt-BR" b="0" i="0" dirty="0">
                <a:solidFill>
                  <a:srgbClr val="0D0D0D"/>
                </a:solidFill>
                <a:effectLst/>
                <a:latin typeface="Söhne"/>
              </a:rPr>
              <a:t>: Também conhecida como classe pai ou classe mãe, é a classe da qual outra classe herda. Ela contém os atributos e métodos comuns que são compartilhados pelas subclasses.</a:t>
            </a:r>
          </a:p>
          <a:p>
            <a:r>
              <a:rPr lang="pt-BR" b="1" i="0" dirty="0">
                <a:solidFill>
                  <a:srgbClr val="0D0D0D"/>
                </a:solidFill>
                <a:effectLst/>
                <a:latin typeface="Söhne"/>
              </a:rPr>
              <a:t>Classe Derivada (ou Subclasse)</a:t>
            </a:r>
            <a:r>
              <a:rPr lang="pt-BR" b="0" i="0" dirty="0">
                <a:solidFill>
                  <a:srgbClr val="0D0D0D"/>
                </a:solidFill>
                <a:effectLst/>
                <a:latin typeface="Söhne"/>
              </a:rPr>
              <a:t>: Também chamada de classe filha, é a classe que herda de outra classe. Ela pode adicionar novos atributos e métodos ou modificar os existentes, além de herdar os atributos e métodos da classe base.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41724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B47DC8-A7FC-7226-1E4A-CFA156F81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F03C440-769F-C490-AC8E-47C2771021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i="0" dirty="0">
                <a:solidFill>
                  <a:srgbClr val="0D0D0D"/>
                </a:solidFill>
                <a:effectLst/>
                <a:latin typeface="Söhne"/>
              </a:rPr>
              <a:t>Relação "</a:t>
            </a:r>
            <a:r>
              <a:rPr lang="pt-BR" b="1" i="0" dirty="0" err="1">
                <a:solidFill>
                  <a:srgbClr val="0D0D0D"/>
                </a:solidFill>
                <a:effectLst/>
                <a:latin typeface="Söhne"/>
              </a:rPr>
              <a:t>é-um</a:t>
            </a:r>
            <a:r>
              <a:rPr lang="pt-BR" b="1" i="0" dirty="0">
                <a:solidFill>
                  <a:srgbClr val="0D0D0D"/>
                </a:solidFill>
                <a:effectLst/>
                <a:latin typeface="Söhne"/>
              </a:rPr>
              <a:t>"</a:t>
            </a:r>
            <a:r>
              <a:rPr lang="pt-BR" b="0" i="0" dirty="0">
                <a:solidFill>
                  <a:srgbClr val="0D0D0D"/>
                </a:solidFill>
                <a:effectLst/>
                <a:latin typeface="Söhne"/>
              </a:rPr>
              <a:t>: A herança estabelece uma relação "</a:t>
            </a:r>
            <a:r>
              <a:rPr lang="pt-BR" b="0" i="0" dirty="0" err="1">
                <a:solidFill>
                  <a:srgbClr val="0D0D0D"/>
                </a:solidFill>
                <a:effectLst/>
                <a:latin typeface="Söhne"/>
              </a:rPr>
              <a:t>é-um</a:t>
            </a:r>
            <a:r>
              <a:rPr lang="pt-BR" b="0" i="0" dirty="0">
                <a:solidFill>
                  <a:srgbClr val="0D0D0D"/>
                </a:solidFill>
                <a:effectLst/>
                <a:latin typeface="Söhne"/>
              </a:rPr>
              <a:t>" entre a classe base e suas subclasses. Por exemplo, se temos uma classe "Animal" como classe base e uma classe "Cachorro" como uma de suas subclasses, podemos dizer que um cachorro é um tipo de animal.</a:t>
            </a:r>
          </a:p>
          <a:p>
            <a:r>
              <a:rPr lang="pt-BR" b="1" i="0" dirty="0">
                <a:solidFill>
                  <a:srgbClr val="0D0D0D"/>
                </a:solidFill>
                <a:effectLst/>
                <a:latin typeface="Söhne"/>
              </a:rPr>
              <a:t>Método de Herança</a:t>
            </a:r>
            <a:r>
              <a:rPr lang="pt-BR" b="0" i="0" dirty="0">
                <a:solidFill>
                  <a:srgbClr val="0D0D0D"/>
                </a:solidFill>
                <a:effectLst/>
                <a:latin typeface="Söhne"/>
              </a:rPr>
              <a:t>: É o processo pelo qual uma classe deriva características e comportamentos de uma classe base. Isso é feito através da declaração da relação de herança na definição da classe.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77300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4E167D-7F75-6CDB-015D-34177B8D2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C5DDFF4-C559-1E05-18FC-F9CF6D4B08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i="0" dirty="0">
                <a:solidFill>
                  <a:srgbClr val="0D0D0D"/>
                </a:solidFill>
                <a:effectLst/>
                <a:latin typeface="Söhne"/>
              </a:rPr>
              <a:t>Membros Privados, Protegidos e Públicos</a:t>
            </a:r>
            <a:r>
              <a:rPr lang="pt-BR" b="0" i="0" dirty="0">
                <a:solidFill>
                  <a:srgbClr val="0D0D0D"/>
                </a:solidFill>
                <a:effectLst/>
                <a:latin typeface="Söhne"/>
              </a:rPr>
              <a:t>: Na herança, membros privados da classe base não são diretamente acessíveis pelas subclasses. Membros protegidos são acessíveis pelas subclasses, enquanto membros públicos são acessíveis tanto pelas subclasses quanto por classes externas.</a:t>
            </a:r>
          </a:p>
          <a:p>
            <a:r>
              <a:rPr lang="pt-BR" b="1" i="0" dirty="0">
                <a:solidFill>
                  <a:srgbClr val="0D0D0D"/>
                </a:solidFill>
                <a:effectLst/>
                <a:latin typeface="Söhne"/>
              </a:rPr>
              <a:t>Sobrescrita de Métodos (ou </a:t>
            </a:r>
            <a:r>
              <a:rPr lang="pt-BR" b="1" i="0" dirty="0" err="1">
                <a:solidFill>
                  <a:srgbClr val="0D0D0D"/>
                </a:solidFill>
                <a:effectLst/>
                <a:latin typeface="Söhne"/>
              </a:rPr>
              <a:t>Overriding</a:t>
            </a:r>
            <a:r>
              <a:rPr lang="pt-BR" b="1" i="0" dirty="0">
                <a:solidFill>
                  <a:srgbClr val="0D0D0D"/>
                </a:solidFill>
                <a:effectLst/>
                <a:latin typeface="Söhne"/>
              </a:rPr>
              <a:t>)</a:t>
            </a:r>
            <a:r>
              <a:rPr lang="pt-BR" b="0" i="0" dirty="0">
                <a:solidFill>
                  <a:srgbClr val="0D0D0D"/>
                </a:solidFill>
                <a:effectLst/>
                <a:latin typeface="Söhne"/>
              </a:rPr>
              <a:t>: As subclasses podem fornecer implementações específicas para métodos que foram definidos na classe base. Isso permite que as subclasses personalizem o comportamento dos métodos herdados.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4498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25E177-F447-30B0-EFDC-376B12C13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94F77B1-8D59-C425-AF78-8890C27CA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i="0" dirty="0">
                <a:solidFill>
                  <a:srgbClr val="0D0D0D"/>
                </a:solidFill>
                <a:effectLst/>
                <a:latin typeface="Söhne"/>
              </a:rPr>
              <a:t>Chamada ao Método da Classe Base</a:t>
            </a:r>
            <a:r>
              <a:rPr lang="pt-BR" b="0" i="0" dirty="0">
                <a:solidFill>
                  <a:srgbClr val="0D0D0D"/>
                </a:solidFill>
                <a:effectLst/>
                <a:latin typeface="Söhne"/>
              </a:rPr>
              <a:t>: As subclasses podem chamar métodos da classe base usando a sintaxe apropriada, permitindo a reutilização de funcionalidades existentes.</a:t>
            </a:r>
          </a:p>
          <a:p>
            <a:r>
              <a:rPr lang="pt-BR" b="1" i="0" dirty="0">
                <a:solidFill>
                  <a:srgbClr val="0D0D0D"/>
                </a:solidFill>
                <a:effectLst/>
                <a:latin typeface="Söhne"/>
              </a:rPr>
              <a:t>Herança Múltipla (em algumas linguagens)</a:t>
            </a:r>
            <a:r>
              <a:rPr lang="pt-BR" b="0" i="0" dirty="0">
                <a:solidFill>
                  <a:srgbClr val="0D0D0D"/>
                </a:solidFill>
                <a:effectLst/>
                <a:latin typeface="Söhne"/>
              </a:rPr>
              <a:t>: Algumas linguagens de programação orientada a objetos suportam herança múltipla, permitindo que uma classe tenha mais de uma classe base. Isso pode levar a complexidades de design e ambiguidades e nem todas as linguagens oferecem suporte a essa característica.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632197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A75D00-F362-8E2D-C3CE-D26EE7AFB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Visibilidade protegida (#)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7FDFF23-E269-F3CB-5008-EF5DA7F9F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Variável protegida é: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pública para as classes filhas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privada para as classes que não pertencem à hierarquia de herança</a:t>
            </a:r>
          </a:p>
        </p:txBody>
      </p:sp>
    </p:spTree>
    <p:extLst>
      <p:ext uri="{BB962C8B-B14F-4D97-AF65-F5344CB8AC3E}">
        <p14:creationId xmlns:p14="http://schemas.microsoft.com/office/powerpoint/2010/main" val="123732499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372</TotalTime>
  <Words>868</Words>
  <Application>Microsoft Office PowerPoint</Application>
  <PresentationFormat>Widescreen</PresentationFormat>
  <Paragraphs>80</Paragraphs>
  <Slides>21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Söhne</vt:lpstr>
      <vt:lpstr>Tema do Office</vt:lpstr>
      <vt:lpstr>Herança</vt:lpstr>
      <vt:lpstr>Conceitos</vt:lpstr>
      <vt:lpstr>Conceitos</vt:lpstr>
      <vt:lpstr>Herança</vt:lpstr>
      <vt:lpstr>Apresentação do PowerPoint</vt:lpstr>
      <vt:lpstr>Apresentação do PowerPoint</vt:lpstr>
      <vt:lpstr>Apresentação do PowerPoint</vt:lpstr>
      <vt:lpstr>Apresentação do PowerPoint</vt:lpstr>
      <vt:lpstr>Visibilidade protegida (#)</vt:lpstr>
      <vt:lpstr>2 tipos de herança</vt:lpstr>
      <vt:lpstr>Herança simples</vt:lpstr>
      <vt:lpstr>Herança Múltipla</vt:lpstr>
      <vt:lpstr>Herança com vários níveis hierárquicos</vt:lpstr>
      <vt:lpstr>Hands On</vt:lpstr>
      <vt:lpstr>Anulação de métodos</vt:lpstr>
      <vt:lpstr>Anulação de métodos</vt:lpstr>
      <vt:lpstr>Polimorfismo de herança</vt:lpstr>
      <vt:lpstr>Polimorfismo - exemplo</vt:lpstr>
      <vt:lpstr>Classe Abstrata</vt:lpstr>
      <vt:lpstr>Classe Abstrata</vt:lpstr>
      <vt:lpstr>Classe Abstrata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Herança</dc:title>
  <dc:creator>Daniel Facciolo Pires</dc:creator>
  <cp:lastModifiedBy>Daniel Facciolo Pires</cp:lastModifiedBy>
  <cp:revision>7</cp:revision>
  <dcterms:created xsi:type="dcterms:W3CDTF">2023-03-27T12:57:22Z</dcterms:created>
  <dcterms:modified xsi:type="dcterms:W3CDTF">2024-03-18T14:04:40Z</dcterms:modified>
</cp:coreProperties>
</file>