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bf34e77a0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bf34e77a0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bf34e77a0_1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bf34e77a0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f34e77a0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f34e77a0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bf34e77a0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bf34e77a0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bf34e77a0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bf34e77a0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bf34e77a0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bf34e77a0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3a2c5b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3a2c5b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bf34e77a0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bf34e77a0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bf34e77a0_1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bf34e77a0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ad051e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ad051e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bf34e77a0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bf34e77a0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f34e77a0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f34e77a0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f34e77a0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f34e77a0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f34e77a0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f34e77a0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bf34e77a0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bf34e77a0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bf34e77a0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bf34e77a0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bf34e77a0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bf34e77a0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anrep.gov.c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82452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800"/>
              <a:t>Proyección</a:t>
            </a:r>
            <a:r>
              <a:rPr b="1" lang="es" sz="3800"/>
              <a:t> y predicciones del Precio de la Plata</a:t>
            </a:r>
            <a:endParaRPr b="1" sz="3800"/>
          </a:p>
        </p:txBody>
      </p:sp>
      <p:sp>
        <p:nvSpPr>
          <p:cNvPr id="135" name="Google Shape;135;p13"/>
          <p:cNvSpPr txBox="1"/>
          <p:nvPr>
            <p:ph idx="1" type="subTitle"/>
          </p:nvPr>
        </p:nvSpPr>
        <p:spPr>
          <a:xfrm>
            <a:off x="311700" y="2834125"/>
            <a:ext cx="8520600" cy="12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00"/>
              <a:t>Daniel Felipe Quintero</a:t>
            </a:r>
            <a:endParaRPr b="1" sz="1800"/>
          </a:p>
          <a:p>
            <a:pPr indent="0" lvl="0" marL="0" rtl="0" algn="l">
              <a:spcBef>
                <a:spcPts val="0"/>
              </a:spcBef>
              <a:spcAft>
                <a:spcPts val="0"/>
              </a:spcAft>
              <a:buNone/>
            </a:pPr>
            <a:r>
              <a:rPr b="1" lang="es" sz="1800"/>
              <a:t>Alejandro Martinez</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Math</a:t>
            </a:r>
            <a:endParaRPr b="1"/>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La librería Math </a:t>
            </a:r>
            <a:r>
              <a:rPr lang="es" sz="1400"/>
              <a:t>implementa muchas de las funciones IEEE que normalmente se encontraría para operaciones complejas matemáticas usando valores de coma flotante, incluyendo logaritmos y operaciones trigonométricas.</a:t>
            </a:r>
            <a:endParaRPr sz="1400"/>
          </a:p>
          <a:p>
            <a:pPr indent="0" lvl="0" marL="0" rtl="0" algn="just">
              <a:spcBef>
                <a:spcPts val="1600"/>
              </a:spcBef>
              <a:spcAft>
                <a:spcPts val="1600"/>
              </a:spcAft>
              <a:buNone/>
            </a:pPr>
            <a:r>
              <a:rPr lang="es" sz="1400"/>
              <a:t>math.floor redondea un número al múltiplo o al entero inferior más próximo de la cifra significativa especificada. Los números negativos se </a:t>
            </a:r>
            <a:r>
              <a:rPr lang="es" sz="1400"/>
              <a:t>redondea</a:t>
            </a:r>
            <a:r>
              <a:rPr lang="es" sz="1400"/>
              <a:t> hacia cero o alejándose de este valor en función del modo.</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Scipy sp</a:t>
            </a:r>
            <a:endParaRPr b="1"/>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Scipy es el paquete científico (es decir, un módulo que tiene otros módulos) más completo, que incluye interfaces a librerías científicas muy conocidas como LAPACK, BLAS u ODR entre muchas otras .</a:t>
            </a:r>
            <a:endParaRPr sz="1400"/>
          </a:p>
          <a:p>
            <a:pPr indent="0" lvl="0" marL="0" rtl="0" algn="just">
              <a:spcBef>
                <a:spcPts val="1600"/>
              </a:spcBef>
              <a:spcAft>
                <a:spcPts val="1600"/>
              </a:spcAft>
              <a:buNone/>
            </a:pPr>
            <a:r>
              <a:rPr lang="es" sz="1400"/>
              <a:t>Scipy.optimize proporciona funciones para minimizar (o maximizar) funciones objetivo, posiblemente sujetas a restricciones. Incluye solucionadores de problemas no lineales (con soporte para algoritmos de optimización locales y globales), programación lineal, mínimos cuadrados restringidos y no lineales, búsqueda de raíces y ajuste de curvas.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Librería Matplotlib</a:t>
            </a:r>
            <a:endParaRPr b="1"/>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M</a:t>
            </a:r>
            <a:r>
              <a:rPr lang="es" sz="1400"/>
              <a:t>atplotlib es la librería de visualización más clásica de Python y aunque con el tiempo haya sido superada gráficamente por otras librerías que ofrecen visualizaciones más atractivas e interactivas, el conocimiento de esta librería sigue siendo fundamental en cualquier proyecto de Data Science.</a:t>
            </a:r>
            <a:endParaRPr sz="1400"/>
          </a:p>
          <a:p>
            <a:pPr indent="0" lvl="0" marL="0" rtl="0" algn="just">
              <a:spcBef>
                <a:spcPts val="1600"/>
              </a:spcBef>
              <a:spcAft>
                <a:spcPts val="1600"/>
              </a:spcAft>
              <a:buNone/>
            </a:pPr>
            <a:r>
              <a:rPr lang="es" sz="1400"/>
              <a:t>matplotlib.pyplot una colección de funciones que hacen que matplotlib funcione como MATLAB. Cada función de pyplot realiza algún cambio en una figura: por ejemplo, crea una figura, crea un área de trazado en una figura, traza algunas líneas en un área de trazado, decora la trama con etiquetas, etc.</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a:t>
            </a:r>
            <a:r>
              <a:rPr b="1" lang="es"/>
              <a:t>atplotlib.pyplot</a:t>
            </a:r>
            <a:endParaRPr b="1"/>
          </a:p>
        </p:txBody>
      </p:sp>
      <p:sp>
        <p:nvSpPr>
          <p:cNvPr id="212" name="Google Shape;212;p25"/>
          <p:cNvSpPr txBox="1"/>
          <p:nvPr>
            <p:ph idx="1" type="body"/>
          </p:nvPr>
        </p:nvSpPr>
        <p:spPr>
          <a:xfrm>
            <a:off x="1297500" y="1169025"/>
            <a:ext cx="7347000" cy="33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plt.figure crea una nueva figura o activa una existente</a:t>
            </a:r>
            <a:endParaRPr sz="1400"/>
          </a:p>
          <a:p>
            <a:pPr indent="0" lvl="0" marL="0" rtl="0" algn="l">
              <a:spcBef>
                <a:spcPts val="1600"/>
              </a:spcBef>
              <a:spcAft>
                <a:spcPts val="0"/>
              </a:spcAft>
              <a:buNone/>
            </a:pPr>
            <a:r>
              <a:rPr lang="es" sz="1400"/>
              <a:t>plt.clf borra el espacio de la figura.</a:t>
            </a:r>
            <a:endParaRPr sz="1400"/>
          </a:p>
          <a:p>
            <a:pPr indent="0" lvl="0" marL="0" rtl="0" algn="l">
              <a:spcBef>
                <a:spcPts val="1600"/>
              </a:spcBef>
              <a:spcAft>
                <a:spcPts val="0"/>
              </a:spcAft>
              <a:buNone/>
            </a:pPr>
            <a:r>
              <a:rPr lang="es" sz="1400"/>
              <a:t>plt.scatter crea un gráfico de dispersión de y frente a x con diferentes tamaños y colores de marcador.</a:t>
            </a:r>
            <a:endParaRPr sz="1400"/>
          </a:p>
          <a:p>
            <a:pPr indent="0" lvl="0" marL="0" rtl="0" algn="l">
              <a:spcBef>
                <a:spcPts val="1600"/>
              </a:spcBef>
              <a:spcAft>
                <a:spcPts val="0"/>
              </a:spcAft>
              <a:buNone/>
            </a:pPr>
            <a:r>
              <a:rPr lang="es" sz="1400"/>
              <a:t>plt.title coloca un </a:t>
            </a:r>
            <a:r>
              <a:rPr lang="es" sz="1400"/>
              <a:t>título</a:t>
            </a:r>
            <a:r>
              <a:rPr lang="es" sz="1400"/>
              <a:t> a la figura</a:t>
            </a:r>
            <a:endParaRPr sz="1400"/>
          </a:p>
          <a:p>
            <a:pPr indent="0" lvl="0" marL="0" rtl="0" algn="l">
              <a:spcBef>
                <a:spcPts val="1600"/>
              </a:spcBef>
              <a:spcAft>
                <a:spcPts val="0"/>
              </a:spcAft>
              <a:buNone/>
            </a:pPr>
            <a:r>
              <a:rPr lang="es" sz="1400"/>
              <a:t>plt.xlabel y plt.ylabel coloca titulo horizontal y vertical respectivamente.</a:t>
            </a:r>
            <a:endParaRPr sz="1400"/>
          </a:p>
          <a:p>
            <a:pPr indent="0" lvl="0" marL="0" rtl="0" algn="l">
              <a:spcBef>
                <a:spcPts val="1600"/>
              </a:spcBef>
              <a:spcAft>
                <a:spcPts val="0"/>
              </a:spcAft>
              <a:buNone/>
            </a:pPr>
            <a:r>
              <a:rPr lang="es" sz="1400"/>
              <a:t>plt.xticks para establecer  las ubicaciones de las marcas y etiquetas del eje x.</a:t>
            </a:r>
            <a:endParaRPr sz="1400"/>
          </a:p>
          <a:p>
            <a:pPr indent="0" lvl="0" marL="0" rtl="0" algn="l">
              <a:spcBef>
                <a:spcPts val="1600"/>
              </a:spcBef>
              <a:spcAft>
                <a:spcPts val="1600"/>
              </a:spcAft>
              <a:buNone/>
            </a:pPr>
            <a:r>
              <a:rPr lang="es" sz="1400"/>
              <a:t>plt.plot grafica Y contra X como líneas y / o marcadores.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plt.legend coloca una leyenda en los ejes.</a:t>
            </a:r>
            <a:endParaRPr sz="1400"/>
          </a:p>
          <a:p>
            <a:pPr indent="0" lvl="0" marL="0" rtl="0" algn="l">
              <a:spcBef>
                <a:spcPts val="1600"/>
              </a:spcBef>
              <a:spcAft>
                <a:spcPts val="0"/>
              </a:spcAft>
              <a:buNone/>
            </a:pPr>
            <a:r>
              <a:rPr lang="es" sz="1400"/>
              <a:t>plt.autoscale realiza el ajuste de escala automático en el eje o ejes especificados.</a:t>
            </a:r>
            <a:endParaRPr sz="1400"/>
          </a:p>
          <a:p>
            <a:pPr indent="0" lvl="0" marL="0" rtl="0" algn="l">
              <a:spcBef>
                <a:spcPts val="1600"/>
              </a:spcBef>
              <a:spcAft>
                <a:spcPts val="0"/>
              </a:spcAft>
              <a:buNone/>
            </a:pPr>
            <a:r>
              <a:rPr lang="es" sz="1400"/>
              <a:t>plt.ylim y plt.xlim establece los </a:t>
            </a:r>
            <a:r>
              <a:rPr lang="es" sz="1400"/>
              <a:t>límites</a:t>
            </a:r>
            <a:r>
              <a:rPr lang="es" sz="1400"/>
              <a:t> del eje Y y X respectivamente.</a:t>
            </a:r>
            <a:endParaRPr sz="1400"/>
          </a:p>
          <a:p>
            <a:pPr indent="0" lvl="0" marL="0" rtl="0" algn="l">
              <a:spcBef>
                <a:spcPts val="1600"/>
              </a:spcBef>
              <a:spcAft>
                <a:spcPts val="0"/>
              </a:spcAft>
              <a:buNone/>
            </a:pPr>
            <a:r>
              <a:rPr lang="es" sz="1400"/>
              <a:t>plt.grid configura la línea de la </a:t>
            </a:r>
            <a:r>
              <a:rPr lang="es" sz="1400"/>
              <a:t>cuadrícula de la gráfica</a:t>
            </a:r>
            <a:r>
              <a:rPr lang="es" sz="1400"/>
              <a:t>.</a:t>
            </a:r>
            <a:endParaRPr sz="1400"/>
          </a:p>
          <a:p>
            <a:pPr indent="0" lvl="0" marL="0" rtl="0" algn="l">
              <a:spcBef>
                <a:spcPts val="1600"/>
              </a:spcBef>
              <a:spcAft>
                <a:spcPts val="1600"/>
              </a:spcAft>
              <a:buNone/>
            </a:pPr>
            <a:r>
              <a:rPr lang="es" sz="1400"/>
              <a:t>plt.savefig </a:t>
            </a:r>
            <a:r>
              <a:rPr lang="es" sz="1400"/>
              <a:t>guarda</a:t>
            </a:r>
            <a:r>
              <a:rPr lang="es" sz="1400"/>
              <a:t> la gráfica en una imagen png.</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 los datos</a:t>
            </a:r>
            <a:endParaRPr b="1"/>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Los datos que ingresamos al código son de el precio de venta de la plata en pesos Colombianos (COP) en un periodo de 15 años, tomados desde el 01/01/2005 hasta la fecha y agrupados en trienios para una mejor observación de los datos de manera gráfica. Los datos los </a:t>
            </a:r>
            <a:r>
              <a:rPr lang="es" sz="1400"/>
              <a:t>extraemos</a:t>
            </a:r>
            <a:r>
              <a:rPr lang="es" sz="1400"/>
              <a:t> de la página oficial del Banco de la </a:t>
            </a:r>
            <a:r>
              <a:rPr lang="es" sz="1400"/>
              <a:t>República</a:t>
            </a:r>
            <a:r>
              <a:rPr lang="es" sz="1400"/>
              <a:t> de Colombia (</a:t>
            </a:r>
            <a:r>
              <a:rPr lang="es" sz="1400" u="sng">
                <a:solidFill>
                  <a:schemeClr val="hlink"/>
                </a:solidFill>
                <a:hlinkClick r:id="rId3"/>
              </a:rPr>
              <a:t>https://www.banrep.gov.co/</a:t>
            </a:r>
            <a:r>
              <a:rPr lang="es" sz="1400"/>
              <a:t>), son datos por día y se encuentran en un archivo tsv con un total de 5747 datos.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Punto de </a:t>
            </a:r>
            <a:r>
              <a:rPr b="1" lang="es"/>
              <a:t>inflexión</a:t>
            </a:r>
            <a:endParaRPr b="1"/>
          </a:p>
        </p:txBody>
      </p:sp>
      <p:sp>
        <p:nvSpPr>
          <p:cNvPr id="230" name="Google Shape;230;p28"/>
          <p:cNvSpPr txBox="1"/>
          <p:nvPr>
            <p:ph idx="1" type="body"/>
          </p:nvPr>
        </p:nvSpPr>
        <p:spPr>
          <a:xfrm>
            <a:off x="1297500" y="960250"/>
            <a:ext cx="3783900" cy="2150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Nuestro punto de </a:t>
            </a:r>
            <a:r>
              <a:rPr lang="es" sz="1400"/>
              <a:t>inflexión</a:t>
            </a:r>
            <a:r>
              <a:rPr lang="es" sz="1400"/>
              <a:t>, lo elegimos en el trienio 5, como se puede ver en la </a:t>
            </a:r>
            <a:r>
              <a:rPr lang="es" sz="1400"/>
              <a:t>gráfica</a:t>
            </a:r>
            <a:r>
              <a:rPr lang="es" sz="1400"/>
              <a:t> siguiente, los datos </a:t>
            </a:r>
            <a:r>
              <a:rPr lang="es" sz="1400"/>
              <a:t>varían</a:t>
            </a:r>
            <a:r>
              <a:rPr lang="es" sz="1400"/>
              <a:t> constantemente, suben, bajan de manera repentina, pero cuando llega a este trienio, el precio de la plata comienza a subir sin </a:t>
            </a:r>
            <a:r>
              <a:rPr lang="es" sz="1400"/>
              <a:t>interrupción, siendo así la elección de un punto de quiebre.</a:t>
            </a:r>
            <a:endParaRPr sz="1400"/>
          </a:p>
        </p:txBody>
      </p:sp>
      <p:pic>
        <p:nvPicPr>
          <p:cNvPr id="231" name="Google Shape;231;p28"/>
          <p:cNvPicPr preferRelativeResize="0"/>
          <p:nvPr/>
        </p:nvPicPr>
        <p:blipFill>
          <a:blip r:embed="rId3">
            <a:alphaModFix/>
          </a:blip>
          <a:stretch>
            <a:fillRect/>
          </a:stretch>
        </p:blipFill>
        <p:spPr>
          <a:xfrm>
            <a:off x="5332710" y="741400"/>
            <a:ext cx="3163139" cy="2150700"/>
          </a:xfrm>
          <a:prstGeom prst="rect">
            <a:avLst/>
          </a:prstGeom>
          <a:noFill/>
          <a:ln>
            <a:noFill/>
          </a:ln>
        </p:spPr>
      </p:pic>
      <p:sp>
        <p:nvSpPr>
          <p:cNvPr id="232" name="Google Shape;232;p28"/>
          <p:cNvSpPr txBox="1"/>
          <p:nvPr>
            <p:ph idx="1" type="body"/>
          </p:nvPr>
        </p:nvSpPr>
        <p:spPr>
          <a:xfrm>
            <a:off x="4833475" y="3110950"/>
            <a:ext cx="3783900" cy="1828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Teniendo claro este punto de quiebre, definimos unas variables para el punto de </a:t>
            </a:r>
            <a:r>
              <a:rPr lang="es" sz="1400"/>
              <a:t>inflexión</a:t>
            </a:r>
            <a:r>
              <a:rPr lang="es" sz="1400"/>
              <a:t>, en nuestro caso siendo ‘xa’ y ‘ya’ el primer </a:t>
            </a:r>
            <a:r>
              <a:rPr lang="es" sz="1400"/>
              <a:t>trozo</a:t>
            </a:r>
            <a:r>
              <a:rPr lang="es" sz="1400"/>
              <a:t> hasta la </a:t>
            </a:r>
            <a:r>
              <a:rPr lang="es" sz="1400"/>
              <a:t>inflexión y </a:t>
            </a:r>
            <a:r>
              <a:rPr lang="es" sz="1400"/>
              <a:t> ‘xb’ y ‘yb’ los puntos </a:t>
            </a:r>
            <a:r>
              <a:rPr lang="es" sz="1400"/>
              <a:t>después</a:t>
            </a:r>
            <a:r>
              <a:rPr lang="es" sz="1400"/>
              <a:t> de la </a:t>
            </a:r>
            <a:r>
              <a:rPr lang="es" sz="1400"/>
              <a:t>inflexión</a:t>
            </a:r>
            <a:r>
              <a:rPr lang="es" sz="1400"/>
              <a:t>, teniendo como resultado esta </a:t>
            </a:r>
            <a:r>
              <a:rPr lang="es" sz="1400"/>
              <a:t>gráfica</a:t>
            </a:r>
            <a:r>
              <a:rPr lang="es" sz="1400"/>
              <a:t> y mostrando dos curvas parcializadas.</a:t>
            </a:r>
            <a:endParaRPr sz="1400"/>
          </a:p>
        </p:txBody>
      </p:sp>
      <p:pic>
        <p:nvPicPr>
          <p:cNvPr id="233" name="Google Shape;233;p28"/>
          <p:cNvPicPr preferRelativeResize="0"/>
          <p:nvPr/>
        </p:nvPicPr>
        <p:blipFill>
          <a:blip r:embed="rId4">
            <a:alphaModFix/>
          </a:blip>
          <a:stretch>
            <a:fillRect/>
          </a:stretch>
        </p:blipFill>
        <p:spPr>
          <a:xfrm>
            <a:off x="1297500" y="2965900"/>
            <a:ext cx="3163150" cy="197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Conclusión</a:t>
            </a:r>
            <a:endParaRPr b="1"/>
          </a:p>
        </p:txBody>
      </p:sp>
      <p:sp>
        <p:nvSpPr>
          <p:cNvPr id="239" name="Google Shape;239;p29"/>
          <p:cNvSpPr txBox="1"/>
          <p:nvPr>
            <p:ph idx="1" type="body"/>
          </p:nvPr>
        </p:nvSpPr>
        <p:spPr>
          <a:xfrm>
            <a:off x="409000" y="1307850"/>
            <a:ext cx="4908000" cy="3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ejecutar el código obtenemos las </a:t>
            </a:r>
            <a:r>
              <a:rPr lang="es"/>
              <a:t>siguientes</a:t>
            </a:r>
            <a:r>
              <a:rPr lang="es"/>
              <a:t> gráficas:</a:t>
            </a:r>
            <a:endParaRPr/>
          </a:p>
          <a:p>
            <a:pPr indent="0" lvl="0" marL="0" rtl="0" algn="l">
              <a:spcBef>
                <a:spcPts val="1600"/>
              </a:spcBef>
              <a:spcAft>
                <a:spcPts val="0"/>
              </a:spcAft>
              <a:buNone/>
            </a:pPr>
            <a:r>
              <a:rPr lang="es"/>
              <a:t>En esta </a:t>
            </a:r>
            <a:r>
              <a:rPr lang="es"/>
              <a:t>gráfica</a:t>
            </a:r>
            <a:r>
              <a:rPr lang="es"/>
              <a:t>  se </a:t>
            </a:r>
            <a:r>
              <a:rPr lang="es"/>
              <a:t>mostrará:</a:t>
            </a:r>
            <a:endParaRPr/>
          </a:p>
          <a:p>
            <a:pPr indent="-311150" lvl="0" marL="457200" rtl="0" algn="l">
              <a:spcBef>
                <a:spcPts val="1600"/>
              </a:spcBef>
              <a:spcAft>
                <a:spcPts val="0"/>
              </a:spcAft>
              <a:buSzPts val="1300"/>
              <a:buChar char="-"/>
            </a:pPr>
            <a:r>
              <a:rPr lang="es"/>
              <a:t>E</a:t>
            </a:r>
            <a:r>
              <a:rPr lang="es"/>
              <a:t>l historial de datos (puntos azules)</a:t>
            </a:r>
            <a:endParaRPr/>
          </a:p>
          <a:p>
            <a:pPr indent="-311150" lvl="0" marL="457200" rtl="0" algn="l">
              <a:spcBef>
                <a:spcPts val="0"/>
              </a:spcBef>
              <a:spcAft>
                <a:spcPts val="0"/>
              </a:spcAft>
              <a:buSzPts val="1300"/>
              <a:buChar char="-"/>
            </a:pPr>
            <a:r>
              <a:rPr lang="es"/>
              <a:t>Las </a:t>
            </a:r>
            <a:r>
              <a:rPr lang="es"/>
              <a:t>gráficas</a:t>
            </a:r>
            <a:r>
              <a:rPr lang="es"/>
              <a:t> de los </a:t>
            </a:r>
            <a:r>
              <a:rPr lang="es"/>
              <a:t>parámetros</a:t>
            </a:r>
            <a:r>
              <a:rPr lang="es"/>
              <a:t> fbt1, </a:t>
            </a:r>
            <a:r>
              <a:rPr lang="es"/>
              <a:t>fbt2</a:t>
            </a:r>
            <a:r>
              <a:rPr lang="es"/>
              <a:t>, fbt3 y fbt10</a:t>
            </a:r>
            <a:endParaRPr/>
          </a:p>
          <a:p>
            <a:pPr indent="0" lvl="0" marL="0" rtl="0" algn="l">
              <a:spcBef>
                <a:spcPts val="1600"/>
              </a:spcBef>
              <a:spcAft>
                <a:spcPts val="0"/>
              </a:spcAft>
              <a:buNone/>
            </a:pPr>
            <a:r>
              <a:rPr lang="es"/>
              <a:t>Como </a:t>
            </a:r>
            <a:r>
              <a:rPr lang="es"/>
              <a:t>aclaración</a:t>
            </a:r>
            <a:r>
              <a:rPr lang="es"/>
              <a:t>, el </a:t>
            </a:r>
            <a:r>
              <a:rPr lang="es"/>
              <a:t>parámetro</a:t>
            </a:r>
            <a:r>
              <a:rPr lang="es"/>
              <a:t> que nos interesa es el fbt1 (</a:t>
            </a:r>
            <a:r>
              <a:rPr lang="es"/>
              <a:t>línea</a:t>
            </a:r>
            <a:r>
              <a:rPr lang="es"/>
              <a:t> verde), el cual nos muestra la </a:t>
            </a:r>
            <a:r>
              <a:rPr lang="es"/>
              <a:t>predicción</a:t>
            </a:r>
            <a:r>
              <a:rPr lang="es"/>
              <a:t> a futuro, ya que los </a:t>
            </a:r>
            <a:r>
              <a:rPr lang="es"/>
              <a:t>demás</a:t>
            </a:r>
            <a:r>
              <a:rPr lang="es"/>
              <a:t> nos muestran predicciones erradas.</a:t>
            </a:r>
            <a:endParaRPr/>
          </a:p>
          <a:p>
            <a:pPr indent="0" lvl="0" marL="0" rtl="0" algn="l">
              <a:spcBef>
                <a:spcPts val="1600"/>
              </a:spcBef>
              <a:spcAft>
                <a:spcPts val="1600"/>
              </a:spcAft>
              <a:buNone/>
            </a:pPr>
            <a:r>
              <a:rPr lang="es"/>
              <a:t>Como </a:t>
            </a:r>
            <a:r>
              <a:rPr lang="es"/>
              <a:t>conclusión</a:t>
            </a:r>
            <a:r>
              <a:rPr lang="es"/>
              <a:t> podemos decir que la </a:t>
            </a:r>
            <a:r>
              <a:rPr lang="es"/>
              <a:t>tecnología</a:t>
            </a:r>
            <a:r>
              <a:rPr lang="es"/>
              <a:t> utilizada fue adecuada, pues se </a:t>
            </a:r>
            <a:r>
              <a:rPr lang="es"/>
              <a:t>logró</a:t>
            </a:r>
            <a:r>
              <a:rPr lang="es"/>
              <a:t> construir una herramienta que cumpliera con los </a:t>
            </a:r>
            <a:r>
              <a:rPr lang="es"/>
              <a:t>propósitos</a:t>
            </a:r>
            <a:r>
              <a:rPr lang="es"/>
              <a:t> propuestos.</a:t>
            </a:r>
            <a:endParaRPr/>
          </a:p>
        </p:txBody>
      </p:sp>
      <p:pic>
        <p:nvPicPr>
          <p:cNvPr id="240" name="Google Shape;240;p29"/>
          <p:cNvPicPr preferRelativeResize="0"/>
          <p:nvPr/>
        </p:nvPicPr>
        <p:blipFill>
          <a:blip r:embed="rId3">
            <a:alphaModFix/>
          </a:blip>
          <a:stretch>
            <a:fillRect/>
          </a:stretch>
        </p:blipFill>
        <p:spPr>
          <a:xfrm>
            <a:off x="5555238" y="91925"/>
            <a:ext cx="3306450" cy="2479825"/>
          </a:xfrm>
          <a:prstGeom prst="rect">
            <a:avLst/>
          </a:prstGeom>
          <a:noFill/>
          <a:ln>
            <a:noFill/>
          </a:ln>
        </p:spPr>
      </p:pic>
      <p:pic>
        <p:nvPicPr>
          <p:cNvPr id="241" name="Google Shape;241;p29"/>
          <p:cNvPicPr preferRelativeResize="0"/>
          <p:nvPr/>
        </p:nvPicPr>
        <p:blipFill>
          <a:blip r:embed="rId4">
            <a:alphaModFix/>
          </a:blip>
          <a:stretch>
            <a:fillRect/>
          </a:stretch>
        </p:blipFill>
        <p:spPr>
          <a:xfrm>
            <a:off x="5555250" y="2451125"/>
            <a:ext cx="3306426" cy="247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Código ejecutado en Repl.it</a:t>
            </a:r>
            <a:endParaRPr b="1"/>
          </a:p>
        </p:txBody>
      </p:sp>
      <p:pic>
        <p:nvPicPr>
          <p:cNvPr id="247" name="Google Shape;247;p30"/>
          <p:cNvPicPr preferRelativeResize="0"/>
          <p:nvPr/>
        </p:nvPicPr>
        <p:blipFill>
          <a:blip r:embed="rId3">
            <a:alphaModFix/>
          </a:blip>
          <a:stretch>
            <a:fillRect/>
          </a:stretch>
        </p:blipFill>
        <p:spPr>
          <a:xfrm>
            <a:off x="152400" y="1307850"/>
            <a:ext cx="6651902" cy="3530850"/>
          </a:xfrm>
          <a:prstGeom prst="rect">
            <a:avLst/>
          </a:prstGeom>
          <a:noFill/>
          <a:ln>
            <a:noFill/>
          </a:ln>
        </p:spPr>
      </p:pic>
      <p:pic>
        <p:nvPicPr>
          <p:cNvPr id="248" name="Google Shape;248;p30"/>
          <p:cNvPicPr preferRelativeResize="0"/>
          <p:nvPr/>
        </p:nvPicPr>
        <p:blipFill>
          <a:blip r:embed="rId4">
            <a:alphaModFix/>
          </a:blip>
          <a:stretch>
            <a:fillRect/>
          </a:stretch>
        </p:blipFill>
        <p:spPr>
          <a:xfrm>
            <a:off x="7002600" y="3270315"/>
            <a:ext cx="2078851" cy="1568386"/>
          </a:xfrm>
          <a:prstGeom prst="rect">
            <a:avLst/>
          </a:prstGeom>
          <a:noFill/>
          <a:ln>
            <a:noFill/>
          </a:ln>
        </p:spPr>
      </p:pic>
      <p:pic>
        <p:nvPicPr>
          <p:cNvPr id="249" name="Google Shape;249;p30"/>
          <p:cNvPicPr preferRelativeResize="0"/>
          <p:nvPr/>
        </p:nvPicPr>
        <p:blipFill>
          <a:blip r:embed="rId5">
            <a:alphaModFix/>
          </a:blip>
          <a:stretch>
            <a:fillRect/>
          </a:stretch>
        </p:blipFill>
        <p:spPr>
          <a:xfrm>
            <a:off x="7002600" y="1307856"/>
            <a:ext cx="2078850" cy="15854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Introducción</a:t>
            </a:r>
            <a:endParaRPr b="1"/>
          </a:p>
        </p:txBody>
      </p:sp>
      <p:sp>
        <p:nvSpPr>
          <p:cNvPr id="141" name="Google Shape;141;p14"/>
          <p:cNvSpPr txBox="1"/>
          <p:nvPr>
            <p:ph idx="1" type="body"/>
          </p:nvPr>
        </p:nvSpPr>
        <p:spPr>
          <a:xfrm>
            <a:off x="1297500" y="1567550"/>
            <a:ext cx="45156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latin typeface="Arial"/>
                <a:ea typeface="Arial"/>
                <a:cs typeface="Arial"/>
                <a:sym typeface="Arial"/>
              </a:rPr>
              <a:t>La historia del precio de la plata está llena de altibajos. Aun así, muchos personas deciden invertir debido a la alta volatilidad del mercado.</a:t>
            </a:r>
            <a:endParaRPr sz="1400">
              <a:latin typeface="Arial"/>
              <a:ea typeface="Arial"/>
              <a:cs typeface="Arial"/>
              <a:sym typeface="Arial"/>
            </a:endParaRPr>
          </a:p>
          <a:p>
            <a:pPr indent="0" lvl="0" marL="0" rtl="0" algn="just">
              <a:spcBef>
                <a:spcPts val="1600"/>
              </a:spcBef>
              <a:spcAft>
                <a:spcPts val="0"/>
              </a:spcAft>
              <a:buNone/>
            </a:pPr>
            <a:r>
              <a:rPr lang="es" sz="1400">
                <a:latin typeface="Arial"/>
                <a:ea typeface="Arial"/>
                <a:cs typeface="Arial"/>
                <a:sym typeface="Arial"/>
              </a:rPr>
              <a:t>La plata es uno de los siete metales conocidos desde la antigüedad. Varios hallazgos indican que se comenzó a separar del plomo cuatro milenios antes de nuestra era.</a:t>
            </a:r>
            <a:endParaRPr sz="14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pic>
        <p:nvPicPr>
          <p:cNvPr id="142" name="Google Shape;142;p14"/>
          <p:cNvPicPr preferRelativeResize="0"/>
          <p:nvPr/>
        </p:nvPicPr>
        <p:blipFill>
          <a:blip r:embed="rId3">
            <a:alphaModFix/>
          </a:blip>
          <a:stretch>
            <a:fillRect/>
          </a:stretch>
        </p:blipFill>
        <p:spPr>
          <a:xfrm>
            <a:off x="5813088" y="1567550"/>
            <a:ext cx="2847975"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143850" y="393750"/>
            <a:ext cx="719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Hechos sobre la Plata</a:t>
            </a:r>
            <a:endParaRPr b="1"/>
          </a:p>
        </p:txBody>
      </p:sp>
      <p:sp>
        <p:nvSpPr>
          <p:cNvPr id="148" name="Google Shape;148;p15"/>
          <p:cNvSpPr txBox="1"/>
          <p:nvPr>
            <p:ph idx="1" type="body"/>
          </p:nvPr>
        </p:nvSpPr>
        <p:spPr>
          <a:xfrm>
            <a:off x="1055000" y="1203325"/>
            <a:ext cx="4388400" cy="351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FFFFFF"/>
                </a:solidFill>
                <a:latin typeface="Arial"/>
                <a:ea typeface="Arial"/>
                <a:cs typeface="Arial"/>
                <a:sym typeface="Arial"/>
              </a:rPr>
              <a:t>La plata se utilizó en la antigua Grecia para fabricar monedas hacia el 700 a.C.</a:t>
            </a:r>
            <a:endParaRPr sz="1400">
              <a:solidFill>
                <a:srgbClr val="FFFFFF"/>
              </a:solidFill>
              <a:latin typeface="Arial"/>
              <a:ea typeface="Arial"/>
              <a:cs typeface="Arial"/>
              <a:sym typeface="Arial"/>
            </a:endParaRPr>
          </a:p>
          <a:p>
            <a:pPr indent="0" lvl="0" marL="0" rtl="0" algn="just">
              <a:spcBef>
                <a:spcPts val="800"/>
              </a:spcBef>
              <a:spcAft>
                <a:spcPts val="0"/>
              </a:spcAft>
              <a:buNone/>
            </a:pPr>
            <a:r>
              <a:rPr lang="es" sz="1400">
                <a:solidFill>
                  <a:srgbClr val="FFFFFF"/>
                </a:solidFill>
                <a:latin typeface="Arial"/>
                <a:ea typeface="Arial"/>
                <a:cs typeface="Arial"/>
                <a:sym typeface="Arial"/>
              </a:rPr>
              <a:t>La plata se empleó como unidad monetaria en muchos países, pero a finales del siglo XIX el descubrimiento de grandes depósitos de plata, en América, hizo que se devaluara muchísimo, por lo que los países desarrollados optaron por pasar al patrón oro.</a:t>
            </a:r>
            <a:endParaRPr sz="1400">
              <a:solidFill>
                <a:srgbClr val="FFFFFF"/>
              </a:solidFill>
              <a:latin typeface="Arial"/>
              <a:ea typeface="Arial"/>
              <a:cs typeface="Arial"/>
              <a:sym typeface="Arial"/>
            </a:endParaRPr>
          </a:p>
          <a:p>
            <a:pPr indent="0" lvl="0" marL="0" rtl="0" algn="just">
              <a:spcBef>
                <a:spcPts val="800"/>
              </a:spcBef>
              <a:spcAft>
                <a:spcPts val="0"/>
              </a:spcAft>
              <a:buNone/>
            </a:pPr>
            <a:r>
              <a:rPr lang="es" sz="1400">
                <a:solidFill>
                  <a:srgbClr val="FFFFFF"/>
                </a:solidFill>
                <a:latin typeface="Arial"/>
                <a:ea typeface="Arial"/>
                <a:cs typeface="Arial"/>
                <a:sym typeface="Arial"/>
              </a:rPr>
              <a:t>En 2010 los suministros de plata representaron alrededor de los 1.056 millones de onzas.</a:t>
            </a:r>
            <a:endParaRPr sz="1400">
              <a:solidFill>
                <a:srgbClr val="FFFFFF"/>
              </a:solidFill>
              <a:latin typeface="Arial"/>
              <a:ea typeface="Arial"/>
              <a:cs typeface="Arial"/>
              <a:sym typeface="Arial"/>
            </a:endParaRPr>
          </a:p>
          <a:p>
            <a:pPr indent="0" lvl="0" marL="0" rtl="0" algn="l">
              <a:spcBef>
                <a:spcPts val="800"/>
              </a:spcBef>
              <a:spcAft>
                <a:spcPts val="0"/>
              </a:spcAft>
              <a:buNone/>
            </a:pPr>
            <a:r>
              <a:t/>
            </a:r>
            <a:endParaRPr b="1" sz="1950">
              <a:solidFill>
                <a:srgbClr val="40403F"/>
              </a:solidFill>
              <a:latin typeface="Arial"/>
              <a:ea typeface="Arial"/>
              <a:cs typeface="Arial"/>
              <a:sym typeface="Arial"/>
            </a:endParaRPr>
          </a:p>
          <a:p>
            <a:pPr indent="0" lvl="0" marL="0" rtl="0" algn="l">
              <a:spcBef>
                <a:spcPts val="80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5478900" y="1307850"/>
            <a:ext cx="2857450" cy="204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¿Por qué trabajar con este tema?</a:t>
            </a:r>
            <a:endParaRPr b="1"/>
          </a:p>
        </p:txBody>
      </p:sp>
      <p:sp>
        <p:nvSpPr>
          <p:cNvPr id="155" name="Google Shape;155;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Este tema nos parece muy interesante, ya que el precio de la plata ha sido notoriamente volátil y por lo tanto </a:t>
            </a:r>
            <a:r>
              <a:rPr lang="es" sz="1400"/>
              <a:t>varía</a:t>
            </a:r>
            <a:r>
              <a:rPr lang="es" sz="1400"/>
              <a:t> con facilidad debido a que puede ser usada para fines industriales, monetarios y orfebrería. A veces esto puede tener variaciones de amplio rango en el mercado. y en los </a:t>
            </a:r>
            <a:r>
              <a:rPr lang="es" sz="1400"/>
              <a:t>últimos</a:t>
            </a:r>
            <a:r>
              <a:rPr lang="es" sz="1400"/>
              <a:t> años la </a:t>
            </a:r>
            <a:r>
              <a:rPr lang="es" sz="1400"/>
              <a:t>tendencia</a:t>
            </a:r>
            <a:r>
              <a:rPr lang="es" sz="1400"/>
              <a:t> de </a:t>
            </a:r>
            <a:r>
              <a:rPr lang="es" sz="1400"/>
              <a:t>producción</a:t>
            </a:r>
            <a:r>
              <a:rPr lang="es" sz="1400"/>
              <a:t> mundial de plata a aumentado considerablemente.</a:t>
            </a:r>
            <a:endParaRPr sz="1400"/>
          </a:p>
        </p:txBody>
      </p:sp>
      <p:pic>
        <p:nvPicPr>
          <p:cNvPr id="156" name="Google Shape;156;p16"/>
          <p:cNvPicPr preferRelativeResize="0"/>
          <p:nvPr/>
        </p:nvPicPr>
        <p:blipFill>
          <a:blip r:embed="rId3">
            <a:alphaModFix/>
          </a:blip>
          <a:stretch>
            <a:fillRect/>
          </a:stretch>
        </p:blipFill>
        <p:spPr>
          <a:xfrm>
            <a:off x="3048987" y="2741325"/>
            <a:ext cx="3535926" cy="233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del Proyecto</a:t>
            </a:r>
            <a:endParaRPr b="1"/>
          </a:p>
        </p:txBody>
      </p:sp>
      <p:sp>
        <p:nvSpPr>
          <p:cNvPr id="162" name="Google Shape;162;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400"/>
              <a:t>Lo que pretendemos con el proyecto es hacer un análisis de el precio de la plata desde el año 2005 hasta el año 2020 en intervalos de 3 años llamados “trienios” , en Colombia y en pesos Colombianos (COP) y hacer una proyección estimada de cuál será el valor para el próximo trienio, usando regresión lineal que es una técnica </a:t>
            </a:r>
            <a:r>
              <a:rPr lang="es" sz="1400"/>
              <a:t>estadística</a:t>
            </a:r>
            <a:r>
              <a:rPr lang="es" sz="1400"/>
              <a:t> utilizada para estudiar la relación entre variables, se adapta  a una amplia variedad de situaciones y se usa para predecir un amplio rango de </a:t>
            </a:r>
            <a:r>
              <a:rPr lang="es" sz="1400"/>
              <a:t>fenómenos</a:t>
            </a:r>
            <a:r>
              <a:rPr lang="es" sz="1400"/>
              <a:t>, desde medidas </a:t>
            </a:r>
            <a:r>
              <a:rPr lang="es" sz="1400"/>
              <a:t>económicas</a:t>
            </a:r>
            <a:r>
              <a:rPr lang="es" sz="1400"/>
              <a:t> hasta diferentes aspectos del comportamiento humano. </a:t>
            </a:r>
            <a:endParaRPr sz="1400"/>
          </a:p>
        </p:txBody>
      </p:sp>
      <p:pic>
        <p:nvPicPr>
          <p:cNvPr id="163" name="Google Shape;163;p17"/>
          <p:cNvPicPr preferRelativeResize="0"/>
          <p:nvPr/>
        </p:nvPicPr>
        <p:blipFill>
          <a:blip r:embed="rId3">
            <a:alphaModFix/>
          </a:blip>
          <a:stretch>
            <a:fillRect/>
          </a:stretch>
        </p:blipFill>
        <p:spPr>
          <a:xfrm>
            <a:off x="1334775" y="3262850"/>
            <a:ext cx="2769174" cy="1586950"/>
          </a:xfrm>
          <a:prstGeom prst="rect">
            <a:avLst/>
          </a:prstGeom>
          <a:noFill/>
          <a:ln>
            <a:noFill/>
          </a:ln>
        </p:spPr>
      </p:pic>
      <p:pic>
        <p:nvPicPr>
          <p:cNvPr id="164" name="Google Shape;164;p17"/>
          <p:cNvPicPr preferRelativeResize="0"/>
          <p:nvPr/>
        </p:nvPicPr>
        <p:blipFill>
          <a:blip r:embed="rId4">
            <a:alphaModFix/>
          </a:blip>
          <a:stretch>
            <a:fillRect/>
          </a:stretch>
        </p:blipFill>
        <p:spPr>
          <a:xfrm>
            <a:off x="4433700" y="3298400"/>
            <a:ext cx="2602787" cy="47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Descripción del código</a:t>
            </a:r>
            <a:endParaRPr b="1"/>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Realizaremos un código hecho en python correspondiente a un trabajo de manejo de datos y </a:t>
            </a:r>
            <a:r>
              <a:rPr lang="es" sz="1400"/>
              <a:t>graficación</a:t>
            </a:r>
            <a:r>
              <a:rPr lang="es" sz="1400"/>
              <a:t> de los mismos; la idea fue generar un algoritmo de </a:t>
            </a:r>
            <a:r>
              <a:rPr lang="es" sz="1400"/>
              <a:t>predicción</a:t>
            </a:r>
            <a:r>
              <a:rPr lang="es" sz="1400"/>
              <a:t>, donde como primer </a:t>
            </a:r>
            <a:r>
              <a:rPr lang="es" sz="1400"/>
              <a:t>parámetro</a:t>
            </a:r>
            <a:r>
              <a:rPr lang="es" sz="1400"/>
              <a:t> ingresamos el precio de la plata que queremos conocer en un futuro, y este </a:t>
            </a:r>
            <a:r>
              <a:rPr lang="es" sz="1400"/>
              <a:t>arrojará</a:t>
            </a:r>
            <a:r>
              <a:rPr lang="es" sz="1400"/>
              <a:t> como resultado una pos</a:t>
            </a:r>
            <a:r>
              <a:rPr lang="es" sz="1400"/>
              <a:t>i</a:t>
            </a:r>
            <a:r>
              <a:rPr lang="es" sz="1400"/>
              <a:t>ble fecha con respecto al tiempo y un </a:t>
            </a:r>
            <a:r>
              <a:rPr lang="es" sz="1400"/>
              <a:t>gráfico</a:t>
            </a:r>
            <a:r>
              <a:rPr lang="es" sz="1400"/>
              <a:t> donde se evidenciara el historial de los datos y el punto de </a:t>
            </a:r>
            <a:r>
              <a:rPr lang="es" sz="1400"/>
              <a:t>predicción</a:t>
            </a:r>
            <a:r>
              <a:rPr lang="es" sz="1400"/>
              <a:t>.</a:t>
            </a:r>
            <a:endParaRPr sz="1400"/>
          </a:p>
          <a:p>
            <a:pPr indent="0" lvl="0" marL="0" rtl="0" algn="just">
              <a:spcBef>
                <a:spcPts val="1600"/>
              </a:spcBef>
              <a:spcAft>
                <a:spcPts val="0"/>
              </a:spcAft>
              <a:buNone/>
            </a:pPr>
            <a:r>
              <a:rPr lang="es" sz="1400"/>
              <a:t>A continuación se hará una descripción de las librería usadas.</a:t>
            </a:r>
            <a:endParaRPr sz="1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Numpy np</a:t>
            </a:r>
            <a:endParaRPr b="1"/>
          </a:p>
        </p:txBody>
      </p:sp>
      <p:sp>
        <p:nvSpPr>
          <p:cNvPr id="176" name="Google Shape;176;p19"/>
          <p:cNvSpPr txBox="1"/>
          <p:nvPr>
            <p:ph idx="1" type="body"/>
          </p:nvPr>
        </p:nvSpPr>
        <p:spPr>
          <a:xfrm>
            <a:off x="1079950" y="1307850"/>
            <a:ext cx="7936800" cy="4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Numpy </a:t>
            </a:r>
            <a:r>
              <a:rPr lang="es" sz="1400"/>
              <a:t>da soporte para crear vectores y matrices grandes multidimensionales, junto con una gran colección de funciones matemáticas de alto nivel para operar con ellas. NumPy aborda el problema de la lentitud en parte al proporcionar matrices multidimensionales y funciones y operadores que operan de manera eficiente en matrices</a:t>
            </a:r>
            <a:endParaRPr sz="1400"/>
          </a:p>
          <a:p>
            <a:pPr indent="0" lvl="0" marL="0" rtl="0" algn="l">
              <a:spcBef>
                <a:spcPts val="1600"/>
              </a:spcBef>
              <a:spcAft>
                <a:spcPts val="0"/>
              </a:spcAft>
              <a:buNone/>
            </a:pPr>
            <a:r>
              <a:rPr lang="es" sz="1400"/>
              <a:t>Dentro del código usamos  Numpy.array para crear una matriz de los datos extraídos.</a:t>
            </a:r>
            <a:endParaRPr sz="1400"/>
          </a:p>
          <a:p>
            <a:pPr indent="0" lvl="0" marL="0" rtl="0" algn="l">
              <a:spcBef>
                <a:spcPts val="1600"/>
              </a:spcBef>
              <a:spcAft>
                <a:spcPts val="0"/>
              </a:spcAft>
              <a:buNone/>
            </a:pPr>
            <a:r>
              <a:rPr lang="es" sz="1400"/>
              <a:t>np.genfromtxt divide cada línea no vacía en una secuencia de cadenas.. La delimiter palabra clave se utiliza para definir cómo debe realizarse la división.</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np.sum Suma los elementos de una matriz sobre un eje dado.</a:t>
            </a:r>
            <a:endParaRPr sz="1400"/>
          </a:p>
          <a:p>
            <a:pPr indent="0" lvl="0" marL="0" rtl="0" algn="just">
              <a:spcBef>
                <a:spcPts val="1600"/>
              </a:spcBef>
              <a:spcAft>
                <a:spcPts val="0"/>
              </a:spcAft>
              <a:buNone/>
            </a:pPr>
            <a:r>
              <a:rPr lang="es" sz="1400"/>
              <a:t>np.isnan para calcular el número de entradas incorrectas</a:t>
            </a:r>
            <a:endParaRPr sz="1400"/>
          </a:p>
          <a:p>
            <a:pPr indent="0" lvl="0" marL="0" rtl="0" algn="just">
              <a:spcBef>
                <a:spcPts val="1600"/>
              </a:spcBef>
              <a:spcAft>
                <a:spcPts val="0"/>
              </a:spcAft>
              <a:buNone/>
            </a:pPr>
            <a:r>
              <a:rPr lang="es" sz="1400"/>
              <a:t>np.linspace devuelve números espaciados uniformemente durante un intervalo especificado. </a:t>
            </a:r>
            <a:endParaRPr sz="1400"/>
          </a:p>
          <a:p>
            <a:pPr indent="0" lvl="0" marL="0" rtl="0" algn="just">
              <a:spcBef>
                <a:spcPts val="1600"/>
              </a:spcBef>
              <a:spcAft>
                <a:spcPts val="1600"/>
              </a:spcAft>
              <a:buNone/>
            </a:pPr>
            <a:r>
              <a:rPr lang="es" sz="1400"/>
              <a:t>np.polyfit permite aproximar un conjunto de datos según el procedimiento de mínimos cuadrados devolviendo un array NumPy con los coeficientes del polinomio en cuestión.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Librería OS</a:t>
            </a:r>
            <a:endParaRPr b="1"/>
          </a:p>
        </p:txBody>
      </p:sp>
      <p:sp>
        <p:nvSpPr>
          <p:cNvPr id="188" name="Google Shape;188;p21"/>
          <p:cNvSpPr txBox="1"/>
          <p:nvPr>
            <p:ph idx="1" type="body"/>
          </p:nvPr>
        </p:nvSpPr>
        <p:spPr>
          <a:xfrm>
            <a:off x="1297500" y="15143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El módulo os nos permite acceder a funcionalidades dependientes del Sistema Operativo. Sobre todo, aquellas que nos refieren información sobre el entorno del mismo y nos permiten manipular la estructura de directorios. también nos provee del submódulo path (os.path) el cual nos permite acceder a ciertas funcionalidades relacionadas con los nombres de las rutas de archivos y directorios.</a:t>
            </a:r>
            <a:endParaRPr sz="1400"/>
          </a:p>
          <a:p>
            <a:pPr indent="0" lvl="0" marL="0" rtl="0" algn="just">
              <a:spcBef>
                <a:spcPts val="1600"/>
              </a:spcBef>
              <a:spcAft>
                <a:spcPts val="1600"/>
              </a:spcAft>
              <a:buNone/>
            </a:pPr>
            <a:r>
              <a:rPr lang="es" sz="1400"/>
              <a:t>En este caso se usa para entrar a los directorios DATA_DIR que es el directorio de los datos, CHART_DIR que es el directorio de los gráficos generados.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