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Source Code Pro"/>
      <p:regular r:id="rId37"/>
      <p:bold r:id="rId38"/>
      <p:italic r:id="rId39"/>
      <p:boldItalic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b01556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b01556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01556278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b0155627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b0155627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b0155627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b01556278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b0155627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b0155627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b0155627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b01556278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b0155627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b01556278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b0155627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b01556278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b0155627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b01556278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b0155627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01556278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0155627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01556278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0155627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01556278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015562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01556278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0155627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01556278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0155627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01556278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0155627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b0155627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b0155627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b01556278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b0155627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01556278_0_2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0155627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b01556278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b0155627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b01556278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b0155627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b0155627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b015562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b015562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b015562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b015562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b015562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01556278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015562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0155627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0155627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b01556278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b0155627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b01556278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b0155627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256650"/>
            <a:ext cx="8282400" cy="19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5900"/>
          </a:p>
          <a:p>
            <a:pPr indent="0" lvl="0" marL="0" rtl="0" algn="ctr">
              <a:spcBef>
                <a:spcPts val="0"/>
              </a:spcBef>
              <a:spcAft>
                <a:spcPts val="0"/>
              </a:spcAft>
              <a:buNone/>
            </a:pPr>
            <a:r>
              <a:rPr lang="en" sz="5900"/>
              <a:t>ENDOMETRIOSIS </a:t>
            </a:r>
            <a:endParaRPr sz="5900"/>
          </a:p>
          <a:p>
            <a:pPr indent="0" lvl="0" marL="0" rtl="0" algn="ctr">
              <a:spcBef>
                <a:spcPts val="0"/>
              </a:spcBef>
              <a:spcAft>
                <a:spcPts val="0"/>
              </a:spcAft>
              <a:buNone/>
            </a:pPr>
            <a:r>
              <a:t/>
            </a:r>
            <a:endParaRPr sz="4300"/>
          </a:p>
        </p:txBody>
      </p:sp>
      <p:sp>
        <p:nvSpPr>
          <p:cNvPr id="63" name="Google Shape;63;p13"/>
          <p:cNvSpPr txBox="1"/>
          <p:nvPr>
            <p:ph idx="1" type="subTitle"/>
          </p:nvPr>
        </p:nvSpPr>
        <p:spPr>
          <a:xfrm>
            <a:off x="348050" y="3450850"/>
            <a:ext cx="8282400" cy="126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chemeClr val="dk1"/>
                </a:solidFill>
                <a:highlight>
                  <a:schemeClr val="lt1"/>
                </a:highlight>
              </a:rPr>
              <a:t>Misunderstood and Stigmatised</a:t>
            </a:r>
            <a:endParaRPr>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highlight>
                  <a:schemeClr val="dk1"/>
                </a:highlight>
              </a:rPr>
              <a:t>Does endometriosis cause infertility?</a:t>
            </a:r>
            <a:endParaRPr sz="2450">
              <a:highlight>
                <a:schemeClr val="dk1"/>
              </a:highlight>
            </a:endParaRPr>
          </a:p>
        </p:txBody>
      </p:sp>
      <p:sp>
        <p:nvSpPr>
          <p:cNvPr id="126" name="Google Shape;126;p22"/>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There is no one answer to this question as each individual's experience with endometriosis is unique. Some women with endometriosis are able to conceive and carry a pregnancy to term without any difficulty, while others may experience fertility issues.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Research shows that nearly 50% of women diagnosed with endometriosis have difficulty getting pregnant.</a:t>
            </a:r>
            <a:endParaRPr sz="1600">
              <a:solidFill>
                <a:schemeClr val="dk1"/>
              </a:solidFill>
              <a:highlight>
                <a:srgbClr val="FFFFFF"/>
              </a:highlight>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3"/>
          <p:cNvSpPr/>
          <p:nvPr/>
        </p:nvSpPr>
        <p:spPr>
          <a:xfrm>
            <a:off x="-10525" y="0"/>
            <a:ext cx="9144000" cy="134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nvSpPr>
        <p:spPr>
          <a:xfrm>
            <a:off x="1714500" y="115700"/>
            <a:ext cx="5585400" cy="10623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00">
                <a:solidFill>
                  <a:schemeClr val="lt1"/>
                </a:solidFill>
                <a:highlight>
                  <a:schemeClr val="dk1"/>
                </a:highlight>
                <a:latin typeface="Oswald"/>
                <a:ea typeface="Oswald"/>
                <a:cs typeface="Oswald"/>
                <a:sym typeface="Oswald"/>
              </a:rPr>
              <a:t>Is there an effective cure for endometriosis?</a:t>
            </a:r>
            <a:endParaRPr>
              <a:latin typeface="Source Code Pro"/>
              <a:ea typeface="Source Code Pro"/>
              <a:cs typeface="Source Code Pro"/>
              <a:sym typeface="Source Code Pro"/>
            </a:endParaRPr>
          </a:p>
        </p:txBody>
      </p:sp>
      <p:sp>
        <p:nvSpPr>
          <p:cNvPr id="133" name="Google Shape;133;p23"/>
          <p:cNvSpPr txBox="1"/>
          <p:nvPr/>
        </p:nvSpPr>
        <p:spPr>
          <a:xfrm>
            <a:off x="336600" y="1451550"/>
            <a:ext cx="8551500" cy="3732000"/>
          </a:xfrm>
          <a:prstGeom prst="rect">
            <a:avLst/>
          </a:prstGeom>
          <a:noFill/>
          <a:ln>
            <a:noFill/>
          </a:ln>
        </p:spPr>
        <p:txBody>
          <a:bodyPr anchorCtr="0" anchor="t" bIns="91425" lIns="91425" spcFirstLastPara="1" rIns="91425" wrap="square" tIns="91425">
            <a:spAutoFit/>
          </a:bodyPr>
          <a:lstStyle/>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Unfortunately not yet. However, there are treatments that can reduce symptoms effectively by combining long-term treatment.</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Pregnancy may relieve symptoms but is not a cure for the disease. In most cases, endometriosis will return after giving birth and stopping breastfeeding.</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Hysterectomy, with surgical removal of all the disease at the same time, may relieve symptoms, but it is not be a ‘definitive cure’ either.</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Removal of the ovaries at the same time as a hysterectomy is performed increases the chances of pain relief but also results in an immediate menopause.</a:t>
            </a:r>
            <a:endParaRPr sz="1200">
              <a:solidFill>
                <a:schemeClr val="dk1"/>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0800" y="1619825"/>
            <a:ext cx="8282400" cy="1870500"/>
          </a:xfrm>
          <a:prstGeom prst="rect">
            <a:avLst/>
          </a:prstGeom>
        </p:spPr>
        <p:txBody>
          <a:bodyPr anchorCtr="0" anchor="ctr" bIns="91425" lIns="91425" spcFirstLastPara="1" rIns="91425" wrap="square" tIns="91425">
            <a:noAutofit/>
          </a:bodyPr>
          <a:lstStyle/>
          <a:p>
            <a:pPr indent="0" lvl="0" marL="0" rtl="0" algn="ctr">
              <a:lnSpc>
                <a:spcPct val="116600"/>
              </a:lnSpc>
              <a:spcBef>
                <a:spcPts val="3800"/>
              </a:spcBef>
              <a:spcAft>
                <a:spcPts val="0"/>
              </a:spcAft>
              <a:buNone/>
            </a:pPr>
            <a:r>
              <a:rPr lang="en" sz="3950">
                <a:highlight>
                  <a:schemeClr val="dk1"/>
                </a:highlight>
                <a:latin typeface="Roboto"/>
                <a:ea typeface="Roboto"/>
                <a:cs typeface="Roboto"/>
                <a:sym typeface="Roboto"/>
              </a:rPr>
              <a:t>The cause</a:t>
            </a:r>
            <a:endParaRPr sz="4300">
              <a:highlight>
                <a:schemeClr val="dk1"/>
              </a:highlight>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5"/>
          <p:cNvSpPr txBox="1"/>
          <p:nvPr/>
        </p:nvSpPr>
        <p:spPr>
          <a:xfrm>
            <a:off x="347100" y="262950"/>
            <a:ext cx="8541000" cy="441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The causes of endometriosis are not fully understood.</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Endometriosis is an estrogen-dependent disease, and the development of endometriosis is associated with a number of hormonal and immunologic factors.</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There are several theories about how endometriosis develops, but the most likely explanation is a combination of retrograde menstruation and coelomic metaplasia.</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In retrograde menstruation, menstrual blood and tissue flow backward through the fallopian tubes and into the pelvic cavity.</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This backward flow is thought to expose the peritoneal surface to endometrial cells, which then implant and grow.</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Coelomic metaplasia is a process in which the cells lining the peritoneum (the membrane that covers the abdominal cavity and organs) change into endometrial-like cells.</a:t>
            </a:r>
            <a:endParaRPr>
              <a:solidFill>
                <a:schemeClr val="lt1"/>
              </a:solidFill>
              <a:highlight>
                <a:schemeClr val="dk1"/>
              </a:highlight>
              <a:latin typeface="Oswald"/>
              <a:ea typeface="Oswald"/>
              <a:cs typeface="Oswald"/>
              <a:sym typeface="Oswald"/>
            </a:endParaRPr>
          </a:p>
          <a:p>
            <a:pPr indent="0" lvl="0" marL="0" rtl="0" algn="l">
              <a:lnSpc>
                <a:spcPct val="171400"/>
              </a:lnSpc>
              <a:spcBef>
                <a:spcPts val="900"/>
              </a:spcBef>
              <a:spcAft>
                <a:spcPts val="0"/>
              </a:spcAft>
              <a:buNone/>
            </a:pPr>
            <a:r>
              <a:rPr lang="en">
                <a:solidFill>
                  <a:schemeClr val="lt1"/>
                </a:solidFill>
                <a:highlight>
                  <a:schemeClr val="dk1"/>
                </a:highlight>
                <a:latin typeface="Oswald"/>
                <a:ea typeface="Oswald"/>
                <a:cs typeface="Oswald"/>
                <a:sym typeface="Oswald"/>
              </a:rPr>
              <a:t>These metaplastic cells may then respond to hormonal stimuli and grow into endometriosis lesions.</a:t>
            </a:r>
            <a:endParaRPr sz="1600">
              <a:solidFill>
                <a:schemeClr val="lt1"/>
              </a:solidFill>
              <a:highlight>
                <a:schemeClr val="dk1"/>
              </a:highlight>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71400"/>
              </a:lnSpc>
              <a:spcBef>
                <a:spcPts val="900"/>
              </a:spcBef>
              <a:spcAft>
                <a:spcPts val="0"/>
              </a:spcAft>
              <a:buNone/>
            </a:pPr>
            <a:r>
              <a:rPr lang="en" sz="2400">
                <a:highlight>
                  <a:schemeClr val="dk1"/>
                </a:highlight>
              </a:rPr>
              <a:t>The causes of endometriosis are not fully understood</a:t>
            </a:r>
            <a:endParaRPr sz="2400">
              <a:highlight>
                <a:schemeClr val="dk1"/>
              </a:highlight>
            </a:endParaRPr>
          </a:p>
        </p:txBody>
      </p:sp>
      <p:sp>
        <p:nvSpPr>
          <p:cNvPr id="149" name="Google Shape;149;p26"/>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Endometriosis is an estrogen-dependent disease, and the development of endometriosis is associated with a number of hormonal and immunologic factors.</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There are several theories about how endometriosis develops, but the most likely explanation is a combination of retrograde menstruation and coelomic metaplasia.</a:t>
            </a:r>
            <a:endParaRPr>
              <a:solidFill>
                <a:schemeClr val="dk1"/>
              </a:solidFill>
              <a:highlight>
                <a:schemeClr val="lt1"/>
              </a:highlight>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71400"/>
              </a:lnSpc>
              <a:spcBef>
                <a:spcPts val="900"/>
              </a:spcBef>
              <a:spcAft>
                <a:spcPts val="0"/>
              </a:spcAft>
              <a:buNone/>
            </a:pPr>
            <a:r>
              <a:rPr lang="en" sz="2400">
                <a:highlight>
                  <a:schemeClr val="dk1"/>
                </a:highlight>
              </a:rPr>
              <a:t>The </a:t>
            </a:r>
            <a:r>
              <a:rPr lang="en" sz="2400">
                <a:highlight>
                  <a:schemeClr val="dk1"/>
                </a:highlight>
              </a:rPr>
              <a:t>retrograde menstruation</a:t>
            </a:r>
            <a:endParaRPr sz="2400">
              <a:highlight>
                <a:schemeClr val="dk1"/>
              </a:highlight>
            </a:endParaRPr>
          </a:p>
        </p:txBody>
      </p:sp>
      <p:sp>
        <p:nvSpPr>
          <p:cNvPr id="155" name="Google Shape;155;p27"/>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In retrograde menstruation, menstrual blood and tissue flow backward through the fallopian tubes and into the pelvic cavity.</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This backward flow is thought to expose the peritoneal surface to endometrial cells, which then implant and grow.</a:t>
            </a:r>
            <a:endParaRPr sz="1600">
              <a:solidFill>
                <a:schemeClr val="dk1"/>
              </a:solidFill>
              <a:highlight>
                <a:schemeClr val="lt1"/>
              </a:highlight>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71400"/>
              </a:lnSpc>
              <a:spcBef>
                <a:spcPts val="900"/>
              </a:spcBef>
              <a:spcAft>
                <a:spcPts val="0"/>
              </a:spcAft>
              <a:buNone/>
            </a:pPr>
            <a:r>
              <a:rPr lang="en" sz="2400">
                <a:highlight>
                  <a:schemeClr val="dk1"/>
                </a:highlight>
              </a:rPr>
              <a:t>The c</a:t>
            </a:r>
            <a:r>
              <a:rPr lang="en" sz="2400">
                <a:highlight>
                  <a:schemeClr val="dk1"/>
                </a:highlight>
              </a:rPr>
              <a:t>oelomic metaplasia</a:t>
            </a:r>
            <a:endParaRPr sz="2400">
              <a:highlight>
                <a:schemeClr val="dk1"/>
              </a:highlight>
            </a:endParaRPr>
          </a:p>
        </p:txBody>
      </p:sp>
      <p:sp>
        <p:nvSpPr>
          <p:cNvPr id="161" name="Google Shape;161;p28"/>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Coelomic metaplasia is a process in which the cells lining the peritoneum (the membrane that covers the abdominal cavity and organs) change into endometrial-like cells.</a:t>
            </a:r>
            <a:endParaRPr sz="1600">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chemeClr val="lt1"/>
                </a:highlight>
                <a:latin typeface="Oswald"/>
                <a:ea typeface="Oswald"/>
                <a:cs typeface="Oswald"/>
                <a:sym typeface="Oswald"/>
              </a:rPr>
              <a:t>These metaplastic cells may then respond to hormonal stimuli and grow into endometriosis lesions.</a:t>
            </a:r>
            <a:endParaRPr>
              <a:solidFill>
                <a:schemeClr val="dk1"/>
              </a:solidFill>
              <a:highlight>
                <a:schemeClr val="lt1"/>
              </a:highlight>
              <a:latin typeface="Oswald"/>
              <a:ea typeface="Oswald"/>
              <a:cs typeface="Oswald"/>
              <a:sym typeface="Oswald"/>
            </a:endParaRPr>
          </a:p>
          <a:p>
            <a:pPr indent="0" lvl="0" marL="0" rtl="0" algn="l">
              <a:lnSpc>
                <a:spcPct val="171400"/>
              </a:lnSpc>
              <a:spcBef>
                <a:spcPts val="900"/>
              </a:spcBef>
              <a:spcAft>
                <a:spcPts val="0"/>
              </a:spcAft>
              <a:buNone/>
            </a:pPr>
            <a:r>
              <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30800" y="1619825"/>
            <a:ext cx="8282400" cy="1870500"/>
          </a:xfrm>
          <a:prstGeom prst="rect">
            <a:avLst/>
          </a:prstGeom>
        </p:spPr>
        <p:txBody>
          <a:bodyPr anchorCtr="0" anchor="ctr" bIns="91425" lIns="91425" spcFirstLastPara="1" rIns="91425" wrap="square" tIns="91425">
            <a:noAutofit/>
          </a:bodyPr>
          <a:lstStyle/>
          <a:p>
            <a:pPr indent="0" lvl="0" marL="0" rtl="0" algn="ctr">
              <a:lnSpc>
                <a:spcPct val="116600"/>
              </a:lnSpc>
              <a:spcBef>
                <a:spcPts val="3800"/>
              </a:spcBef>
              <a:spcAft>
                <a:spcPts val="0"/>
              </a:spcAft>
              <a:buNone/>
            </a:pPr>
            <a:r>
              <a:rPr lang="en" sz="3950">
                <a:highlight>
                  <a:schemeClr val="dk1"/>
                </a:highlight>
              </a:rPr>
              <a:t>Other possible causes of endometriosis</a:t>
            </a:r>
            <a:endParaRPr sz="3950">
              <a:highlight>
                <a:schemeClr val="dk1"/>
              </a:highlight>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800"/>
              </a:spcBef>
              <a:spcAft>
                <a:spcPts val="0"/>
              </a:spcAft>
              <a:buNone/>
            </a:pPr>
            <a:r>
              <a:rPr lang="en" sz="2400">
                <a:highlight>
                  <a:schemeClr val="dk1"/>
                </a:highlight>
              </a:rPr>
              <a:t>Hormonal factors</a:t>
            </a:r>
            <a:endParaRPr sz="1400">
              <a:highlight>
                <a:schemeClr val="dk1"/>
              </a:highlight>
            </a:endParaRPr>
          </a:p>
        </p:txBody>
      </p:sp>
      <p:sp>
        <p:nvSpPr>
          <p:cNvPr id="172" name="Google Shape;172;p30"/>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Endometriosis is thought to be associated with high levels of estrogen.</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Estrogen promotes the growth of endometrial tissue, and the ovaries produce more estrogen during the first half of the menstrual cycle.</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This may explain why endometriosis is more likely to occur during a woman's reproductive years.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71400"/>
              </a:lnSpc>
              <a:spcBef>
                <a:spcPts val="900"/>
              </a:spcBef>
              <a:spcAft>
                <a:spcPts val="0"/>
              </a:spcAft>
              <a:buNone/>
            </a:pPr>
            <a:r>
              <a:rPr lang="en" sz="2400">
                <a:highlight>
                  <a:schemeClr val="dk1"/>
                </a:highlight>
              </a:rPr>
              <a:t>Estrogen is not bad</a:t>
            </a:r>
            <a:endParaRPr sz="2400">
              <a:highlight>
                <a:schemeClr val="dk1"/>
              </a:highlight>
            </a:endParaRPr>
          </a:p>
          <a:p>
            <a:pPr indent="0" lvl="0" marL="0" rtl="0" algn="ctr">
              <a:lnSpc>
                <a:spcPct val="171400"/>
              </a:lnSpc>
              <a:spcBef>
                <a:spcPts val="900"/>
              </a:spcBef>
              <a:spcAft>
                <a:spcPts val="0"/>
              </a:spcAft>
              <a:buNone/>
            </a:pPr>
            <a:r>
              <a:rPr lang="en" sz="1800">
                <a:highlight>
                  <a:schemeClr val="dk1"/>
                </a:highlight>
              </a:rPr>
              <a:t>The primary role of estrogen in the female body is to develop and maintain the female reproductive system and secondary sex characteristics.</a:t>
            </a:r>
            <a:endParaRPr sz="3050">
              <a:highlight>
                <a:schemeClr val="dk1"/>
              </a:highlight>
            </a:endParaRPr>
          </a:p>
        </p:txBody>
      </p:sp>
      <p:sp>
        <p:nvSpPr>
          <p:cNvPr id="178" name="Google Shape;178;p31"/>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t/>
            </a:r>
            <a:endParaRPr sz="1400">
              <a:solidFill>
                <a:schemeClr val="lt1"/>
              </a:solidFill>
              <a:highlight>
                <a:schemeClr val="dk1"/>
              </a:highlight>
              <a:latin typeface="Oswald"/>
              <a:ea typeface="Oswald"/>
              <a:cs typeface="Oswald"/>
              <a:sym typeface="Oswald"/>
            </a:endParaRPr>
          </a:p>
        </p:txBody>
      </p:sp>
      <p:pic>
        <p:nvPicPr>
          <p:cNvPr id="179" name="Google Shape;179;p31"/>
          <p:cNvPicPr preferRelativeResize="0"/>
          <p:nvPr/>
        </p:nvPicPr>
        <p:blipFill>
          <a:blip r:embed="rId3">
            <a:alphaModFix/>
          </a:blip>
          <a:stretch>
            <a:fillRect/>
          </a:stretch>
        </p:blipFill>
        <p:spPr>
          <a:xfrm>
            <a:off x="4960550" y="393800"/>
            <a:ext cx="3929101" cy="3956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619825"/>
            <a:ext cx="8282400" cy="1870500"/>
          </a:xfrm>
          <a:prstGeom prst="rect">
            <a:avLst/>
          </a:prstGeom>
        </p:spPr>
        <p:txBody>
          <a:bodyPr anchorCtr="0" anchor="ctr" bIns="91425" lIns="91425" spcFirstLastPara="1" rIns="91425" wrap="square" tIns="91425">
            <a:noAutofit/>
          </a:bodyPr>
          <a:lstStyle/>
          <a:p>
            <a:pPr indent="0" lvl="0" marL="0" rtl="0" algn="ctr">
              <a:lnSpc>
                <a:spcPct val="116600"/>
              </a:lnSpc>
              <a:spcBef>
                <a:spcPts val="3800"/>
              </a:spcBef>
              <a:spcAft>
                <a:spcPts val="0"/>
              </a:spcAft>
              <a:buNone/>
            </a:pPr>
            <a:r>
              <a:rPr lang="en" sz="4300">
                <a:highlight>
                  <a:schemeClr val="dk1"/>
                </a:highlight>
              </a:rPr>
              <a:t>Basic information about endometriosis</a:t>
            </a:r>
            <a:endParaRPr sz="4300">
              <a:highlight>
                <a:schemeClr val="dk1"/>
              </a:highlight>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00">
                <a:highlight>
                  <a:schemeClr val="dk1"/>
                </a:highlight>
              </a:rPr>
              <a:t>Immune system problems</a:t>
            </a:r>
            <a:endParaRPr sz="1400">
              <a:highlight>
                <a:schemeClr val="dk1"/>
              </a:highlight>
            </a:endParaRPr>
          </a:p>
        </p:txBody>
      </p:sp>
      <p:sp>
        <p:nvSpPr>
          <p:cNvPr id="185" name="Google Shape;185;p32"/>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research suggests that the immune system may play a role in the development of endometriosis.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In women with endometriosis, the immune system may not be able to effectively remove endometrial tissue that has grown outside the uterus.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This may allow endometrial tissue to grow and spread.</a:t>
            </a:r>
            <a:endParaRPr sz="1600">
              <a:solidFill>
                <a:schemeClr val="dk1"/>
              </a:solidFill>
              <a:highlight>
                <a:schemeClr val="dk1"/>
              </a:highlight>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00">
                <a:highlight>
                  <a:schemeClr val="dk1"/>
                </a:highlight>
              </a:rPr>
              <a:t>Genetic factors</a:t>
            </a:r>
            <a:endParaRPr sz="1400">
              <a:highlight>
                <a:schemeClr val="dk1"/>
              </a:highlight>
            </a:endParaRPr>
          </a:p>
        </p:txBody>
      </p:sp>
      <p:sp>
        <p:nvSpPr>
          <p:cNvPr id="191" name="Google Shape;191;p33"/>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There may be a genetic component to endometriosis.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The disorder seems to run in families, and women with a family history of endometriosis are more likely to develop the condition.</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However, the specific genes involved in endometriosis are not known.</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00">
                <a:highlight>
                  <a:schemeClr val="dk1"/>
                </a:highlight>
              </a:rPr>
              <a:t>Surgical factors</a:t>
            </a:r>
            <a:endParaRPr sz="1400">
              <a:highlight>
                <a:schemeClr val="dk1"/>
              </a:highlight>
            </a:endParaRPr>
          </a:p>
        </p:txBody>
      </p:sp>
      <p:sp>
        <p:nvSpPr>
          <p:cNvPr id="197" name="Google Shape;197;p34"/>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Surgical procedures that involve the removal of the uterus (hysterectomy) or ovaries may increase the risk of endometriosis.</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This may be due to the surgical trauma, which can cause endometrial tissue to be deposited in other areas of the body.</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2167847" y="659975"/>
            <a:ext cx="4808300" cy="3823549"/>
          </a:xfrm>
          <a:prstGeom prst="rect">
            <a:avLst/>
          </a:prstGeom>
          <a:noFill/>
          <a:ln>
            <a:noFill/>
          </a:ln>
        </p:spPr>
      </p:pic>
      <p:sp>
        <p:nvSpPr>
          <p:cNvPr id="203" name="Google Shape;203;p35"/>
          <p:cNvSpPr txBox="1"/>
          <p:nvPr/>
        </p:nvSpPr>
        <p:spPr>
          <a:xfrm>
            <a:off x="2167850" y="259775"/>
            <a:ext cx="22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swald"/>
                <a:ea typeface="Oswald"/>
                <a:cs typeface="Oswald"/>
                <a:sym typeface="Oswald"/>
              </a:rPr>
              <a:t>Partial hysterectomy</a:t>
            </a:r>
            <a:endParaRPr>
              <a:solidFill>
                <a:schemeClr val="dk1"/>
              </a:solidFill>
              <a:latin typeface="Oswald"/>
              <a:ea typeface="Oswald"/>
              <a:cs typeface="Oswald"/>
              <a:sym typeface="Oswald"/>
            </a:endParaRPr>
          </a:p>
        </p:txBody>
      </p:sp>
      <p:sp>
        <p:nvSpPr>
          <p:cNvPr id="204" name="Google Shape;204;p35"/>
          <p:cNvSpPr txBox="1"/>
          <p:nvPr/>
        </p:nvSpPr>
        <p:spPr>
          <a:xfrm>
            <a:off x="4914550" y="259775"/>
            <a:ext cx="2061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swald"/>
                <a:ea typeface="Oswald"/>
                <a:cs typeface="Oswald"/>
                <a:sym typeface="Oswald"/>
              </a:rPr>
              <a:t>Total hysterectomy</a:t>
            </a:r>
            <a:endParaRPr>
              <a:solidFill>
                <a:schemeClr val="dk1"/>
              </a:solidFill>
              <a:latin typeface="Oswald"/>
              <a:ea typeface="Oswald"/>
              <a:cs typeface="Oswald"/>
              <a:sym typeface="Oswald"/>
            </a:endParaRPr>
          </a:p>
        </p:txBody>
      </p:sp>
      <p:sp>
        <p:nvSpPr>
          <p:cNvPr id="205" name="Google Shape;205;p35"/>
          <p:cNvSpPr txBox="1"/>
          <p:nvPr/>
        </p:nvSpPr>
        <p:spPr>
          <a:xfrm>
            <a:off x="3720000" y="2505900"/>
            <a:ext cx="17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highlight>
                  <a:schemeClr val="lt1"/>
                </a:highlight>
                <a:latin typeface="Oswald"/>
                <a:ea typeface="Oswald"/>
                <a:cs typeface="Oswald"/>
                <a:sym typeface="Oswald"/>
              </a:rPr>
              <a:t>Radical hysterectomy</a:t>
            </a:r>
            <a:endParaRPr>
              <a:solidFill>
                <a:schemeClr val="dk1"/>
              </a:solidFill>
              <a:highlight>
                <a:schemeClr val="lt1"/>
              </a:highlight>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430800" y="1619825"/>
            <a:ext cx="8282400" cy="1870500"/>
          </a:xfrm>
          <a:prstGeom prst="rect">
            <a:avLst/>
          </a:prstGeom>
        </p:spPr>
        <p:txBody>
          <a:bodyPr anchorCtr="0" anchor="ctr" bIns="91425" lIns="91425" spcFirstLastPara="1" rIns="91425" wrap="square" tIns="91425">
            <a:noAutofit/>
          </a:bodyPr>
          <a:lstStyle/>
          <a:p>
            <a:pPr indent="0" lvl="0" marL="0" rtl="0" algn="ctr">
              <a:lnSpc>
                <a:spcPct val="116600"/>
              </a:lnSpc>
              <a:spcBef>
                <a:spcPts val="3800"/>
              </a:spcBef>
              <a:spcAft>
                <a:spcPts val="0"/>
              </a:spcAft>
              <a:buNone/>
            </a:pPr>
            <a:r>
              <a:rPr lang="en" sz="3950">
                <a:highlight>
                  <a:schemeClr val="dk1"/>
                </a:highlight>
              </a:rPr>
              <a:t>What research is currently being done?</a:t>
            </a:r>
            <a:endParaRPr sz="3950">
              <a:highlight>
                <a:schemeClr val="dk1"/>
              </a:highlight>
            </a:endParaRPr>
          </a:p>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highlight>
                  <a:schemeClr val="dk1"/>
                </a:highlight>
              </a:rPr>
              <a:t>Research related to new drugs</a:t>
            </a:r>
            <a:endParaRPr sz="2400">
              <a:highlight>
                <a:schemeClr val="dk1"/>
              </a:highlight>
            </a:endParaRPr>
          </a:p>
        </p:txBody>
      </p:sp>
      <p:sp>
        <p:nvSpPr>
          <p:cNvPr id="216" name="Google Shape;216;p37"/>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of the research being done on new drugs for the treatment of endometriosis includes investigating the efficacy of different medication regimens, exploring new drug delivery methods, and testing new drugs that are currently in development.</a:t>
            </a:r>
            <a:endParaRPr>
              <a:solidFill>
                <a:schemeClr val="dk1"/>
              </a:solidFill>
              <a:highlight>
                <a:schemeClr val="dk1"/>
              </a:highlight>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highlight>
                  <a:schemeClr val="dk1"/>
                </a:highlight>
              </a:rPr>
              <a:t>Research related to surgical techniques</a:t>
            </a:r>
            <a:endParaRPr sz="2400">
              <a:highlight>
                <a:schemeClr val="dk1"/>
              </a:highlight>
            </a:endParaRPr>
          </a:p>
        </p:txBody>
      </p:sp>
      <p:sp>
        <p:nvSpPr>
          <p:cNvPr id="222" name="Google Shape;222;p38"/>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of the research being done on surgical techniques for the treatment of endometriosis includes investigating new minimally invasive surgical techniques, testing the efficacy of different surgical approaches, and exploring new ways to optimize surgical outcomes.</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286550" y="504875"/>
            <a:ext cx="4045200" cy="39561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highlight>
                  <a:schemeClr val="dk1"/>
                </a:highlight>
              </a:rPr>
              <a:t>Research related to the role of diet and lifestyle</a:t>
            </a:r>
            <a:endParaRPr sz="2400">
              <a:highlight>
                <a:schemeClr val="dk1"/>
              </a:highlight>
            </a:endParaRPr>
          </a:p>
        </p:txBody>
      </p:sp>
      <p:sp>
        <p:nvSpPr>
          <p:cNvPr id="228" name="Google Shape;228;p39"/>
          <p:cNvSpPr txBox="1"/>
          <p:nvPr>
            <p:ph idx="2" type="body"/>
          </p:nvPr>
        </p:nvSpPr>
        <p:spPr>
          <a:xfrm>
            <a:off x="4960550" y="210375"/>
            <a:ext cx="3929100" cy="4250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of the research being done on the role of diet and lifestyle in the treatment of endometriosis includes investigating the link between diet and endometriosis, exploring the role of stress in the development and progression of endometriosis, and testing different lifestyle interventions for the management of endometriosis.</a:t>
            </a:r>
            <a:endParaRPr sz="1400">
              <a:solidFill>
                <a:schemeClr val="lt1"/>
              </a:solidFill>
              <a:highlight>
                <a:schemeClr val="dk1"/>
              </a:highlight>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86550" y="389175"/>
            <a:ext cx="4045200" cy="4072200"/>
          </a:xfrm>
          <a:prstGeom prst="rect">
            <a:avLst/>
          </a:prstGeom>
        </p:spPr>
        <p:txBody>
          <a:bodyPr anchorCtr="0" anchor="ctr" bIns="91425" lIns="91425" spcFirstLastPara="1" rIns="91425" wrap="square" tIns="91425">
            <a:noAutofit/>
          </a:bodyPr>
          <a:lstStyle/>
          <a:p>
            <a:pPr indent="0" lvl="0" marL="0" rtl="0" algn="ctr">
              <a:lnSpc>
                <a:spcPct val="120000"/>
              </a:lnSpc>
              <a:spcBef>
                <a:spcPts val="800"/>
              </a:spcBef>
              <a:spcAft>
                <a:spcPts val="0"/>
              </a:spcAft>
              <a:buNone/>
            </a:pPr>
            <a:r>
              <a:rPr lang="en" sz="2400">
                <a:highlight>
                  <a:schemeClr val="dk1"/>
                </a:highlight>
              </a:rPr>
              <a:t>What is endometriosis?</a:t>
            </a:r>
            <a:endParaRPr sz="2400">
              <a:highlight>
                <a:schemeClr val="dk1"/>
              </a:highlight>
            </a:endParaRPr>
          </a:p>
        </p:txBody>
      </p:sp>
      <p:sp>
        <p:nvSpPr>
          <p:cNvPr id="74" name="Google Shape;74;p15"/>
          <p:cNvSpPr txBox="1"/>
          <p:nvPr>
            <p:ph idx="2" type="body"/>
          </p:nvPr>
        </p:nvSpPr>
        <p:spPr>
          <a:xfrm>
            <a:off x="4960550" y="389175"/>
            <a:ext cx="3929100" cy="4072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600">
                <a:solidFill>
                  <a:schemeClr val="dk1"/>
                </a:solidFill>
                <a:highlight>
                  <a:srgbClr val="FFFFFF"/>
                </a:highlight>
                <a:latin typeface="Oswald"/>
                <a:ea typeface="Oswald"/>
                <a:cs typeface="Oswald"/>
                <a:sym typeface="Oswald"/>
              </a:rPr>
              <a:t>Endometriosis is a condition in which tissue similar to the lining inside the uterus (called “the endometrium”), is found outside the uterus, where it induces a chronic inflammatory reaction that may result in scar tissue. It is primarily found on the pelvic peritoneum, on the ovaries, in the recto-vaginal septum, on the bladder, and bowel.</a:t>
            </a:r>
            <a:endParaRPr sz="19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246125"/>
            <a:ext cx="4045200" cy="3803400"/>
          </a:xfrm>
          <a:prstGeom prst="rect">
            <a:avLst/>
          </a:prstGeom>
        </p:spPr>
        <p:txBody>
          <a:bodyPr anchorCtr="0" anchor="b" bIns="91425" lIns="91425" spcFirstLastPara="1" rIns="91425" wrap="square" tIns="91425">
            <a:noAutofit/>
          </a:bodyPr>
          <a:lstStyle/>
          <a:p>
            <a:pPr indent="0" lvl="0" marL="0" rtl="0" algn="ctr">
              <a:lnSpc>
                <a:spcPct val="120000"/>
              </a:lnSpc>
              <a:spcBef>
                <a:spcPts val="3100"/>
              </a:spcBef>
              <a:spcAft>
                <a:spcPts val="0"/>
              </a:spcAft>
              <a:buNone/>
            </a:pPr>
            <a:r>
              <a:t/>
            </a:r>
            <a:endParaRPr sz="2300">
              <a:highlight>
                <a:schemeClr val="dk1"/>
              </a:highlight>
            </a:endParaRPr>
          </a:p>
          <a:p>
            <a:pPr indent="0" lvl="0" marL="0" rtl="0" algn="ctr">
              <a:lnSpc>
                <a:spcPct val="120000"/>
              </a:lnSpc>
              <a:spcBef>
                <a:spcPts val="3100"/>
              </a:spcBef>
              <a:spcAft>
                <a:spcPts val="0"/>
              </a:spcAft>
              <a:buNone/>
            </a:pPr>
            <a:r>
              <a:t/>
            </a:r>
            <a:endParaRPr sz="2300">
              <a:highlight>
                <a:schemeClr val="dk1"/>
              </a:highlight>
            </a:endParaRPr>
          </a:p>
          <a:p>
            <a:pPr indent="0" lvl="0" marL="0" rtl="0" algn="ctr">
              <a:lnSpc>
                <a:spcPct val="120000"/>
              </a:lnSpc>
              <a:spcBef>
                <a:spcPts val="3100"/>
              </a:spcBef>
              <a:spcAft>
                <a:spcPts val="0"/>
              </a:spcAft>
              <a:buNone/>
            </a:pPr>
            <a:r>
              <a:rPr b="1" lang="en" sz="2100">
                <a:highlight>
                  <a:schemeClr val="dk1"/>
                </a:highlight>
              </a:rPr>
              <a:t>Who is affected by endometriosis?</a:t>
            </a:r>
            <a:endParaRPr b="1" sz="2100">
              <a:highlight>
                <a:schemeClr val="dk1"/>
              </a:highlight>
            </a:endParaRPr>
          </a:p>
          <a:p>
            <a:pPr indent="0" lvl="0" marL="0" rtl="0" algn="ctr">
              <a:lnSpc>
                <a:spcPct val="115000"/>
              </a:lnSpc>
              <a:spcBef>
                <a:spcPts val="0"/>
              </a:spcBef>
              <a:spcAft>
                <a:spcPts val="0"/>
              </a:spcAft>
              <a:buNone/>
            </a:pPr>
            <a:r>
              <a:t/>
            </a:r>
            <a:endParaRPr sz="1200">
              <a:highlight>
                <a:schemeClr val="dk1"/>
              </a:highlight>
            </a:endParaRPr>
          </a:p>
          <a:p>
            <a:pPr indent="0" lvl="0" marL="0" rtl="0" algn="ctr">
              <a:lnSpc>
                <a:spcPct val="115000"/>
              </a:lnSpc>
              <a:spcBef>
                <a:spcPts val="1600"/>
              </a:spcBef>
              <a:spcAft>
                <a:spcPts val="1600"/>
              </a:spcAft>
              <a:buNone/>
            </a:pPr>
            <a:r>
              <a:rPr lang="en" sz="2000">
                <a:highlight>
                  <a:schemeClr val="dk1"/>
                </a:highlight>
              </a:rPr>
              <a:t>Endometriosis affects an estimated </a:t>
            </a:r>
            <a:br>
              <a:rPr lang="en" sz="2000">
                <a:highlight>
                  <a:schemeClr val="dk1"/>
                </a:highlight>
              </a:rPr>
            </a:br>
            <a:r>
              <a:rPr lang="en" sz="2000">
                <a:highlight>
                  <a:schemeClr val="dk1"/>
                </a:highlight>
              </a:rPr>
              <a:t>1 in 10 women during their reproductive years (ie. usually between the ages of 15 to 49), which is approximately 176 million women in the world.</a:t>
            </a:r>
            <a:endParaRPr sz="2450">
              <a:solidFill>
                <a:srgbClr val="172B4D"/>
              </a:solidFill>
              <a:highlight>
                <a:srgbClr val="FFFFFF"/>
              </a:highlight>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4571999" y="577160"/>
            <a:ext cx="4571999" cy="36827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cxnSp>
        <p:nvCxnSpPr>
          <p:cNvPr id="85" name="Google Shape;85;p17"/>
          <p:cNvCxnSpPr/>
          <p:nvPr/>
        </p:nvCxnSpPr>
        <p:spPr>
          <a:xfrm>
            <a:off x="-6875" y="2900700"/>
            <a:ext cx="9150900" cy="0"/>
          </a:xfrm>
          <a:prstGeom prst="straightConnector1">
            <a:avLst/>
          </a:prstGeom>
          <a:noFill/>
          <a:ln cap="flat" cmpd="sng" w="19050">
            <a:solidFill>
              <a:schemeClr val="dk1"/>
            </a:solidFill>
            <a:prstDash val="solid"/>
            <a:round/>
            <a:headEnd len="sm" w="sm" type="none"/>
            <a:tailEnd len="sm" w="sm" type="none"/>
          </a:ln>
        </p:spPr>
      </p:cxnSp>
      <p:sp>
        <p:nvSpPr>
          <p:cNvPr id="86" name="Google Shape;86;p17"/>
          <p:cNvSpPr txBox="1"/>
          <p:nvPr>
            <p:ph type="title"/>
          </p:nvPr>
        </p:nvSpPr>
        <p:spPr>
          <a:xfrm>
            <a:off x="311700" y="273475"/>
            <a:ext cx="8520600" cy="5259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4050">
                <a:solidFill>
                  <a:schemeClr val="dk1"/>
                </a:solidFill>
                <a:highlight>
                  <a:srgbClr val="FFFFFF"/>
                </a:highlight>
              </a:rPr>
              <a:t>Endometriosis symptoms</a:t>
            </a:r>
            <a:endParaRPr sz="4600">
              <a:solidFill>
                <a:schemeClr val="dk1"/>
              </a:solidFill>
            </a:endParaRPr>
          </a:p>
        </p:txBody>
      </p:sp>
      <p:sp>
        <p:nvSpPr>
          <p:cNvPr id="87" name="Google Shape;87;p17"/>
          <p:cNvSpPr/>
          <p:nvPr/>
        </p:nvSpPr>
        <p:spPr>
          <a:xfrm>
            <a:off x="421176" y="2235693"/>
            <a:ext cx="1329900" cy="1329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421225" y="2596750"/>
            <a:ext cx="13299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swald"/>
                <a:ea typeface="Oswald"/>
                <a:cs typeface="Oswald"/>
                <a:sym typeface="Oswald"/>
              </a:rPr>
              <a:t>chronic pelvic pain</a:t>
            </a:r>
            <a:endParaRPr sz="1800">
              <a:solidFill>
                <a:schemeClr val="lt1"/>
              </a:solidFill>
              <a:latin typeface="Oswald"/>
              <a:ea typeface="Oswald"/>
              <a:cs typeface="Oswald"/>
              <a:sym typeface="Oswald"/>
            </a:endParaRPr>
          </a:p>
        </p:txBody>
      </p:sp>
      <p:sp>
        <p:nvSpPr>
          <p:cNvPr id="89" name="Google Shape;89;p17"/>
          <p:cNvSpPr/>
          <p:nvPr/>
        </p:nvSpPr>
        <p:spPr>
          <a:xfrm>
            <a:off x="2253122" y="1423415"/>
            <a:ext cx="2954700" cy="29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90" name="Google Shape;90;p17"/>
          <p:cNvSpPr txBox="1"/>
          <p:nvPr/>
        </p:nvSpPr>
        <p:spPr>
          <a:xfrm>
            <a:off x="2253125" y="1423425"/>
            <a:ext cx="2954700" cy="29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chemeClr val="lt1"/>
                </a:solidFill>
                <a:highlight>
                  <a:schemeClr val="dk1"/>
                </a:highlight>
                <a:latin typeface="Oswald"/>
                <a:ea typeface="Oswald"/>
                <a:cs typeface="Oswald"/>
                <a:sym typeface="Oswald"/>
              </a:rPr>
              <a:t>painful periods </a:t>
            </a:r>
            <a:br>
              <a:rPr lang="en" sz="3100">
                <a:solidFill>
                  <a:schemeClr val="lt1"/>
                </a:solidFill>
                <a:highlight>
                  <a:schemeClr val="dk1"/>
                </a:highlight>
                <a:latin typeface="Oswald"/>
                <a:ea typeface="Oswald"/>
                <a:cs typeface="Oswald"/>
                <a:sym typeface="Oswald"/>
              </a:rPr>
            </a:br>
            <a:r>
              <a:rPr lang="en" sz="3100">
                <a:solidFill>
                  <a:schemeClr val="lt1"/>
                </a:solidFill>
                <a:highlight>
                  <a:schemeClr val="dk1"/>
                </a:highlight>
                <a:latin typeface="Oswald"/>
                <a:ea typeface="Oswald"/>
                <a:cs typeface="Oswald"/>
                <a:sym typeface="Oswald"/>
              </a:rPr>
              <a:t>painful </a:t>
            </a:r>
            <a:r>
              <a:rPr lang="en" sz="3100">
                <a:solidFill>
                  <a:schemeClr val="lt1"/>
                </a:solidFill>
                <a:highlight>
                  <a:schemeClr val="dk1"/>
                </a:highlight>
                <a:latin typeface="Oswald"/>
                <a:ea typeface="Oswald"/>
                <a:cs typeface="Oswald"/>
                <a:sym typeface="Oswald"/>
              </a:rPr>
              <a:t>ovulation</a:t>
            </a:r>
            <a:endParaRPr sz="3100">
              <a:solidFill>
                <a:schemeClr val="lt1"/>
              </a:solidFill>
              <a:highlight>
                <a:schemeClr val="dk1"/>
              </a:highlight>
              <a:latin typeface="Oswald"/>
              <a:ea typeface="Oswald"/>
              <a:cs typeface="Oswald"/>
              <a:sym typeface="Oswald"/>
            </a:endParaRPr>
          </a:p>
        </p:txBody>
      </p:sp>
      <p:sp>
        <p:nvSpPr>
          <p:cNvPr id="91" name="Google Shape;91;p17"/>
          <p:cNvSpPr/>
          <p:nvPr/>
        </p:nvSpPr>
        <p:spPr>
          <a:xfrm>
            <a:off x="5709626" y="2147440"/>
            <a:ext cx="1506600" cy="150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7439800" y="2596875"/>
            <a:ext cx="15066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general </a:t>
            </a:r>
            <a:r>
              <a:rPr lang="en" sz="1800">
                <a:solidFill>
                  <a:schemeClr val="lt1"/>
                </a:solidFill>
                <a:latin typeface="Source Code Pro"/>
                <a:ea typeface="Source Code Pro"/>
                <a:cs typeface="Source Code Pro"/>
                <a:sym typeface="Source Code Pro"/>
              </a:rPr>
              <a:t>fatigue</a:t>
            </a:r>
            <a:endParaRPr sz="1800">
              <a:solidFill>
                <a:schemeClr val="lt1"/>
              </a:solidFill>
              <a:latin typeface="Source Code Pro"/>
              <a:ea typeface="Source Code Pro"/>
              <a:cs typeface="Source Code Pro"/>
              <a:sym typeface="Source Code Pro"/>
            </a:endParaRPr>
          </a:p>
        </p:txBody>
      </p:sp>
      <p:sp>
        <p:nvSpPr>
          <p:cNvPr id="93" name="Google Shape;93;p17"/>
          <p:cNvSpPr/>
          <p:nvPr/>
        </p:nvSpPr>
        <p:spPr>
          <a:xfrm>
            <a:off x="7439801" y="2147340"/>
            <a:ext cx="1506600" cy="150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swald"/>
                <a:ea typeface="Oswald"/>
                <a:cs typeface="Oswald"/>
                <a:sym typeface="Oswald"/>
              </a:rPr>
              <a:t>heavy bleeding</a:t>
            </a:r>
            <a:endParaRPr sz="1800">
              <a:solidFill>
                <a:schemeClr val="lt1"/>
              </a:solidFill>
              <a:latin typeface="Oswald"/>
              <a:ea typeface="Oswald"/>
              <a:cs typeface="Oswald"/>
              <a:sym typeface="Oswald"/>
            </a:endParaRPr>
          </a:p>
        </p:txBody>
      </p:sp>
      <p:sp>
        <p:nvSpPr>
          <p:cNvPr id="94" name="Google Shape;94;p17"/>
          <p:cNvSpPr txBox="1"/>
          <p:nvPr/>
        </p:nvSpPr>
        <p:spPr>
          <a:xfrm>
            <a:off x="5709625" y="2147350"/>
            <a:ext cx="1558500" cy="15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swald"/>
                <a:ea typeface="Oswald"/>
                <a:cs typeface="Oswald"/>
                <a:sym typeface="Oswald"/>
              </a:rPr>
              <a:t>general </a:t>
            </a:r>
            <a:br>
              <a:rPr lang="en" sz="1800">
                <a:solidFill>
                  <a:schemeClr val="lt1"/>
                </a:solidFill>
                <a:latin typeface="Oswald"/>
                <a:ea typeface="Oswald"/>
                <a:cs typeface="Oswald"/>
                <a:sym typeface="Oswald"/>
              </a:rPr>
            </a:br>
            <a:r>
              <a:rPr lang="en" sz="1800">
                <a:solidFill>
                  <a:schemeClr val="lt1"/>
                </a:solidFill>
                <a:latin typeface="Oswald"/>
                <a:ea typeface="Oswald"/>
                <a:cs typeface="Oswald"/>
                <a:sym typeface="Oswald"/>
              </a:rPr>
              <a:t>fatigue</a:t>
            </a:r>
            <a:endParaRPr sz="1800">
              <a:solidFill>
                <a:schemeClr val="lt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6550" y="357625"/>
            <a:ext cx="4045200" cy="4103700"/>
          </a:xfrm>
          <a:prstGeom prst="rect">
            <a:avLst/>
          </a:prstGeom>
        </p:spPr>
        <p:txBody>
          <a:bodyPr anchorCtr="0" anchor="ctr" bIns="91425" lIns="91425" spcFirstLastPara="1" rIns="91425" wrap="square" tIns="91425">
            <a:noAutofit/>
          </a:bodyPr>
          <a:lstStyle/>
          <a:p>
            <a:pPr indent="0" lvl="0" marL="0" rtl="0" algn="l">
              <a:lnSpc>
                <a:spcPct val="120000"/>
              </a:lnSpc>
              <a:spcBef>
                <a:spcPts val="3100"/>
              </a:spcBef>
              <a:spcAft>
                <a:spcPts val="0"/>
              </a:spcAft>
              <a:buNone/>
            </a:pPr>
            <a:r>
              <a:rPr lang="en" sz="2450">
                <a:highlight>
                  <a:schemeClr val="dk1"/>
                </a:highlight>
              </a:rPr>
              <a:t>How is endometriosis diagnosed?</a:t>
            </a:r>
            <a:endParaRPr sz="4300">
              <a:highlight>
                <a:schemeClr val="dk1"/>
              </a:highlight>
            </a:endParaRPr>
          </a:p>
        </p:txBody>
      </p:sp>
      <p:sp>
        <p:nvSpPr>
          <p:cNvPr id="100" name="Google Shape;100;p18"/>
          <p:cNvSpPr txBox="1"/>
          <p:nvPr>
            <p:ph idx="2" type="body"/>
          </p:nvPr>
        </p:nvSpPr>
        <p:spPr>
          <a:xfrm>
            <a:off x="4960550" y="766275"/>
            <a:ext cx="39291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600">
                <a:solidFill>
                  <a:schemeClr val="dk1"/>
                </a:solidFill>
                <a:highlight>
                  <a:srgbClr val="FFFFFF"/>
                </a:highlight>
                <a:latin typeface="Oswald"/>
                <a:ea typeface="Oswald"/>
                <a:cs typeface="Oswald"/>
                <a:sym typeface="Oswald"/>
              </a:rPr>
              <a:t>Endometriosis is diagnosed by a laparoscopy, which is a surgical procedure in which a small incision is made in the lower abdomen and a thin, lighted tube is inserted through the incision into the pelvic cavity. This allows the doctor to see the endometrial tissue and to confirm the diagnosis of endometriosis.</a:t>
            </a:r>
            <a:endParaRPr sz="16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9"/>
          <p:cNvSpPr/>
          <p:nvPr/>
        </p:nvSpPr>
        <p:spPr>
          <a:xfrm>
            <a:off x="-10525" y="0"/>
            <a:ext cx="9144000" cy="134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1714500" y="115700"/>
            <a:ext cx="5585400" cy="10623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solidFill>
                  <a:schemeClr val="lt1"/>
                </a:solidFill>
                <a:highlight>
                  <a:schemeClr val="dk1"/>
                </a:highlight>
                <a:latin typeface="Oswald"/>
                <a:ea typeface="Oswald"/>
                <a:cs typeface="Oswald"/>
                <a:sym typeface="Oswald"/>
              </a:rPr>
              <a:t>Is endometriosis a cancer?</a:t>
            </a:r>
            <a:endParaRPr sz="2400">
              <a:solidFill>
                <a:schemeClr val="lt1"/>
              </a:solidFill>
              <a:highlight>
                <a:schemeClr val="dk1"/>
              </a:highlight>
              <a:latin typeface="Oswald"/>
              <a:ea typeface="Oswald"/>
              <a:cs typeface="Oswald"/>
              <a:sym typeface="Oswald"/>
            </a:endParaRPr>
          </a:p>
        </p:txBody>
      </p:sp>
      <p:sp>
        <p:nvSpPr>
          <p:cNvPr id="107" name="Google Shape;107;p19"/>
          <p:cNvSpPr txBox="1"/>
          <p:nvPr/>
        </p:nvSpPr>
        <p:spPr>
          <a:xfrm>
            <a:off x="2187825" y="1672425"/>
            <a:ext cx="6700200" cy="2887800"/>
          </a:xfrm>
          <a:prstGeom prst="rect">
            <a:avLst/>
          </a:prstGeom>
          <a:noFill/>
          <a:ln>
            <a:noFill/>
          </a:ln>
        </p:spPr>
        <p:txBody>
          <a:bodyPr anchorCtr="0" anchor="t" bIns="91425" lIns="91425" spcFirstLastPara="1" rIns="91425" wrap="square" tIns="91425">
            <a:sp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No, endometriosis is not a cancer. </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Cancer is a disease in which cells in the body grow out of control. </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Endometriosis is a condition in which tissue that normally grows inside the uterus grows outside of it.</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research suggests that women with endometriosis may be at an increased risk for certain types of cancer, such as ovarian cancer.</a:t>
            </a:r>
            <a:endParaRPr sz="2000">
              <a:solidFill>
                <a:schemeClr val="dk1"/>
              </a:solidFill>
              <a:highlight>
                <a:schemeClr val="lt1"/>
              </a:highlight>
              <a:latin typeface="Oswald"/>
              <a:ea typeface="Oswald"/>
              <a:cs typeface="Oswald"/>
              <a:sym typeface="Oswald"/>
            </a:endParaRPr>
          </a:p>
        </p:txBody>
      </p:sp>
      <p:pic>
        <p:nvPicPr>
          <p:cNvPr id="108" name="Google Shape;108;p19"/>
          <p:cNvPicPr preferRelativeResize="0"/>
          <p:nvPr/>
        </p:nvPicPr>
        <p:blipFill>
          <a:blip r:embed="rId3">
            <a:alphaModFix/>
          </a:blip>
          <a:stretch>
            <a:fillRect/>
          </a:stretch>
        </p:blipFill>
        <p:spPr>
          <a:xfrm>
            <a:off x="216175" y="2529550"/>
            <a:ext cx="1679298" cy="15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86550" y="420725"/>
            <a:ext cx="4045200" cy="40404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00">
                <a:highlight>
                  <a:schemeClr val="dk1"/>
                </a:highlight>
              </a:rPr>
              <a:t>Does endometriosis connect to other medical conditions?</a:t>
            </a:r>
            <a:endParaRPr sz="2400">
              <a:highlight>
                <a:schemeClr val="dk1"/>
              </a:highlight>
            </a:endParaRPr>
          </a:p>
        </p:txBody>
      </p:sp>
      <p:sp>
        <p:nvSpPr>
          <p:cNvPr id="114" name="Google Shape;114;p20"/>
          <p:cNvSpPr txBox="1"/>
          <p:nvPr>
            <p:ph idx="2" type="body"/>
          </p:nvPr>
        </p:nvSpPr>
        <p:spPr>
          <a:xfrm>
            <a:off x="4960550" y="420725"/>
            <a:ext cx="3929100" cy="40404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There is a connection between endometriosis and other diseases. For example, endometriosis is often diagnosed in women with infertility. In addition, this disease is often accompanied by fibroids, polycystic ovary syndrome, and adenomyosis.</a:t>
            </a:r>
            <a:endParaRPr sz="1600">
              <a:solidFill>
                <a:schemeClr val="dk1"/>
              </a:solidFill>
              <a:highlight>
                <a:srgbClr val="FFFFFF"/>
              </a:highlight>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86550" y="273475"/>
            <a:ext cx="4045200" cy="4187700"/>
          </a:xfrm>
          <a:prstGeom prst="rect">
            <a:avLst/>
          </a:prstGeom>
        </p:spPr>
        <p:txBody>
          <a:bodyPr anchorCtr="0" anchor="ctr" bIns="91425" lIns="91425" spcFirstLastPara="1" rIns="91425" wrap="square" tIns="91425">
            <a:noAutofit/>
          </a:bodyPr>
          <a:lstStyle/>
          <a:p>
            <a:pPr indent="0" lvl="0" marL="0" rtl="0" algn="ctr">
              <a:lnSpc>
                <a:spcPct val="120000"/>
              </a:lnSpc>
              <a:spcBef>
                <a:spcPts val="3100"/>
              </a:spcBef>
              <a:spcAft>
                <a:spcPts val="0"/>
              </a:spcAft>
              <a:buNone/>
            </a:pPr>
            <a:r>
              <a:rPr lang="en" sz="2450">
                <a:highlight>
                  <a:schemeClr val="dk1"/>
                </a:highlight>
              </a:rPr>
              <a:t>Is endometriosis inherited?</a:t>
            </a:r>
            <a:endParaRPr sz="2450">
              <a:highlight>
                <a:schemeClr val="dk1"/>
              </a:highlight>
            </a:endParaRPr>
          </a:p>
        </p:txBody>
      </p:sp>
      <p:sp>
        <p:nvSpPr>
          <p:cNvPr id="120" name="Google Shape;120;p21"/>
          <p:cNvSpPr txBox="1"/>
          <p:nvPr>
            <p:ph idx="2" type="body"/>
          </p:nvPr>
        </p:nvSpPr>
        <p:spPr>
          <a:xfrm>
            <a:off x="4960550" y="273475"/>
            <a:ext cx="3929100" cy="4187700"/>
          </a:xfrm>
          <a:prstGeom prst="rect">
            <a:avLst/>
          </a:prstGeom>
        </p:spPr>
        <p:txBody>
          <a:bodyPr anchorCtr="0" anchor="ctr" bIns="91425" lIns="91425" spcFirstLastPara="1" rIns="91425" wrap="square" tIns="91425">
            <a:noAutofit/>
          </a:bodyPr>
          <a:lstStyle/>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There is no definitive answer to this question as the causes of endometriosis are not fully understood. However, there is some evidence to suggest that endometriosis may have a genetic component, as it is more common in women who have a family history of the condition.</a:t>
            </a:r>
            <a:endParaRPr sz="1600">
              <a:solidFill>
                <a:schemeClr val="dk1"/>
              </a:solidFill>
              <a:highlight>
                <a:srgbClr val="FFFFFF"/>
              </a:highlight>
              <a:latin typeface="Oswald"/>
              <a:ea typeface="Oswald"/>
              <a:cs typeface="Oswald"/>
              <a:sym typeface="Oswald"/>
            </a:endParaRPr>
          </a:p>
          <a:p>
            <a:pPr indent="0" lvl="0" marL="0" rtl="0" algn="l">
              <a:lnSpc>
                <a:spcPct val="171400"/>
              </a:lnSpc>
              <a:spcBef>
                <a:spcPts val="900"/>
              </a:spcBef>
              <a:spcAft>
                <a:spcPts val="0"/>
              </a:spcAft>
              <a:buNone/>
            </a:pPr>
            <a:r>
              <a:rPr lang="en" sz="1600">
                <a:solidFill>
                  <a:schemeClr val="dk1"/>
                </a:solidFill>
                <a:highlight>
                  <a:srgbClr val="FFFFFF"/>
                </a:highlight>
                <a:latin typeface="Oswald"/>
                <a:ea typeface="Oswald"/>
                <a:cs typeface="Oswald"/>
                <a:sym typeface="Oswald"/>
              </a:rPr>
              <a:t>Some research show that first-degree relatives of women with this disease have a seven-fold risk of developing endometriosis.</a:t>
            </a:r>
            <a:endParaRPr sz="1600">
              <a:solidFill>
                <a:schemeClr val="dk1"/>
              </a:solidFill>
              <a:highlight>
                <a:srgbClr val="FFFFFF"/>
              </a:highlight>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