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9" r:id="rId3"/>
    <p:sldId id="422" r:id="rId4"/>
    <p:sldId id="411" r:id="rId5"/>
    <p:sldId id="412" r:id="rId6"/>
    <p:sldId id="413" r:id="rId7"/>
    <p:sldId id="417" r:id="rId8"/>
    <p:sldId id="414" r:id="rId9"/>
    <p:sldId id="419" r:id="rId10"/>
    <p:sldId id="428" r:id="rId11"/>
    <p:sldId id="416" r:id="rId12"/>
    <p:sldId id="425" r:id="rId13"/>
    <p:sldId id="415" r:id="rId14"/>
    <p:sldId id="424" r:id="rId15"/>
    <p:sldId id="418" r:id="rId16"/>
    <p:sldId id="426" r:id="rId17"/>
    <p:sldId id="42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AFAFA"/>
    <a:srgbClr val="212529"/>
    <a:srgbClr val="DFDFDF"/>
    <a:srgbClr val="007BFF"/>
    <a:srgbClr val="B8DBFF"/>
    <a:srgbClr val="333340"/>
    <a:srgbClr val="EBF5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4" autoAdjust="0"/>
    <p:restoredTop sz="95770" autoAdjust="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2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6558-D286-4052-9AB1-0F21A908045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1340-D565-4C3A-AB02-7D881921C4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609600" y="685801"/>
            <a:ext cx="7277100" cy="685800"/>
          </a:xfrm>
        </p:spPr>
        <p:txBody>
          <a:bodyPr anchor="b">
            <a:normAutofit/>
          </a:bodyPr>
          <a:lstStyle>
            <a:lvl1pPr algn="l">
              <a:defRPr sz="3400"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Subtext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7" name="Subtitle 2"/>
          <p:cNvSpPr>
            <a:spLocks noGrp="true"/>
          </p:cNvSpPr>
          <p:nvPr>
            <p:ph type="subTitle" idx="13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1" y="2514600"/>
            <a:ext cx="3619500" cy="36575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305300" y="2514600"/>
            <a:ext cx="3581400" cy="3657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8" name="Content Placeholder 3"/>
          <p:cNvSpPr>
            <a:spLocks noGrp="true"/>
          </p:cNvSpPr>
          <p:nvPr>
            <p:ph sz="half" idx="13"/>
          </p:nvPr>
        </p:nvSpPr>
        <p:spPr>
          <a:xfrm>
            <a:off x="8001000" y="2514600"/>
            <a:ext cx="3581400" cy="3657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ubtitle 2"/>
          <p:cNvSpPr>
            <a:spLocks noGrp="true"/>
          </p:cNvSpPr>
          <p:nvPr>
            <p:ph type="subTitle" idx="14" hasCustomPrompt="true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685800"/>
            <a:ext cx="10972799" cy="685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2" y="2095501"/>
            <a:ext cx="3619500" cy="40957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601" y="2514600"/>
            <a:ext cx="3619499" cy="3657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305300" y="2095501"/>
            <a:ext cx="3581400" cy="40957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b="0" smtClean="0"/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305300" y="2505075"/>
            <a:ext cx="3581400" cy="366712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10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62900" y="2105027"/>
            <a:ext cx="3581400" cy="40957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b="0" smtClean="0"/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5"/>
          <p:cNvSpPr>
            <a:spLocks noGrp="true"/>
          </p:cNvSpPr>
          <p:nvPr>
            <p:ph sz="quarter" idx="14"/>
          </p:nvPr>
        </p:nvSpPr>
        <p:spPr>
          <a:xfrm>
            <a:off x="7962900" y="2514601"/>
            <a:ext cx="3581400" cy="366712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ubtitle 2"/>
          <p:cNvSpPr>
            <a:spLocks noGrp="true"/>
          </p:cNvSpPr>
          <p:nvPr>
            <p:ph type="subTitle" idx="15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7" name="Subtitle 2"/>
          <p:cNvSpPr>
            <a:spLocks noGrp="true"/>
          </p:cNvSpPr>
          <p:nvPr>
            <p:ph type="subTitle" idx="13" hasCustomPrompt="true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1" y="2095501"/>
            <a:ext cx="7277100" cy="1981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8" name="Subtitle 2"/>
          <p:cNvSpPr txBox="true"/>
          <p:nvPr userDrawn="true"/>
        </p:nvSpPr>
        <p:spPr>
          <a:xfrm>
            <a:off x="609599" y="4152901"/>
            <a:ext cx="10972799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2"/>
          <p:cNvSpPr>
            <a:spLocks noGrp="true"/>
          </p:cNvSpPr>
          <p:nvPr>
            <p:ph type="subTitle" idx="14"/>
          </p:nvPr>
        </p:nvSpPr>
        <p:spPr>
          <a:xfrm>
            <a:off x="609600" y="41529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2514600"/>
            <a:ext cx="3619500" cy="3662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305300" y="2514600"/>
            <a:ext cx="3581400" cy="3662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8" name="Content Placeholder 3"/>
          <p:cNvSpPr>
            <a:spLocks noGrp="true"/>
          </p:cNvSpPr>
          <p:nvPr>
            <p:ph sz="half" idx="13"/>
          </p:nvPr>
        </p:nvSpPr>
        <p:spPr>
          <a:xfrm>
            <a:off x="7962900" y="2509838"/>
            <a:ext cx="3581400" cy="3662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ubtitle 2"/>
          <p:cNvSpPr>
            <a:spLocks noGrp="true"/>
          </p:cNvSpPr>
          <p:nvPr>
            <p:ph type="subTitle" idx="14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685800"/>
            <a:ext cx="7277100" cy="685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1" y="2095499"/>
            <a:ext cx="3619499" cy="40957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601" y="2514599"/>
            <a:ext cx="3619499" cy="36750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305301" y="2095499"/>
            <a:ext cx="3581400" cy="40957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305301" y="2514599"/>
            <a:ext cx="3581399" cy="36750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10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62900" y="2095500"/>
            <a:ext cx="3581400" cy="40957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5"/>
          <p:cNvSpPr>
            <a:spLocks noGrp="true"/>
          </p:cNvSpPr>
          <p:nvPr>
            <p:ph sz="quarter" idx="14"/>
          </p:nvPr>
        </p:nvSpPr>
        <p:spPr>
          <a:xfrm>
            <a:off x="7962900" y="2514600"/>
            <a:ext cx="3581399" cy="36750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ubtitle 2"/>
          <p:cNvSpPr>
            <a:spLocks noGrp="true"/>
          </p:cNvSpPr>
          <p:nvPr>
            <p:ph type="subTitle" idx="15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685801"/>
            <a:ext cx="7277100" cy="685800"/>
          </a:xfrm>
        </p:spPr>
        <p:txBody>
          <a:bodyPr anchor="b"/>
          <a:lstStyle>
            <a:lvl1pPr>
              <a:defRPr sz="34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4305299" y="2514600"/>
            <a:ext cx="7277099" cy="36576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601" y="2514600"/>
            <a:ext cx="3619500" cy="36575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8" name="Subtitle 2"/>
          <p:cNvSpPr>
            <a:spLocks noGrp="true"/>
          </p:cNvSpPr>
          <p:nvPr>
            <p:ph type="subTitle" idx="13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685800"/>
            <a:ext cx="7277100" cy="685800"/>
          </a:xfrm>
        </p:spPr>
        <p:txBody>
          <a:bodyPr anchor="b"/>
          <a:lstStyle>
            <a:lvl1pPr>
              <a:defRPr sz="3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4305300" y="2514600"/>
            <a:ext cx="7277100" cy="36576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601" y="2514600"/>
            <a:ext cx="3619500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F8821FB-361C-44A9-8DA5-916C90460184}" type="slidenum">
              <a:rPr lang="en-US" smtClean="0"/>
            </a:fld>
            <a:endParaRPr lang="en-US"/>
          </a:p>
        </p:txBody>
      </p:sp>
      <p:sp>
        <p:nvSpPr>
          <p:cNvPr id="8" name="Subtitle 2"/>
          <p:cNvSpPr>
            <a:spLocks noGrp="true"/>
          </p:cNvSpPr>
          <p:nvPr>
            <p:ph type="subTitle" idx="13"/>
          </p:nvPr>
        </p:nvSpPr>
        <p:spPr>
          <a:xfrm>
            <a:off x="609600" y="1371601"/>
            <a:ext cx="10972799" cy="6477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4"/>
          </p:nvPr>
        </p:nvSpPr>
        <p:spPr>
          <a:xfrm>
            <a:off x="609601" y="2095499"/>
            <a:ext cx="3619499" cy="409575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305300" y="2095499"/>
            <a:ext cx="7277099" cy="409575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09600" y="685800"/>
            <a:ext cx="7277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0" y="2095499"/>
            <a:ext cx="10972800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FB0F8823-C3B7-41E1-BF08-8C1DC4BDEB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2F8821FB-361C-44A9-8DA5-916C904601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sv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sv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 Problem:</a:t>
            </a:r>
            <a:endParaRPr lang="en-US" altLang="en-US"/>
          </a:p>
        </p:txBody>
      </p:sp>
      <p:sp>
        <p:nvSpPr>
          <p:cNvPr id="7" name="Subtitle 6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4"/>
          <p:cNvSpPr>
            <a:spLocks noGrp="true"/>
          </p:cNvSpPr>
          <p:nvPr/>
        </p:nvSpPr>
        <p:spPr>
          <a:xfrm>
            <a:off x="609600" y="2095500"/>
            <a:ext cx="10972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en-US" altLang="en-US"/>
              <a:t>Breast Cancer Diagnosis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Problems with UMAP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r>
              <a:rPr lang="" altLang="en-US"/>
              <a:t>(</a:t>
            </a:r>
            <a:r>
              <a:rPr lang="en-US" altLang="en-US"/>
              <a:t>Streamlit</a:t>
            </a:r>
            <a:r>
              <a:rPr lang="" altLang="en-US"/>
              <a:t>)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UMAP Predict Model	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Test Loss Functions:</a:t>
            </a:r>
            <a:endParaRPr lang="en-US" altLang="en-US"/>
          </a:p>
          <a:p>
            <a:r>
              <a:rPr lang="en-US">
                <a:sym typeface="+mn-ea"/>
              </a:rPr>
              <a:t>MSLE</a:t>
            </a:r>
            <a:endParaRPr lang="en-US">
              <a:sym typeface="+mn-ea"/>
            </a:endParaRPr>
          </a:p>
          <a:p>
            <a:r>
              <a:rPr lang="en-US" altLang="en-US"/>
              <a:t>MAPE</a:t>
            </a:r>
            <a:endParaRPr lang="en-US" altLang="en-US"/>
          </a:p>
          <a:p>
            <a:r>
              <a:rPr lang="en-US" altLang="en-US"/>
              <a:t>Huber</a:t>
            </a:r>
            <a:endParaRPr lang="en-US" altLang="en-US"/>
          </a:p>
        </p:txBody>
      </p:sp>
      <p:sp>
        <p:nvSpPr>
          <p:cNvPr id="4" name="Subtitle 3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r>
              <a:rPr lang="en-US" altLang="en-US"/>
              <a:t>(Whiteboard)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UMAP Parmeters</a:t>
            </a:r>
            <a:endParaRPr lang="en-US" altLang="en-US"/>
          </a:p>
        </p:txBody>
      </p:sp>
      <p:pic>
        <p:nvPicPr>
          <p:cNvPr id="5" name="Picture 4" descr="neurNetParamCompa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" y="1371600"/>
            <a:ext cx="1090739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UMAP Parameters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the KMeans model was able to predict 66 correct memberships with the MSLE loss function the Dev set</a:t>
            </a:r>
            <a:endParaRPr lang="en-US"/>
          </a:p>
          <a:p>
            <a:r>
              <a:rPr lang="en-US"/>
              <a:t>the KMeans model was able to predict 67 correct memberships with the MAPE loss function the Dev set</a:t>
            </a:r>
            <a:endParaRPr lang="en-US"/>
          </a:p>
          <a:p>
            <a:r>
              <a:rPr lang="en-US"/>
              <a:t>the KMeans model was able to predict 67 correct memberships with the Huber loss function</a:t>
            </a:r>
            <a:r>
              <a:rPr lang="en-US" altLang="en-US"/>
              <a:t> </a:t>
            </a:r>
            <a:r>
              <a:rPr lang="en-US"/>
              <a:t>the Dev set</a:t>
            </a:r>
            <a:endParaRPr lang="en-US"/>
          </a:p>
          <a:p>
            <a:r>
              <a:rPr lang="en-US"/>
              <a:t>Total observations in Dev set is: 70</a:t>
            </a:r>
            <a:endParaRPr lang="en-US"/>
          </a:p>
          <a:p>
            <a:endParaRPr lang="en-US"/>
          </a:p>
          <a:p>
            <a:r>
              <a:rPr lang="en-US"/>
              <a:t>the KMeans model was able to predict 54 correct memberships with the MSLE loss function the Test set</a:t>
            </a:r>
            <a:endParaRPr lang="en-US"/>
          </a:p>
          <a:p>
            <a:r>
              <a:rPr lang="en-US"/>
              <a:t>the KMeans model was able to predict 55 correct memberships with the MAPE loss function the Test set</a:t>
            </a:r>
            <a:endParaRPr lang="en-US"/>
          </a:p>
          <a:p>
            <a:r>
              <a:rPr lang="en-US"/>
              <a:t>the KMeans model was able to predict 56 correct memberships with the Huber loss function the Test set</a:t>
            </a:r>
            <a:endParaRPr lang="en-US"/>
          </a:p>
          <a:p>
            <a:r>
              <a:rPr lang="en-US"/>
              <a:t>Total observations in Test set is: 56</a:t>
            </a:r>
            <a:endParaRPr lang="en-US"/>
          </a:p>
        </p:txBody>
      </p:sp>
      <p:sp>
        <p:nvSpPr>
          <p:cNvPr id="4" name="Subtitle 3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Ensemble Model Results</a:t>
            </a:r>
            <a:endParaRPr lang="en-US"/>
          </a:p>
        </p:txBody>
      </p:sp>
      <p:pic>
        <p:nvPicPr>
          <p:cNvPr id="8" name="Picture 7" descr="ensembleDevResults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6800" y="1371600"/>
            <a:ext cx="81153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Ensemble Model Results</a:t>
            </a:r>
            <a:endParaRPr lang="en-US"/>
          </a:p>
        </p:txBody>
      </p:sp>
      <p:pic>
        <p:nvPicPr>
          <p:cNvPr id="3" name="Picture 2" descr="ensembleVsLogRegTestResults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" y="1281430"/>
            <a:ext cx="1108583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 would not rely on this model.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Does not give consistent results; any good results could be because of data split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Does not significantly outperform a simple Logistic Regression Model.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b="1"/>
              <a:t>UMAP </a:t>
            </a:r>
            <a:r>
              <a:rPr lang="" altLang="en-US"/>
              <a:t>uses a </a:t>
            </a:r>
            <a:r>
              <a:rPr lang="" altLang="en-US" b="1"/>
              <a:t>stochastic method</a:t>
            </a:r>
            <a:r>
              <a:rPr lang="" altLang="en-US"/>
              <a:t> of reducing dimensionality. Because our </a:t>
            </a:r>
            <a:r>
              <a:rPr lang="" altLang="en-US" b="1"/>
              <a:t>data was normalized</a:t>
            </a:r>
            <a:r>
              <a:rPr lang="" altLang="en-US"/>
              <a:t>, we </a:t>
            </a:r>
            <a:r>
              <a:rPr lang="" altLang="en-US" b="1"/>
              <a:t>assumed data </a:t>
            </a:r>
            <a:r>
              <a:rPr lang="" altLang="en-US"/>
              <a:t>was </a:t>
            </a:r>
            <a:r>
              <a:rPr lang="" altLang="en-US" b="1"/>
              <a:t>homogeneous</a:t>
            </a:r>
            <a:r>
              <a:rPr lang="" altLang="en-US"/>
              <a:t>. If data is not homogeneous, any stochastic method would be inappropriate.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Have less than </a:t>
            </a:r>
            <a:r>
              <a:rPr lang="en-US" altLang="en-US" b="1"/>
              <a:t>600 data points; need more data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5" name="Subtitle 4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sym typeface="+mn-ea"/>
              </a:rPr>
              <a:t>The Problem:</a:t>
            </a:r>
            <a:endParaRPr lang="en-US"/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>
          <a:xfrm>
            <a:off x="609600" y="3914776"/>
            <a:ext cx="10972799" cy="647700"/>
          </a:xfrm>
        </p:spPr>
        <p:txBody>
          <a:bodyPr/>
          <a:p>
            <a:r>
              <a:rPr lang="en-US" altLang="en-US"/>
              <a:t>(minimize)</a:t>
            </a:r>
            <a:endParaRPr lang="en-US" altLang="en-US"/>
          </a:p>
        </p:txBody>
      </p:sp>
      <p:sp>
        <p:nvSpPr>
          <p:cNvPr id="9" name="Title 4"/>
          <p:cNvSpPr>
            <a:spLocks noGrp="true"/>
          </p:cNvSpPr>
          <p:nvPr/>
        </p:nvSpPr>
        <p:spPr>
          <a:xfrm>
            <a:off x="609600" y="2095500"/>
            <a:ext cx="10972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en-US" altLang="en-US"/>
              <a:t>Breast Cancer Diagnosis:</a:t>
            </a:r>
            <a:endParaRPr lang="en-US" altLang="en-US"/>
          </a:p>
          <a:p>
            <a:r>
              <a:rPr lang="en-US" altLang="en-US" b="1"/>
              <a:t>False Negatives</a:t>
            </a:r>
            <a:endParaRPr lang="en-US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Data:</a:t>
            </a:r>
            <a:endParaRPr lang="en-US" altLang="en-US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a) radius (mean of distances from center to points on the perimeter)</a:t>
            </a:r>
            <a:endParaRPr lang="en-US"/>
          </a:p>
          <a:p>
            <a:r>
              <a:rPr lang="en-US"/>
              <a:t>b) texture (standard deviation of gray-scale values)</a:t>
            </a:r>
            <a:endParaRPr lang="en-US"/>
          </a:p>
          <a:p>
            <a:r>
              <a:rPr lang="en-US"/>
              <a:t>c) perimeter</a:t>
            </a:r>
            <a:endParaRPr lang="en-US"/>
          </a:p>
          <a:p>
            <a:r>
              <a:rPr lang="en-US"/>
              <a:t>d) area</a:t>
            </a:r>
            <a:endParaRPr lang="en-US"/>
          </a:p>
          <a:p>
            <a:r>
              <a:rPr lang="en-US"/>
              <a:t>e) smoothness (local variation in radius lengths)</a:t>
            </a:r>
            <a:endParaRPr lang="en-US"/>
          </a:p>
          <a:p>
            <a:r>
              <a:rPr lang="en-US"/>
              <a:t>f) compactness (perimeter^2 / area - 1.0)</a:t>
            </a:r>
            <a:endParaRPr lang="en-US"/>
          </a:p>
          <a:p>
            <a:r>
              <a:rPr lang="en-US"/>
              <a:t>g) concavity (severity of concave portions of the contour)</a:t>
            </a:r>
            <a:endParaRPr lang="en-US"/>
          </a:p>
          <a:p>
            <a:r>
              <a:rPr lang="en-US"/>
              <a:t>h) concave points (number of concave portions of the contour)</a:t>
            </a:r>
            <a:endParaRPr lang="en-US"/>
          </a:p>
          <a:p>
            <a:r>
              <a:rPr lang="en-US"/>
              <a:t>i) symmetry </a:t>
            </a:r>
            <a:endParaRPr lang="en-US"/>
          </a:p>
          <a:p>
            <a:r>
              <a:rPr lang="en-US"/>
              <a:t>j) fractal dimension ("coastline approximation" - 1)</a:t>
            </a:r>
            <a:endParaRPr lang="en-US"/>
          </a:p>
        </p:txBody>
      </p:sp>
      <p:sp>
        <p:nvSpPr>
          <p:cNvPr id="8" name="Subtitle 7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r>
              <a:rPr lang="en-US" altLang="en-US"/>
              <a:t>31 Variable: Diagnosis (“M” of “B”) and 30 Data Points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Simple Models</a:t>
            </a:r>
            <a:endParaRPr lang="en-US" altLang="en-US"/>
          </a:p>
        </p:txBody>
      </p:sp>
      <p:pic>
        <p:nvPicPr>
          <p:cNvPr id="6" name="Picture 5" descr="simpleModelResultsCMs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" y="1470660"/>
            <a:ext cx="10531475" cy="526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Ideal Case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>
            <a:spLocks noGrp="true"/>
          </p:cNvSpPr>
          <p:nvPr>
            <p:ph type="subTitle" idx="13"/>
          </p:nvPr>
        </p:nvSpPr>
        <p:spPr/>
        <p:txBody>
          <a:bodyPr/>
          <a:p>
            <a:r>
              <a:rPr lang="en-US" altLang="en-US"/>
              <a:t>(Whiteboard)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 Ensemble</a:t>
            </a:r>
            <a:endParaRPr lang="en-US" altLang="en-US"/>
          </a:p>
        </p:txBody>
      </p:sp>
      <p:sp>
        <p:nvSpPr>
          <p:cNvPr id="4" name="Subtitle 3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(Whiteboard)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TSNE vs UMAP</a:t>
            </a:r>
            <a:endParaRPr lang="en-US" altLang="en-US"/>
          </a:p>
        </p:txBody>
      </p:sp>
      <p:pic>
        <p:nvPicPr>
          <p:cNvPr id="6" name="Picture 5" descr="TSNEvsUMAP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" y="1371600"/>
            <a:ext cx="10645775" cy="5323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Train Kmeans</a:t>
            </a:r>
            <a:endParaRPr lang="en-US" altLang="en-US"/>
          </a:p>
        </p:txBody>
      </p:sp>
      <p:pic>
        <p:nvPicPr>
          <p:cNvPr id="6" name="Picture 5" descr="clusteredUMAP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0990" y="1256030"/>
            <a:ext cx="817816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Train NN on each Cluster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To predict classification</a:t>
            </a:r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07540"/>
            <a:ext cx="6428740" cy="4472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1978</Words>
  <Application>WPS Presentation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DejaVu Sans</vt:lpstr>
      <vt:lpstr>Laksaman</vt:lpstr>
      <vt:lpstr>微软雅黑</vt:lpstr>
      <vt:lpstr>Droid Sans Fallback</vt:lpstr>
      <vt:lpstr>Arial Unicode MS</vt:lpstr>
      <vt:lpstr>Calibri</vt:lpstr>
      <vt:lpstr>FontAwesome</vt:lpstr>
      <vt:lpstr>Standard Symbols PS</vt:lpstr>
      <vt:lpstr>Nimbus Roman No9 L</vt:lpstr>
      <vt:lpstr>Office Theme</vt:lpstr>
      <vt:lpstr>The Problem:</vt:lpstr>
      <vt:lpstr>The Problem:</vt:lpstr>
      <vt:lpstr>The Data:</vt:lpstr>
      <vt:lpstr>Simple Models</vt:lpstr>
      <vt:lpstr>Ideal Case</vt:lpstr>
      <vt:lpstr>The Ensemble</vt:lpstr>
      <vt:lpstr>TSNE vs UMAP</vt:lpstr>
      <vt:lpstr>Train Kmeans</vt:lpstr>
      <vt:lpstr>Train NN on each Cluster</vt:lpstr>
      <vt:lpstr>Problems with UMAP</vt:lpstr>
      <vt:lpstr>UMAP Predict Model	</vt:lpstr>
      <vt:lpstr>UMAP Params</vt:lpstr>
      <vt:lpstr>UMAP Params</vt:lpstr>
      <vt:lpstr>Ensemble Model Results</vt:lpstr>
      <vt:lpstr>Ensemble Model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Cosme</dc:creator>
  <cp:lastModifiedBy>jcosme</cp:lastModifiedBy>
  <cp:revision>1086</cp:revision>
  <dcterms:created xsi:type="dcterms:W3CDTF">2020-10-28T19:35:55Z</dcterms:created>
  <dcterms:modified xsi:type="dcterms:W3CDTF">2020-10-28T19:35:55Z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0x010100E5596F57B4505F4DA67E7017E30C04F4</vt:lpwstr>
  </property>
  <property fmtid="{D5CDD505-2E9C-101B-9397-08002B2CF9AE}" pid="3" name="KSOProductBuildVer">
    <vt:lpwstr>1033-11.1.0.9711</vt:lpwstr>
  </property>
</Properties>
</file>