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304" r:id="rId5"/>
    <p:sldId id="338" r:id="rId6"/>
    <p:sldId id="306" r:id="rId7"/>
    <p:sldId id="311" r:id="rId8"/>
    <p:sldId id="312" r:id="rId9"/>
    <p:sldId id="313" r:id="rId10"/>
    <p:sldId id="331" r:id="rId11"/>
    <p:sldId id="332" r:id="rId12"/>
    <p:sldId id="314" r:id="rId13"/>
    <p:sldId id="316" r:id="rId14"/>
    <p:sldId id="318" r:id="rId15"/>
    <p:sldId id="321" r:id="rId16"/>
    <p:sldId id="319" r:id="rId17"/>
    <p:sldId id="320" r:id="rId18"/>
    <p:sldId id="324" r:id="rId19"/>
    <p:sldId id="326" r:id="rId20"/>
    <p:sldId id="362" r:id="rId21"/>
    <p:sldId id="327" r:id="rId22"/>
    <p:sldId id="330" r:id="rId23"/>
    <p:sldId id="328" r:id="rId24"/>
    <p:sldId id="329" r:id="rId25"/>
    <p:sldId id="333" r:id="rId26"/>
    <p:sldId id="334" r:id="rId27"/>
    <p:sldId id="336" r:id="rId28"/>
    <p:sldId id="337" r:id="rId29"/>
  </p:sldIdLst>
  <p:sldSz cx="9144000" cy="5143500"/>
  <p:notesSz cx="6858000" cy="9144000"/>
  <p:embeddedFontLst>
    <p:embeddedFont>
      <p:font typeface="Ubuntu" charset="0"/>
      <p:regular r:id="rId34"/>
      <p:bold r:id="rId35"/>
      <p:italic r:id="rId36"/>
      <p:boldItalic r:id="rId37"/>
    </p:embeddedFont>
    <p:embeddedFont>
      <p:font typeface="Ubuntu Light" charset="0"/>
      <p:regular r:id="rId38"/>
      <p:bold r:id="rId39"/>
      <p:italic r:id="rId40"/>
      <p:boldItalic r:id="rId41"/>
    </p:embeddedFont>
    <p:embeddedFont>
      <p:font typeface="Proxima Nova" charset="0"/>
      <p:regular r:id="rId42"/>
      <p:bold r:id="rId43"/>
      <p:italic r:id="rId44"/>
      <p:boldItalic r:id="rId45"/>
    </p:embeddedFont>
    <p:embeddedFont>
      <p:font typeface="Roboto Medium" charset="0"/>
      <p:regular r:id="rId46"/>
      <p:bold r:id="rId47"/>
      <p:italic r:id="rId48"/>
      <p:boldItalic r:id="rId49"/>
    </p:embeddedFont>
    <p:embeddedFont>
      <p:font typeface="Ubuntu Medium" charset="0"/>
      <p:regular r:id="rId50"/>
      <p:bold r:id="rId51"/>
      <p:italic r:id="rId52"/>
      <p:boldItalic r:id="rId53"/>
    </p:embeddedFont>
    <p:embeddedFont>
      <p:font typeface="Amatic SC" charset="0"/>
      <p:regular r:id="rId54"/>
      <p:bold r:id="rId55"/>
    </p:embeddedFont>
    <p:embeddedFont>
      <p:font typeface="Arvo" charset="0"/>
      <p:regular r:id="rId56"/>
      <p:bold r:id="rId57"/>
      <p:italic r:id="rId58"/>
      <p:boldItalic r:id="rId59"/>
    </p:embeddedFont>
    <p:embeddedFont>
      <p:font typeface="Bodoni" charset="0"/>
      <p:regular r:id="rId60"/>
      <p:bold r:id="rId61"/>
      <p:italic r:id="rId62"/>
      <p:boldItalic r:id="rId63"/>
    </p:embeddedFont>
    <p:embeddedFont>
      <p:font typeface="Proxima Nova Semibold" charset="0"/>
      <p:regular r:id="rId64"/>
      <p:bold r:id="rId65"/>
      <p:boldItalic r:id="rId66"/>
    </p:embeddedFont>
    <p:embeddedFont>
      <p:font typeface="Quicksand Light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93FF81"/>
    <a:srgbClr val="D6E69B"/>
    <a:srgbClr val="88DB29"/>
    <a:srgbClr val="8EC67F"/>
    <a:srgbClr val="C2E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-2"/>
        <p:guide orient="horz" pos="3062"/>
        <p:guide orient="horz" pos="281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font" Target="fonts/font35.fntdata"/><Relationship Id="rId67" Type="http://schemas.openxmlformats.org/officeDocument/2006/relationships/font" Target="fonts/font34.fntdata"/><Relationship Id="rId66" Type="http://schemas.openxmlformats.org/officeDocument/2006/relationships/font" Target="fonts/font33.fntdata"/><Relationship Id="rId65" Type="http://schemas.openxmlformats.org/officeDocument/2006/relationships/font" Target="fonts/font32.fntdata"/><Relationship Id="rId64" Type="http://schemas.openxmlformats.org/officeDocument/2006/relationships/font" Target="fonts/font31.fntdata"/><Relationship Id="rId63" Type="http://schemas.openxmlformats.org/officeDocument/2006/relationships/font" Target="fonts/font30.fntdata"/><Relationship Id="rId62" Type="http://schemas.openxmlformats.org/officeDocument/2006/relationships/font" Target="fonts/font29.fntdata"/><Relationship Id="rId61" Type="http://schemas.openxmlformats.org/officeDocument/2006/relationships/font" Target="fonts/font28.fntdata"/><Relationship Id="rId60" Type="http://schemas.openxmlformats.org/officeDocument/2006/relationships/font" Target="fonts/font27.fntdata"/><Relationship Id="rId6" Type="http://schemas.openxmlformats.org/officeDocument/2006/relationships/slide" Target="slides/slide3.xml"/><Relationship Id="rId59" Type="http://schemas.openxmlformats.org/officeDocument/2006/relationships/font" Target="fonts/font26.fntdata"/><Relationship Id="rId58" Type="http://schemas.openxmlformats.org/officeDocument/2006/relationships/font" Target="fonts/font25.fntdata"/><Relationship Id="rId57" Type="http://schemas.openxmlformats.org/officeDocument/2006/relationships/font" Target="fonts/font24.fntdata"/><Relationship Id="rId56" Type="http://schemas.openxmlformats.org/officeDocument/2006/relationships/font" Target="fonts/font23.fntdata"/><Relationship Id="rId55" Type="http://schemas.openxmlformats.org/officeDocument/2006/relationships/font" Target="fonts/font22.fntdata"/><Relationship Id="rId54" Type="http://schemas.openxmlformats.org/officeDocument/2006/relationships/font" Target="fonts/font21.fntdata"/><Relationship Id="rId53" Type="http://schemas.openxmlformats.org/officeDocument/2006/relationships/font" Target="fonts/font20.fntdata"/><Relationship Id="rId52" Type="http://schemas.openxmlformats.org/officeDocument/2006/relationships/font" Target="fonts/font19.fntdata"/><Relationship Id="rId51" Type="http://schemas.openxmlformats.org/officeDocument/2006/relationships/font" Target="fonts/font18.fntdata"/><Relationship Id="rId50" Type="http://schemas.openxmlformats.org/officeDocument/2006/relationships/font" Target="fonts/font17.fntdata"/><Relationship Id="rId5" Type="http://schemas.openxmlformats.org/officeDocument/2006/relationships/slide" Target="slides/slide2.xml"/><Relationship Id="rId49" Type="http://schemas.openxmlformats.org/officeDocument/2006/relationships/font" Target="fonts/font16.fntdata"/><Relationship Id="rId48" Type="http://schemas.openxmlformats.org/officeDocument/2006/relationships/font" Target="fonts/font15.fntdata"/><Relationship Id="rId47" Type="http://schemas.openxmlformats.org/officeDocument/2006/relationships/font" Target="fonts/font14.fntdata"/><Relationship Id="rId46" Type="http://schemas.openxmlformats.org/officeDocument/2006/relationships/font" Target="fonts/font13.fntdata"/><Relationship Id="rId45" Type="http://schemas.openxmlformats.org/officeDocument/2006/relationships/font" Target="fonts/font12.fntdata"/><Relationship Id="rId44" Type="http://schemas.openxmlformats.org/officeDocument/2006/relationships/font" Target="fonts/font11.fntdata"/><Relationship Id="rId43" Type="http://schemas.openxmlformats.org/officeDocument/2006/relationships/font" Target="fonts/font10.fntdata"/><Relationship Id="rId42" Type="http://schemas.openxmlformats.org/officeDocument/2006/relationships/font" Target="fonts/font9.fntdata"/><Relationship Id="rId41" Type="http://schemas.openxmlformats.org/officeDocument/2006/relationships/font" Target="fonts/font8.fntdata"/><Relationship Id="rId40" Type="http://schemas.openxmlformats.org/officeDocument/2006/relationships/font" Target="fonts/font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Laksaman" panose="020B0500040200020003" charset="0"/>
        <a:ea typeface="Laksaman" panose="020B0500040200020003" charset="0"/>
        <a:cs typeface="Laksaman" panose="020B0500040200020003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eb61d9d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2eb61d9d_0_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eb61d9d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eb61d9d_0_3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notice “build an ACCURATE model” is not one of the purposes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important to use CONTINUOUS returns and NOT discrete (simple) returns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IG Title slide">
  <p:cSld name="TITLE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1" name="Google Shape;11;p2"/>
          <p:cNvSpPr txBox="true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&amp; 2 columns slide">
  <p:cSld name="TITLE_AND_TWO_COLUMNS">
    <p:bg>
      <p:bgPr>
        <a:solidFill>
          <a:srgbClr val="FFFFFF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1" name="Google Shape;71;p11"/>
          <p:cNvSpPr txBox="true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2" name="Google Shape;72;p11"/>
          <p:cNvSpPr txBox="true"/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true"/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4" name="Google Shape;74;p11"/>
          <p:cNvSpPr txBox="true"/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true"/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rgbClr val="FFFFFF"/>
        </a:solid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true"/>
          <p:nvPr>
            <p:ph type="sldNum" idx="12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0" name="Google Shape;80;p12"/>
          <p:cNvSpPr txBox="true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1" name="Google Shape;81;p12"/>
          <p:cNvSpPr txBox="true"/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true"/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3" name="Google Shape;83;p12"/>
          <p:cNvSpPr txBox="true"/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true"/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rgbClr val="FFFFFF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87" name="Google Shape;87;p13"/>
          <p:cNvSpPr txBox="true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9" name="Google Shape;89;p13"/>
          <p:cNvSpPr txBox="true"/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0" name="Google Shape;90;p13"/>
          <p:cNvSpPr txBox="true"/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true"/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2" name="Google Shape;92;p13"/>
          <p:cNvSpPr txBox="true"/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true"/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4" name="Google Shape;94;p13"/>
          <p:cNvSpPr txBox="true"/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rgbClr val="FFFFFF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99" name="Google Shape;99;p14"/>
          <p:cNvSpPr txBox="true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0" name="Google Shape;100;p14"/>
          <p:cNvSpPr txBox="true"/>
          <p:nvPr>
            <p:ph type="subTitle" idx="1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true"/>
          <p:nvPr>
            <p:ph type="ctrTitle" idx="2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2" name="Google Shape;102;p14"/>
          <p:cNvSpPr txBox="true"/>
          <p:nvPr>
            <p:ph type="subTitle" idx="3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true"/>
          <p:nvPr>
            <p:ph type="ctrTitle" idx="4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4" name="Google Shape;104;p14"/>
          <p:cNvSpPr txBox="true"/>
          <p:nvPr>
            <p:ph type="subTitle" idx="5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true"/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true"/>
          <p:nvPr>
            <p:ph type="ctrTitle" idx="7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2" name="Google Shape;112;p14"/>
          <p:cNvSpPr txBox="true"/>
          <p:nvPr>
            <p:ph type="subTitle" idx="8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true"/>
          <p:nvPr>
            <p:ph type="ctrTitle" idx="9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4" name="Google Shape;114;p14"/>
          <p:cNvSpPr txBox="true"/>
          <p:nvPr>
            <p:ph type="subTitle" idx="13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true"/>
          <p:nvPr>
            <p:ph type="ctrTitle" idx="14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6" name="Google Shape;116;p14"/>
          <p:cNvSpPr txBox="true"/>
          <p:nvPr>
            <p:ph type="subTitle" idx="15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19" name="Google Shape;119;p15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5"/>
          <p:cNvSpPr txBox="true"/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5"/>
          <p:cNvSpPr txBox="true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24" name="Google Shape;124;p16"/>
          <p:cNvSpPr txBox="true"/>
          <p:nvPr>
            <p:ph type="title" hasCustomPrompt="tru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6" name="Google Shape;126;p16"/>
          <p:cNvSpPr txBox="true"/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BIG_NUMBER_1">
    <p:bg>
      <p:bgPr>
        <a:solidFill>
          <a:srgbClr val="FFFFFF"/>
        </a:solidFill>
        <a:effectLst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29" name="Google Shape;129;p17"/>
          <p:cNvSpPr txBox="true"/>
          <p:nvPr>
            <p:ph type="title" hasCustomPrompt="tru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1" name="Google Shape;131;p17"/>
          <p:cNvSpPr txBox="true"/>
          <p:nvPr>
            <p:ph type="subTitle" idx="1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p17"/>
          <p:cNvSpPr txBox="true"/>
          <p:nvPr>
            <p:ph type="title" idx="2" hasCustomPrompt="tru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true"/>
          <p:nvPr>
            <p:ph type="subTitle" idx="3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7"/>
          <p:cNvSpPr txBox="true"/>
          <p:nvPr>
            <p:ph type="title" idx="4" hasCustomPrompt="tru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true"/>
          <p:nvPr>
            <p:ph type="subTitle" idx="5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bg>
      <p:bgPr>
        <a:solidFill>
          <a:srgbClr val="FFFFFF"/>
        </a:solidFill>
        <a:effectLst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rgbClr val="FFFFFF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42" name="Google Shape;142;p20"/>
          <p:cNvSpPr txBox="true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true"/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Main Content">
  <p:cSld name="SECTION_HEADER">
    <p:bg>
      <p:bgPr>
        <a:solidFill>
          <a:srgbClr val="FFFFFF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true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true"/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7" name="Google Shape;17;p3"/>
          <p:cNvSpPr txBox="true"/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true"/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true"/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true"/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true"/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26" name="Google Shape;26;p3"/>
          <p:cNvSpPr txBox="true"/>
          <p:nvPr>
            <p:ph type="title" idx="7" hasCustomPrompt="tru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true"/>
          <p:nvPr>
            <p:ph type="title" idx="8" hasCustomPrompt="tru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true"/>
          <p:nvPr>
            <p:ph type="title" idx="9" hasCustomPrompt="tru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rgbClr val="FFFFFF"/>
        </a:solidFill>
        <a:effectLst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47" name="Google Shape;147;p21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ym typeface="Arvo"/>
              </a:rPr>
            </a:fld>
            <a:endParaRPr sz="1200">
              <a:sym typeface="Arvo"/>
            </a:endParaRPr>
          </a:p>
        </p:txBody>
      </p:sp>
      <p:sp>
        <p:nvSpPr>
          <p:cNvPr id="148" name="Google Shape;148;p21"/>
          <p:cNvSpPr txBox="true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true"/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true"/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1_CUSTOM_1_1_1">
    <p:bg>
      <p:bgPr>
        <a:solidFill>
          <a:srgbClr val="FFFFFF"/>
        </a:solidFill>
        <a:effectLst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ym typeface="Arvo"/>
              </a:rPr>
            </a:fld>
            <a:endParaRPr sz="1200">
              <a:sym typeface="Arvo"/>
            </a:endParaRPr>
          </a:p>
        </p:txBody>
      </p:sp>
      <p:sp>
        <p:nvSpPr>
          <p:cNvPr id="148" name="Google Shape;148;p21"/>
          <p:cNvSpPr txBox="true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true"/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true"/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rgbClr val="FFFFFF"/>
        </a:solidFill>
        <a:effectLst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4" name="Google Shape;154;p22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ym typeface="Arvo"/>
              </a:rPr>
            </a:fld>
            <a:endParaRPr sz="1200">
              <a:sym typeface="Arv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7" name="Google Shape;157;p23"/>
          <p:cNvSpPr txBox="true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true"/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9" name="Google Shape;159;p23"/>
          <p:cNvSpPr txBox="true"/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2" name="Google Shape;162;p24"/>
          <p:cNvSpPr txBox="true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true"/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4" name="Google Shape;164;p24"/>
          <p:cNvSpPr txBox="true"/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9" name="Google Shape;169;p25"/>
          <p:cNvSpPr txBox="true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true"/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rgbClr val="92D050"/>
        </a:solid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73" name="Google Shape;173;p26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4" name="Google Shape;174;p26"/>
          <p:cNvSpPr txBox="true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rgbClr val="92D050"/>
        </a:solidFill>
        <a:effectLst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78" name="Google Shape;178;p27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9" name="Google Shape;179;p27"/>
          <p:cNvSpPr txBox="true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2">
    <p:bg>
      <p:bgPr>
        <a:solidFill>
          <a:srgbClr val="FFFFFF"/>
        </a:soli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true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true"/>
          <p:nvPr>
            <p:ph type="subTitle" idx="1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rgbClr val="FFFFFF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true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true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6"/>
          <p:cNvSpPr txBox="true"/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rgbClr val="FFFFFF"/>
        </a:solidFill>
        <a:effectLst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47" name="Google Shape;47;p7"/>
          <p:cNvSpPr txBox="true"/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Laksaman" panose="020B0500040200020003" charset="0"/>
                <a:ea typeface="Ubuntu" panose="020B0604030602030204"/>
                <a:cs typeface="Laksaman" panose="020B0500040200020003" charset="0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" name="Google Shape;49;p7"/>
          <p:cNvSpPr txBox="true"/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&amp; body slide">
  <p:cSld name="TITLE_AND_BODY"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52" name="Google Shape;52;p8"/>
          <p:cNvSpPr txBox="true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true"/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58" name="Google Shape;58;p9"/>
          <p:cNvSpPr txBox="true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Laksaman" panose="020B0500040200020003" charset="0"/>
                <a:cs typeface="Laksaman" panose="020B0500040200020003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true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65" name="Google Shape;65;p10"/>
          <p:cNvSpPr txBox="true"/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ksaman" panose="020B0500040200020003" charset="0"/>
                <a:cs typeface="Laksaman" panose="020B0500040200020003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 panose="020B0604030602030204"/>
              <a:buNone/>
              <a:defRPr sz="2400" b="1">
                <a:solidFill>
                  <a:schemeClr val="dk1"/>
                </a:solidFill>
                <a:latin typeface="Ubuntu" panose="020B0604030602030204"/>
                <a:ea typeface="Ubuntu" panose="020B0604030602030204"/>
                <a:cs typeface="Ubuntu" panose="020B0604030602030204"/>
                <a:sym typeface="Ubuntu" panose="020B0604030602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 panose="020B0604030602030204"/>
              <a:buChar char="●"/>
              <a:defRPr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 panose="020B0604030602030204"/>
              <a:buChar char="○"/>
              <a:defRPr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 panose="020B0604030602030204"/>
              <a:buChar char="■"/>
              <a:defRPr sz="1300"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 panose="020B0604030602030204"/>
              <a:buChar char="●"/>
              <a:defRPr sz="1300"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 panose="020B0604030602030204"/>
              <a:buChar char="○"/>
              <a:defRPr sz="1200"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 panose="020B0604030602030204"/>
              <a:buChar char="■"/>
              <a:defRPr sz="1200"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 panose="020B0604030602030204"/>
              <a:buChar char="●"/>
              <a:defRPr sz="1100"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 panose="020B0604030602030204"/>
              <a:buChar char="○"/>
              <a:defRPr sz="1100"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 panose="020B0604030602030204"/>
              <a:buChar char="■"/>
              <a:defRPr sz="1000">
                <a:solidFill>
                  <a:schemeClr val="lt2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Laksaman" panose="020B0500040200020003" charset="0"/>
          <a:ea typeface="Arial"/>
          <a:cs typeface="Laksaman" panose="020B0500040200020003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Laksaman" panose="020B0500040200020003" charset="0"/>
          <a:ea typeface="Arial"/>
          <a:cs typeface="Laksaman" panose="020B0500040200020003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true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/>
              <a:t>Project Luther</a:t>
            </a:r>
            <a:endParaRPr lang="en-US" altLang="en-US" i="1">
              <a:solidFill>
                <a:srgbClr val="434343"/>
              </a:solidFill>
            </a:endParaRPr>
          </a:p>
        </p:txBody>
      </p:sp>
      <p:sp>
        <p:nvSpPr>
          <p:cNvPr id="194" name="Google Shape;194;p32"/>
          <p:cNvSpPr txBox="true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srgbClr val="434343"/>
                </a:solidFill>
                <a:latin typeface="Ubuntu Light" panose="020B0604030602030204"/>
                <a:ea typeface="Ubuntu Light" panose="020B0604030602030204"/>
                <a:cs typeface="Ubuntu Light" panose="020B0604030602030204"/>
                <a:sym typeface="Ubuntu Light" panose="020B0604030602030204"/>
              </a:rPr>
              <a:t>Jonathan Cosme</a:t>
            </a:r>
            <a:endParaRPr lang="en-US" altLang="en-US" sz="1800">
              <a:solidFill>
                <a:srgbClr val="434343"/>
              </a:solidFill>
              <a:latin typeface="Ubuntu Light" panose="020B0604030602030204"/>
              <a:ea typeface="Ubuntu Light" panose="020B0604030602030204"/>
              <a:cs typeface="Ubuntu Light" panose="020B0604030602030204"/>
              <a:sym typeface="Ubuntu Light" panose="020B0604030602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true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en-US">
                <a:solidFill>
                  <a:srgbClr val="434343"/>
                </a:solidFill>
              </a:rPr>
              <a:t>Models</a:t>
            </a:r>
            <a:endParaRPr lang="en-US" altLang="en-US">
              <a:solidFill>
                <a:srgbClr val="434343"/>
              </a:solidFill>
            </a:endParaRPr>
          </a:p>
        </p:txBody>
      </p:sp>
      <p:sp>
        <p:nvSpPr>
          <p:cNvPr id="238" name="Google Shape;238;p37"/>
          <p:cNvSpPr txBox="true"/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Data used in models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Simple Model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Complex Model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Neural Network Model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24350" y="1558290"/>
            <a:ext cx="4488180" cy="26200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The Data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true"/>
          <p:nvPr>
            <p:ph type="subTitle" idx="1"/>
          </p:nvPr>
        </p:nvSpPr>
        <p:spPr>
          <a:xfrm>
            <a:off x="626079" y="171159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Scrape </a:t>
            </a:r>
            <a:r>
              <a:rPr lang="en-US" altLang="en-US" b="1">
                <a:sym typeface="+mn-ea"/>
              </a:rPr>
              <a:t>S&amp;P 500 components</a:t>
            </a:r>
            <a:r>
              <a:rPr lang="en-US" altLang="en-US">
                <a:sym typeface="+mn-ea"/>
              </a:rPr>
              <a:t> from Wikipedia</a:t>
            </a:r>
            <a:endParaRPr lang="en-US" altLang="en-US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Used </a:t>
            </a:r>
            <a:r>
              <a:rPr lang="en-US" altLang="en-US" b="1">
                <a:sym typeface="+mn-ea"/>
              </a:rPr>
              <a:t>Yahoo Finance API</a:t>
            </a:r>
            <a:r>
              <a:rPr lang="en-US" altLang="en-US">
                <a:sym typeface="+mn-ea"/>
              </a:rPr>
              <a:t> to obtain </a:t>
            </a:r>
            <a:r>
              <a:rPr lang="en-US" altLang="en-US" b="1">
                <a:sym typeface="+mn-ea"/>
              </a:rPr>
              <a:t>price </a:t>
            </a:r>
            <a:r>
              <a:rPr lang="en-US" altLang="en-US">
                <a:sym typeface="+mn-ea"/>
              </a:rPr>
              <a:t>information </a:t>
            </a:r>
            <a:r>
              <a:rPr lang="en-US" altLang="en-US" b="1">
                <a:sym typeface="+mn-ea"/>
              </a:rPr>
              <a:t>from Oct 1, 2019 to Sep 29, 2020</a:t>
            </a:r>
            <a:endParaRPr lang="en-US" altLang="en-US" b="1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b="1"/>
              <a:t>Scraped </a:t>
            </a:r>
            <a:r>
              <a:rPr lang="en-US" altLang="en-US"/>
              <a:t>components </a:t>
            </a:r>
            <a:r>
              <a:rPr lang="en-US" altLang="en-US" b="1"/>
              <a:t>stats from</a:t>
            </a:r>
            <a:r>
              <a:rPr lang="en-US" altLang="en-US"/>
              <a:t> </a:t>
            </a:r>
            <a:r>
              <a:rPr lang="en-US" altLang="en-US" b="1"/>
              <a:t>Yahoo Finance</a:t>
            </a:r>
            <a:r>
              <a:rPr lang="en-US" altLang="en-US"/>
              <a:t> Page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endParaRPr 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1644015"/>
            <a:ext cx="4349750" cy="2458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The Data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711960"/>
            <a:ext cx="6017895" cy="2587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The Data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711960"/>
            <a:ext cx="6017895" cy="2587625"/>
          </a:xfrm>
          <a:prstGeom prst="rect">
            <a:avLst/>
          </a:prstGeom>
        </p:spPr>
      </p:pic>
      <p:sp>
        <p:nvSpPr>
          <p:cNvPr id="1" name="Rectangle 0"/>
          <p:cNvSpPr/>
          <p:nvPr/>
        </p:nvSpPr>
        <p:spPr>
          <a:xfrm>
            <a:off x="3105150" y="1860550"/>
            <a:ext cx="501650" cy="2794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57850" y="1860550"/>
            <a:ext cx="622300" cy="2794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92850" y="1860550"/>
            <a:ext cx="622300" cy="2794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Google Shape;263;p40"/>
          <p:cNvSpPr txBox="true"/>
          <p:nvPr>
            <p:ph type="subTitle" idx="1"/>
          </p:nvPr>
        </p:nvSpPr>
        <p:spPr>
          <a:xfrm>
            <a:off x="6976110" y="1711325"/>
            <a:ext cx="2038350" cy="19418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en-US">
                <a:sym typeface="+mn-ea"/>
              </a:rPr>
              <a:t>We will have multi-colinearity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Simple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Simple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true"/>
          <p:nvPr>
            <p:ph type="subTitle" idx="1"/>
          </p:nvPr>
        </p:nvSpPr>
        <p:spPr>
          <a:xfrm>
            <a:off x="626110" y="1711325"/>
            <a:ext cx="3348355" cy="19418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Step 1: Plot the </a:t>
            </a:r>
            <a:r>
              <a:rPr lang="en-US" altLang="en-US" b="1">
                <a:sym typeface="+mn-ea"/>
              </a:rPr>
              <a:t>ACF</a:t>
            </a:r>
            <a:endParaRPr lang="en-US" altLang="en-US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Note: </a:t>
            </a:r>
            <a:r>
              <a:rPr lang="en-US" altLang="en-US" b="1">
                <a:sym typeface="+mn-ea"/>
              </a:rPr>
              <a:t>No </a:t>
            </a:r>
            <a:r>
              <a:rPr lang="en-US" altLang="en-US">
                <a:sym typeface="+mn-ea"/>
              </a:rPr>
              <a:t>significant </a:t>
            </a:r>
            <a:r>
              <a:rPr lang="en-US" altLang="en-US" b="1">
                <a:sym typeface="+mn-ea"/>
              </a:rPr>
              <a:t>auto-correlation</a:t>
            </a:r>
            <a:r>
              <a:rPr lang="en-US" altLang="en-US">
                <a:sym typeface="+mn-ea"/>
              </a:rPr>
              <a:t> in series. Thus, an </a:t>
            </a:r>
            <a:r>
              <a:rPr lang="en-US" altLang="en-US" b="1">
                <a:sym typeface="+mn-ea"/>
              </a:rPr>
              <a:t>AR model is not appropriate</a:t>
            </a:r>
            <a:r>
              <a:rPr lang="en-US" altLang="en-US">
                <a:sym typeface="+mn-ea"/>
              </a:rPr>
              <a:t> for this data.</a:t>
            </a:r>
            <a:endParaRPr lang="en-US" altLang="en-US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endParaRPr lang="en-U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1775460"/>
            <a:ext cx="4695825" cy="2359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Simple AR(1)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1740535"/>
            <a:ext cx="2759710" cy="3141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Complex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356860" y="3273425"/>
            <a:ext cx="3462020" cy="1478280"/>
            <a:chOff x="1156" y="5155"/>
            <a:chExt cx="5452" cy="2328"/>
          </a:xfrm>
        </p:grpSpPr>
        <p:sp>
          <p:nvSpPr>
            <p:cNvPr id="23" name="Google Shape;745;p54"/>
            <p:cNvSpPr/>
            <p:nvPr/>
          </p:nvSpPr>
          <p:spPr>
            <a:xfrm>
              <a:off x="1156" y="5155"/>
              <a:ext cx="5453" cy="2329"/>
            </a:xfrm>
            <a:prstGeom prst="rect">
              <a:avLst/>
            </a:prstGeom>
            <a:noFill/>
            <a:ln w="28575" cap="flat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" name="Picture 2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9" y="5205"/>
              <a:ext cx="4739" cy="2244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356860" y="1518285"/>
            <a:ext cx="3462655" cy="1478915"/>
            <a:chOff x="4296" y="2721"/>
            <a:chExt cx="5453" cy="2329"/>
          </a:xfrm>
        </p:grpSpPr>
        <p:pic>
          <p:nvPicPr>
            <p:cNvPr id="2" name="Picture 1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4" y="2779"/>
              <a:ext cx="5234" cy="2213"/>
            </a:xfrm>
            <a:prstGeom prst="rect">
              <a:avLst/>
            </a:prstGeom>
          </p:spPr>
        </p:pic>
        <p:sp>
          <p:nvSpPr>
            <p:cNvPr id="19" name="Google Shape;745;p54"/>
            <p:cNvSpPr/>
            <p:nvPr/>
          </p:nvSpPr>
          <p:spPr>
            <a:xfrm>
              <a:off x="4296" y="2721"/>
              <a:ext cx="5453" cy="2329"/>
            </a:xfrm>
            <a:prstGeom prst="rect">
              <a:avLst/>
            </a:prstGeom>
            <a:noFill/>
            <a:ln w="28575" cap="flat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Complex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67405" y="1518285"/>
            <a:ext cx="1901190" cy="1478915"/>
            <a:chOff x="1163" y="2721"/>
            <a:chExt cx="2994" cy="2329"/>
          </a:xfrm>
        </p:grpSpPr>
        <p:pic>
          <p:nvPicPr>
            <p:cNvPr id="1" name="Picture 0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9" y="2764"/>
              <a:ext cx="2864" cy="2286"/>
            </a:xfrm>
            <a:prstGeom prst="rect">
              <a:avLst/>
            </a:prstGeom>
          </p:spPr>
        </p:pic>
        <p:sp>
          <p:nvSpPr>
            <p:cNvPr id="16" name="Google Shape;745;p54"/>
            <p:cNvSpPr/>
            <p:nvPr/>
          </p:nvSpPr>
          <p:spPr>
            <a:xfrm>
              <a:off x="1163" y="2721"/>
              <a:ext cx="2994" cy="2329"/>
            </a:xfrm>
            <a:prstGeom prst="rect">
              <a:avLst/>
            </a:prstGeom>
            <a:noFill/>
            <a:ln w="28575" cap="flat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54705" y="3273425"/>
            <a:ext cx="1901190" cy="1478915"/>
            <a:chOff x="1143" y="5155"/>
            <a:chExt cx="2994" cy="2329"/>
          </a:xfrm>
        </p:grpSpPr>
        <p:pic>
          <p:nvPicPr>
            <p:cNvPr id="3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8" y="5207"/>
              <a:ext cx="2865" cy="2277"/>
            </a:xfrm>
            <a:prstGeom prst="rect">
              <a:avLst/>
            </a:prstGeom>
          </p:spPr>
        </p:pic>
        <p:sp>
          <p:nvSpPr>
            <p:cNvPr id="22" name="Google Shape;745;p54"/>
            <p:cNvSpPr/>
            <p:nvPr/>
          </p:nvSpPr>
          <p:spPr>
            <a:xfrm>
              <a:off x="1143" y="5155"/>
              <a:ext cx="2994" cy="2329"/>
            </a:xfrm>
            <a:prstGeom prst="rect">
              <a:avLst/>
            </a:prstGeom>
            <a:noFill/>
            <a:ln w="28575" cap="flat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" name="Google Shape;263;p40"/>
          <p:cNvSpPr txBox="true"/>
          <p:nvPr>
            <p:ph type="subTitle" idx="1"/>
          </p:nvPr>
        </p:nvSpPr>
        <p:spPr>
          <a:xfrm>
            <a:off x="626110" y="1711325"/>
            <a:ext cx="2624455" cy="19418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We regress all 13 variables, </a:t>
            </a:r>
            <a:r>
              <a:rPr lang="" altLang="en-US"/>
              <a:t>(</a:t>
            </a:r>
            <a:r>
              <a:rPr lang="en-US" altLang="en-US"/>
              <a:t>plus the 13 “</a:t>
            </a:r>
            <a:r>
              <a:rPr lang="" altLang="en-US"/>
              <a:t>notMissing</a:t>
            </a:r>
            <a:r>
              <a:rPr lang="en-US" altLang="en-US"/>
              <a:t>” encoding</a:t>
            </a:r>
            <a:r>
              <a:rPr lang="" altLang="en-US"/>
              <a:t>s)</a:t>
            </a:r>
            <a:r>
              <a:rPr lang="en-US" altLang="en-US"/>
              <a:t>, on </a:t>
            </a:r>
            <a:r>
              <a:rPr lang="" altLang="en-US"/>
              <a:t>T+1</a:t>
            </a:r>
            <a:r>
              <a:rPr lang="en-US" altLang="en-US"/>
              <a:t> return</a:t>
            </a:r>
            <a:r>
              <a:rPr lang="" altLang="en-US"/>
              <a:t>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3367405" y="1290320"/>
            <a:ext cx="1854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" altLang="en-US">
                <a:solidFill>
                  <a:schemeClr val="tx2"/>
                </a:solidFill>
              </a:rPr>
              <a:t>1</a:t>
            </a:r>
            <a:endParaRPr lang="" altLang="en-US">
              <a:solidFill>
                <a:schemeClr val="tx2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348605" y="1290320"/>
            <a:ext cx="1854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" altLang="en-US">
                <a:solidFill>
                  <a:schemeClr val="tx2"/>
                </a:solidFill>
              </a:rPr>
              <a:t>2</a:t>
            </a:r>
            <a:endParaRPr lang="" altLang="en-US">
              <a:solidFill>
                <a:schemeClr val="tx2"/>
              </a:solidFill>
            </a:endParaRPr>
          </a:p>
        </p:txBody>
      </p:sp>
      <p:sp>
        <p:nvSpPr>
          <p:cNvPr id="35" name="Text Box 34"/>
          <p:cNvSpPr txBox="true"/>
          <p:nvPr/>
        </p:nvSpPr>
        <p:spPr>
          <a:xfrm>
            <a:off x="3367405" y="3038475"/>
            <a:ext cx="1854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" altLang="en-US">
                <a:solidFill>
                  <a:schemeClr val="tx2"/>
                </a:solidFill>
              </a:rPr>
              <a:t>3</a:t>
            </a:r>
            <a:endParaRPr lang="" altLang="en-US">
              <a:solidFill>
                <a:schemeClr val="tx2"/>
              </a:solidFill>
            </a:endParaRPr>
          </a:p>
        </p:txBody>
      </p:sp>
      <p:sp>
        <p:nvSpPr>
          <p:cNvPr id="36" name="Text Box 35"/>
          <p:cNvSpPr txBox="true"/>
          <p:nvPr/>
        </p:nvSpPr>
        <p:spPr>
          <a:xfrm>
            <a:off x="5348605" y="3038475"/>
            <a:ext cx="1854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" altLang="en-US">
                <a:solidFill>
                  <a:schemeClr val="tx2"/>
                </a:solidFill>
              </a:rPr>
              <a:t>4</a:t>
            </a:r>
            <a:endParaRPr lang="" altLang="en-US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79850" y="2476500"/>
            <a:ext cx="197485" cy="48450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46850" y="2414270"/>
            <a:ext cx="197485" cy="48450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79850" y="4245610"/>
            <a:ext cx="197485" cy="48450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44490" y="4232910"/>
            <a:ext cx="197485" cy="48450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25790" y="4232910"/>
            <a:ext cx="197485" cy="48450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Complex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1725295"/>
            <a:ext cx="2014220" cy="2937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65" y="1851025"/>
            <a:ext cx="2063750" cy="278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true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0" name="Google Shape;200;p33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1" name="Google Shape;201;p33"/>
          <p:cNvSpPr txBox="true"/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Background</a:t>
            </a:r>
            <a:endParaRPr lang="en-US" altLang="en-US"/>
          </a:p>
        </p:txBody>
      </p:sp>
      <p:sp>
        <p:nvSpPr>
          <p:cNvPr id="202" name="Google Shape;202;p33"/>
          <p:cNvSpPr txBox="true"/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overview, and model walk-through</a:t>
            </a:r>
            <a:endParaRPr lang="en-US"/>
          </a:p>
        </p:txBody>
      </p:sp>
      <p:sp>
        <p:nvSpPr>
          <p:cNvPr id="203" name="Google Shape;203;p33"/>
          <p:cNvSpPr txBox="true"/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Models</a:t>
            </a:r>
            <a:endParaRPr lang="en-US" altLang="en-US"/>
          </a:p>
        </p:txBody>
      </p:sp>
      <p:sp>
        <p:nvSpPr>
          <p:cNvPr id="204" name="Google Shape;204;p33"/>
          <p:cNvSpPr txBox="true"/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Purpose,  brief time series background</a:t>
            </a:r>
            <a:endParaRPr lang="en-US" altLang="en-US"/>
          </a:p>
        </p:txBody>
      </p:sp>
      <p:sp>
        <p:nvSpPr>
          <p:cNvPr id="205" name="Google Shape;205;p33"/>
          <p:cNvSpPr txBox="true"/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Model evaluation, and further consideration</a:t>
            </a:r>
            <a:endParaRPr lang="en-US" altLang="en-US"/>
          </a:p>
        </p:txBody>
      </p:sp>
      <p:sp>
        <p:nvSpPr>
          <p:cNvPr id="206" name="Google Shape;206;p33"/>
          <p:cNvSpPr txBox="true"/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207" name="Google Shape;207;p33"/>
          <p:cNvSpPr txBox="true"/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lang="en-US"/>
          </a:p>
        </p:txBody>
      </p:sp>
      <p:sp>
        <p:nvSpPr>
          <p:cNvPr id="208" name="Google Shape;208;p33"/>
          <p:cNvSpPr txBox="true"/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 lang="en-US"/>
          </a:p>
        </p:txBody>
      </p:sp>
      <p:sp>
        <p:nvSpPr>
          <p:cNvPr id="209" name="Google Shape;209;p33"/>
          <p:cNvSpPr txBox="true"/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Neural Network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Neural Network Model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true"/>
          <p:nvPr>
            <p:ph type="subTitle" idx="1"/>
          </p:nvPr>
        </p:nvSpPr>
        <p:spPr>
          <a:xfrm>
            <a:off x="626110" y="1711325"/>
            <a:ext cx="3348355" cy="19418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We use 2 layers.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L1: 26 nodes; leaky relu activation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L2: 1 node; relu activation</a:t>
            </a:r>
            <a:endParaRPr lang="en-US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928870" y="1748790"/>
            <a:ext cx="2910840" cy="2400300"/>
            <a:chOff x="7762" y="2754"/>
            <a:chExt cx="4584" cy="3780"/>
          </a:xfrm>
        </p:grpSpPr>
        <p:sp>
          <p:nvSpPr>
            <p:cNvPr id="2" name="Oval 1"/>
            <p:cNvSpPr/>
            <p:nvPr/>
          </p:nvSpPr>
          <p:spPr>
            <a:xfrm>
              <a:off x="7762" y="2754"/>
              <a:ext cx="600" cy="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9238" y="2754"/>
              <a:ext cx="600" cy="600"/>
            </a:xfrm>
            <a:prstGeom prst="ellipse">
              <a:avLst/>
            </a:prstGeom>
            <a:solidFill>
              <a:srgbClr val="D1B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800">
                  <a:solidFill>
                    <a:schemeClr val="tx1"/>
                  </a:solidFill>
                  <a:sym typeface="+mn-ea"/>
                </a:rPr>
                <a:t>Leaky ReLu</a:t>
              </a:r>
              <a:endParaRPr lang="en-US" altLang="en-US" sz="8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0498" y="4290"/>
              <a:ext cx="600" cy="600"/>
            </a:xfrm>
            <a:prstGeom prst="ellipse">
              <a:avLst/>
            </a:prstGeom>
            <a:solidFill>
              <a:srgbClr val="D1B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ReLu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1746" y="4290"/>
              <a:ext cx="600" cy="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y-hat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762" y="3522"/>
              <a:ext cx="600" cy="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238" y="3522"/>
              <a:ext cx="600" cy="600"/>
            </a:xfrm>
            <a:prstGeom prst="ellipse">
              <a:avLst/>
            </a:prstGeom>
            <a:solidFill>
              <a:srgbClr val="D1B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800">
                  <a:solidFill>
                    <a:schemeClr val="tx1"/>
                  </a:solidFill>
                  <a:sym typeface="+mn-ea"/>
                </a:rPr>
                <a:t>Leaky ReLu</a:t>
              </a:r>
              <a:endParaRPr lang="en-US" altLang="en-US" sz="8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762" y="4290"/>
              <a:ext cx="600" cy="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238" y="4290"/>
              <a:ext cx="600" cy="600"/>
            </a:xfrm>
            <a:prstGeom prst="ellipse">
              <a:avLst/>
            </a:prstGeom>
            <a:solidFill>
              <a:srgbClr val="D1B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800">
                  <a:solidFill>
                    <a:schemeClr val="tx1"/>
                  </a:solidFill>
                  <a:sym typeface="+mn-ea"/>
                </a:rPr>
                <a:t>Leaky ReLu</a:t>
              </a:r>
              <a:endParaRPr lang="en-US" altLang="en-US" sz="8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62" y="5934"/>
              <a:ext cx="600" cy="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1000">
                  <a:solidFill>
                    <a:schemeClr val="tx1"/>
                  </a:solidFill>
                </a:rPr>
                <a:t>F26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9238" y="5934"/>
              <a:ext cx="600" cy="600"/>
            </a:xfrm>
            <a:prstGeom prst="ellipse">
              <a:avLst/>
            </a:prstGeom>
            <a:solidFill>
              <a:srgbClr val="D1B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en-US" sz="800">
                  <a:solidFill>
                    <a:schemeClr val="tx1"/>
                  </a:solidFill>
                  <a:sym typeface="+mn-ea"/>
                </a:rPr>
                <a:t>Leaky ReLu</a:t>
              </a:r>
              <a:endParaRPr lang="en-US" altLang="en-US" sz="8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2" name="Straight Arrow Connector 11"/>
            <p:cNvCxnSpPr>
              <a:stCxn id="2" idx="6"/>
              <a:endCxn id="3" idx="2"/>
            </p:cNvCxnSpPr>
            <p:nvPr/>
          </p:nvCxnSpPr>
          <p:spPr>
            <a:xfrm>
              <a:off x="8362" y="3054"/>
              <a:ext cx="8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7" idx="2"/>
            </p:cNvCxnSpPr>
            <p:nvPr/>
          </p:nvCxnSpPr>
          <p:spPr>
            <a:xfrm>
              <a:off x="8362" y="3054"/>
              <a:ext cx="876" cy="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6"/>
              <a:endCxn id="9" idx="2"/>
            </p:cNvCxnSpPr>
            <p:nvPr/>
          </p:nvCxnSpPr>
          <p:spPr>
            <a:xfrm>
              <a:off x="8362" y="3054"/>
              <a:ext cx="876" cy="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" idx="6"/>
              <a:endCxn id="11" idx="2"/>
            </p:cNvCxnSpPr>
            <p:nvPr/>
          </p:nvCxnSpPr>
          <p:spPr>
            <a:xfrm>
              <a:off x="8362" y="3054"/>
              <a:ext cx="876" cy="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7" idx="2"/>
            </p:cNvCxnSpPr>
            <p:nvPr/>
          </p:nvCxnSpPr>
          <p:spPr>
            <a:xfrm>
              <a:off x="8362" y="3822"/>
              <a:ext cx="8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3" idx="2"/>
            </p:cNvCxnSpPr>
            <p:nvPr/>
          </p:nvCxnSpPr>
          <p:spPr>
            <a:xfrm flipV="true">
              <a:off x="8362" y="3054"/>
              <a:ext cx="876" cy="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9" idx="2"/>
            </p:cNvCxnSpPr>
            <p:nvPr/>
          </p:nvCxnSpPr>
          <p:spPr>
            <a:xfrm>
              <a:off x="8362" y="3822"/>
              <a:ext cx="876" cy="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6"/>
              <a:endCxn id="11" idx="2"/>
            </p:cNvCxnSpPr>
            <p:nvPr/>
          </p:nvCxnSpPr>
          <p:spPr>
            <a:xfrm>
              <a:off x="8362" y="3822"/>
              <a:ext cx="876" cy="24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3" idx="2"/>
            </p:cNvCxnSpPr>
            <p:nvPr/>
          </p:nvCxnSpPr>
          <p:spPr>
            <a:xfrm flipV="true">
              <a:off x="8362" y="3054"/>
              <a:ext cx="876" cy="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6"/>
              <a:endCxn id="7" idx="2"/>
            </p:cNvCxnSpPr>
            <p:nvPr/>
          </p:nvCxnSpPr>
          <p:spPr>
            <a:xfrm flipV="true">
              <a:off x="8362" y="3822"/>
              <a:ext cx="876" cy="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6"/>
              <a:endCxn id="9" idx="2"/>
            </p:cNvCxnSpPr>
            <p:nvPr/>
          </p:nvCxnSpPr>
          <p:spPr>
            <a:xfrm>
              <a:off x="8362" y="4590"/>
              <a:ext cx="8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6"/>
              <a:endCxn id="11" idx="2"/>
            </p:cNvCxnSpPr>
            <p:nvPr/>
          </p:nvCxnSpPr>
          <p:spPr>
            <a:xfrm>
              <a:off x="8362" y="4590"/>
              <a:ext cx="876" cy="16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7"/>
            <p:cNvSpPr txBox="true"/>
            <p:nvPr/>
          </p:nvSpPr>
          <p:spPr>
            <a:xfrm>
              <a:off x="7864" y="5050"/>
              <a:ext cx="3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/>
                <a:t>.</a:t>
              </a:r>
              <a:endParaRPr lang="en-US" altLang="en-US" sz="800" b="1"/>
            </a:p>
            <a:p>
              <a:r>
                <a:rPr lang="en-US" altLang="en-US" sz="800" b="1"/>
                <a:t>.</a:t>
              </a:r>
              <a:endParaRPr lang="en-US" altLang="en-US" sz="800" b="1"/>
            </a:p>
            <a:p>
              <a:r>
                <a:rPr lang="en-US" altLang="en-US" sz="800" b="1"/>
                <a:t>.</a:t>
              </a:r>
              <a:endParaRPr lang="en-US" altLang="en-US" sz="800" b="1"/>
            </a:p>
          </p:txBody>
        </p:sp>
        <p:sp>
          <p:nvSpPr>
            <p:cNvPr id="29" name="Text Box 28"/>
            <p:cNvSpPr txBox="true"/>
            <p:nvPr/>
          </p:nvSpPr>
          <p:spPr>
            <a:xfrm>
              <a:off x="9328" y="5050"/>
              <a:ext cx="3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/>
                <a:t>.</a:t>
              </a:r>
              <a:endParaRPr lang="en-US" altLang="en-US" sz="800" b="1"/>
            </a:p>
            <a:p>
              <a:r>
                <a:rPr lang="en-US" altLang="en-US" sz="800" b="1"/>
                <a:t>.</a:t>
              </a:r>
              <a:endParaRPr lang="en-US" altLang="en-US" sz="800" b="1"/>
            </a:p>
            <a:p>
              <a:r>
                <a:rPr lang="en-US" altLang="en-US" sz="800" b="1"/>
                <a:t>.</a:t>
              </a:r>
              <a:endParaRPr lang="en-US" altLang="en-US" sz="800" b="1"/>
            </a:p>
          </p:txBody>
        </p:sp>
        <p:cxnSp>
          <p:nvCxnSpPr>
            <p:cNvPr id="30" name="Straight Arrow Connector 29"/>
            <p:cNvCxnSpPr>
              <a:stCxn id="10" idx="6"/>
              <a:endCxn id="3" idx="2"/>
            </p:cNvCxnSpPr>
            <p:nvPr/>
          </p:nvCxnSpPr>
          <p:spPr>
            <a:xfrm flipV="true">
              <a:off x="8362" y="3054"/>
              <a:ext cx="876" cy="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6"/>
              <a:endCxn id="7" idx="2"/>
            </p:cNvCxnSpPr>
            <p:nvPr/>
          </p:nvCxnSpPr>
          <p:spPr>
            <a:xfrm flipV="true">
              <a:off x="8362" y="3822"/>
              <a:ext cx="876" cy="24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6"/>
              <a:endCxn id="9" idx="2"/>
            </p:cNvCxnSpPr>
            <p:nvPr/>
          </p:nvCxnSpPr>
          <p:spPr>
            <a:xfrm flipV="true">
              <a:off x="8362" y="4590"/>
              <a:ext cx="876" cy="16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6"/>
              <a:endCxn id="11" idx="2"/>
            </p:cNvCxnSpPr>
            <p:nvPr/>
          </p:nvCxnSpPr>
          <p:spPr>
            <a:xfrm>
              <a:off x="8362" y="6234"/>
              <a:ext cx="8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6"/>
              <a:endCxn id="4" idx="2"/>
            </p:cNvCxnSpPr>
            <p:nvPr/>
          </p:nvCxnSpPr>
          <p:spPr>
            <a:xfrm>
              <a:off x="9838" y="4590"/>
              <a:ext cx="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4" idx="6"/>
              <a:endCxn id="5" idx="2"/>
            </p:cNvCxnSpPr>
            <p:nvPr/>
          </p:nvCxnSpPr>
          <p:spPr>
            <a:xfrm>
              <a:off x="11098" y="4590"/>
              <a:ext cx="6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" idx="6"/>
              <a:endCxn id="4" idx="2"/>
            </p:cNvCxnSpPr>
            <p:nvPr/>
          </p:nvCxnSpPr>
          <p:spPr>
            <a:xfrm>
              <a:off x="9838" y="3054"/>
              <a:ext cx="660" cy="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6"/>
              <a:endCxn id="4" idx="2"/>
            </p:cNvCxnSpPr>
            <p:nvPr/>
          </p:nvCxnSpPr>
          <p:spPr>
            <a:xfrm>
              <a:off x="9838" y="3822"/>
              <a:ext cx="660" cy="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1" idx="6"/>
              <a:endCxn id="4" idx="2"/>
            </p:cNvCxnSpPr>
            <p:nvPr/>
          </p:nvCxnSpPr>
          <p:spPr>
            <a:xfrm flipV="true">
              <a:off x="9838" y="4590"/>
              <a:ext cx="660" cy="16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true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en-US">
                <a:solidFill>
                  <a:srgbClr val="434343"/>
                </a:solidFill>
              </a:rPr>
              <a:t>Conclusion</a:t>
            </a:r>
            <a:endParaRPr lang="en-US" altLang="en-US">
              <a:solidFill>
                <a:srgbClr val="434343"/>
              </a:solidFill>
            </a:endParaRPr>
          </a:p>
        </p:txBody>
      </p:sp>
      <p:sp>
        <p:nvSpPr>
          <p:cNvPr id="238" name="Google Shape;238;p37"/>
          <p:cNvSpPr txBox="true"/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Model Performance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Further consideration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Simple vs Complex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true"/>
          <p:nvPr>
            <p:ph type="subTitle" idx="1"/>
          </p:nvPr>
        </p:nvSpPr>
        <p:spPr>
          <a:xfrm>
            <a:off x="626110" y="1711325"/>
            <a:ext cx="3348355" cy="19418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Dev set </a:t>
            </a:r>
            <a:r>
              <a:rPr lang="en-US" altLang="en-US" b="1"/>
              <a:t>MSE </a:t>
            </a:r>
            <a:r>
              <a:rPr lang="en-US" altLang="en-US"/>
              <a:t>for </a:t>
            </a:r>
            <a:r>
              <a:rPr lang="en-US" altLang="en-US">
                <a:solidFill>
                  <a:srgbClr val="FF0000"/>
                </a:solidFill>
              </a:rPr>
              <a:t>Simple model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0.0014718622471362882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Dev set </a:t>
            </a:r>
            <a:r>
              <a:rPr lang="en-US" altLang="en-US" b="1"/>
              <a:t>MSE </a:t>
            </a:r>
            <a:r>
              <a:rPr lang="en-US" altLang="en-US"/>
              <a:t>for </a:t>
            </a:r>
            <a:r>
              <a:rPr lang="en-US" altLang="en-US">
                <a:solidFill>
                  <a:srgbClr val="0070C0"/>
                </a:solidFill>
              </a:rPr>
              <a:t>Complex model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0.0015187861917754437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One-way ANOVA results:</a:t>
            </a:r>
            <a:br>
              <a:rPr lang="en-US" altLang="en-US"/>
            </a:br>
            <a:r>
              <a:rPr lang="en-US" altLang="en-US"/>
              <a:t>F-Stat = 2.8797 (pval = 0.0897)</a:t>
            </a:r>
            <a:endParaRPr lang="en-US" altLang="en-U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735" y="1552575"/>
            <a:ext cx="5086350" cy="24618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NN vs Rest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true"/>
          <p:nvPr>
            <p:ph type="subTitle" idx="1"/>
          </p:nvPr>
        </p:nvSpPr>
        <p:spPr>
          <a:xfrm>
            <a:off x="626110" y="1711325"/>
            <a:ext cx="3348355" cy="266382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Dev set </a:t>
            </a:r>
            <a:r>
              <a:rPr lang="en-US" altLang="en-US" b="1"/>
              <a:t>MSE </a:t>
            </a:r>
            <a:r>
              <a:rPr lang="en-US" altLang="en-US"/>
              <a:t>for </a:t>
            </a:r>
            <a:r>
              <a:rPr lang="en-US" altLang="en-US">
                <a:solidFill>
                  <a:srgbClr val="00B050"/>
                </a:solidFill>
              </a:rPr>
              <a:t>Neural Net model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0.001402712182856231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One-way ANOVA results:</a:t>
            </a:r>
            <a:br>
              <a:rPr lang="en-US" altLang="en-US"/>
            </a:br>
            <a:r>
              <a:rPr lang="en-US" altLang="en-US"/>
              <a:t>F-Stat = 7.003 (pval = 0.0081)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Dev set </a:t>
            </a:r>
            <a:r>
              <a:rPr lang="en-US" altLang="en-US" sz="1200" b="1">
                <a:sym typeface="+mn-ea"/>
              </a:rPr>
              <a:t>MSE </a:t>
            </a:r>
            <a:r>
              <a:rPr lang="en-US" altLang="en-US" sz="1200">
                <a:sym typeface="+mn-ea"/>
              </a:rPr>
              <a:t>for </a:t>
            </a:r>
            <a:r>
              <a:rPr lang="en-US" altLang="en-US" sz="1200">
                <a:solidFill>
                  <a:srgbClr val="FF0000"/>
                </a:solidFill>
                <a:sym typeface="+mn-ea"/>
              </a:rPr>
              <a:t>Simple model</a:t>
            </a:r>
            <a:r>
              <a:rPr lang="en-US" altLang="en-US" sz="1200">
                <a:sym typeface="+mn-ea"/>
              </a:rPr>
              <a:t>:</a:t>
            </a:r>
            <a:br>
              <a:rPr lang="en-US" altLang="en-US" sz="1200">
                <a:sym typeface="+mn-ea"/>
              </a:rPr>
            </a:br>
            <a:r>
              <a:rPr lang="en-US" altLang="en-US" sz="1200">
                <a:sym typeface="+mn-ea"/>
              </a:rPr>
              <a:t>0.0014718622471362882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</a:pPr>
            <a:endParaRPr lang="en-US" altLang="en-US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Dev set </a:t>
            </a:r>
            <a:r>
              <a:rPr lang="en-US" altLang="en-US" sz="1200" b="1">
                <a:sym typeface="+mn-ea"/>
              </a:rPr>
              <a:t>MSE </a:t>
            </a:r>
            <a:r>
              <a:rPr lang="en-US" altLang="en-US" sz="1200">
                <a:sym typeface="+mn-ea"/>
              </a:rPr>
              <a:t>for </a:t>
            </a:r>
            <a:r>
              <a:rPr lang="en-US" altLang="en-US" sz="1200">
                <a:solidFill>
                  <a:srgbClr val="0070C0"/>
                </a:solidFill>
                <a:sym typeface="+mn-ea"/>
              </a:rPr>
              <a:t>Complex model</a:t>
            </a:r>
            <a:r>
              <a:rPr lang="en-US" altLang="en-US" sz="1200">
                <a:sym typeface="+mn-ea"/>
              </a:rPr>
              <a:t>:</a:t>
            </a:r>
            <a:br>
              <a:rPr lang="en-US" altLang="en-US" sz="1200">
                <a:sym typeface="+mn-ea"/>
              </a:rPr>
            </a:br>
            <a:r>
              <a:rPr lang="en-US" altLang="en-US" sz="1200">
                <a:sym typeface="+mn-ea"/>
              </a:rPr>
              <a:t>0.0015187861917754437</a:t>
            </a:r>
            <a:endParaRPr lang="en-US" altLang="en-US" sz="1200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640" y="1554480"/>
            <a:ext cx="5081831" cy="24597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true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en-US" b="1"/>
              <a:t>Further Consideration</a:t>
            </a:r>
            <a:endParaRPr lang="en-US" altLang="en-US" b="1"/>
          </a:p>
        </p:txBody>
      </p:sp>
      <p:sp>
        <p:nvSpPr>
          <p:cNvPr id="262" name="Google Shape;262;p40"/>
          <p:cNvSpPr txBox="true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true"/>
          <p:nvPr>
            <p:ph type="subTitle" idx="1"/>
          </p:nvPr>
        </p:nvSpPr>
        <p:spPr>
          <a:xfrm>
            <a:off x="626110" y="1711325"/>
            <a:ext cx="7922260" cy="266382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b="1"/>
              <a:t>Using levels</a:t>
            </a:r>
            <a:r>
              <a:rPr lang="en-US" altLang="en-US"/>
              <a:t> rather than returns makes </a:t>
            </a:r>
            <a:r>
              <a:rPr lang="en-US" altLang="en-US" b="1"/>
              <a:t>performance worse</a:t>
            </a:r>
            <a:r>
              <a:rPr lang="en-US" altLang="en-US"/>
              <a:t>, in addition to violating the stationarity condition of AR models. 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Using </a:t>
            </a:r>
            <a:r>
              <a:rPr lang="en-US" altLang="en-US" b="1"/>
              <a:t>more than 1 year of data</a:t>
            </a:r>
            <a:r>
              <a:rPr lang="en-US" altLang="en-US"/>
              <a:t> would also help build a better model. 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Note </a:t>
            </a:r>
            <a:r>
              <a:rPr lang="en-US" altLang="en-US" b="1"/>
              <a:t>S&amp;P 500 components change over time</a:t>
            </a:r>
            <a:r>
              <a:rPr lang="en-US" altLang="en-US"/>
              <a:t>; it’s important to make sure one gets correct components for the time period.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Building a </a:t>
            </a:r>
            <a:r>
              <a:rPr lang="en-US" altLang="en-US" b="1"/>
              <a:t>categorical </a:t>
            </a:r>
            <a:r>
              <a:rPr lang="en-US" altLang="en-US"/>
              <a:t>predictive </a:t>
            </a:r>
            <a:r>
              <a:rPr lang="en-US" altLang="en-US" b="1"/>
              <a:t>model</a:t>
            </a:r>
            <a:r>
              <a:rPr lang="en-US" altLang="en-US"/>
              <a:t>, rather than a coninuous model (predict if returns will be positive or negative, rather than the value of the return) might be </a:t>
            </a:r>
            <a:r>
              <a:rPr lang="en-US" altLang="en-US" b="1"/>
              <a:t>more appropriate </a:t>
            </a:r>
            <a:r>
              <a:rPr lang="en-US" altLang="en-US"/>
              <a:t>for this data.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Building a continuous </a:t>
            </a:r>
            <a:r>
              <a:rPr lang="en-US" altLang="en-US" b="1"/>
              <a:t>model for</a:t>
            </a:r>
            <a:r>
              <a:rPr lang="en-US" altLang="en-US"/>
              <a:t> predicting the </a:t>
            </a:r>
            <a:r>
              <a:rPr lang="en-US" altLang="en-US" b="1"/>
              <a:t>squared returns</a:t>
            </a:r>
            <a:r>
              <a:rPr lang="en-US" altLang="en-US"/>
              <a:t> (volatility) would also be </a:t>
            </a:r>
            <a:r>
              <a:rPr lang="en-US" altLang="en-US" b="1"/>
              <a:t>more appropriate </a:t>
            </a:r>
            <a:r>
              <a:rPr lang="en-US" altLang="en-US"/>
              <a:t>for this data. Serial correlation of volatility is a well known phenomenon.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/>
              <a:t>Combining the above two: build a categorical predictive model, then a model for predicting squared returns for each, would be an interesting thing to explore.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ksaman" panose="020B0500040200020003" charset="0"/>
              <a:ea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917" name="Google Shape;917;p61"/>
          <p:cNvSpPr txBox="true"/>
          <p:nvPr>
            <p:ph type="body" idx="4294967295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34343"/>
                </a:solidFill>
              </a:rPr>
              <a:t>Does anyone have any questions?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919" name="Google Shape;919;p61"/>
          <p:cNvSpPr txBox="true"/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sym typeface="Arvo"/>
              </a:rPr>
            </a:fld>
            <a:endParaRPr sz="1200">
              <a:solidFill>
                <a:srgbClr val="CCCCCC"/>
              </a:solidFill>
              <a:sym typeface="Arvo"/>
            </a:endParaRPr>
          </a:p>
        </p:txBody>
      </p:sp>
      <p:sp>
        <p:nvSpPr>
          <p:cNvPr id="920" name="Google Shape;920;p61"/>
          <p:cNvSpPr txBox="true"/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T</a:t>
            </a:r>
            <a:r>
              <a:rPr lang="en-US"/>
              <a:t>hanks</a:t>
            </a:r>
            <a:r>
              <a:rPr lang="en-US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true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en-US">
                <a:solidFill>
                  <a:srgbClr val="434343"/>
                </a:solidFill>
                <a:sym typeface="+mn-ea"/>
              </a:rPr>
              <a:t>Background</a:t>
            </a:r>
            <a:endParaRPr lang="en-US" altLang="en-US">
              <a:solidFill>
                <a:srgbClr val="434343"/>
              </a:solidFill>
            </a:endParaRPr>
          </a:p>
        </p:txBody>
      </p:sp>
      <p:sp>
        <p:nvSpPr>
          <p:cNvPr id="238" name="Google Shape;238;p37"/>
          <p:cNvSpPr txBox="true"/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Purpose of project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Time series background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true"/>
          <p:nvPr>
            <p:ph type="title" idx="4"/>
          </p:nvPr>
        </p:nvSpPr>
        <p:spPr>
          <a:xfrm>
            <a:off x="1113155" y="927100"/>
            <a:ext cx="801878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434343"/>
                </a:solidFill>
              </a:rPr>
              <a:t>Purpose</a:t>
            </a:r>
            <a:endParaRPr lang="en-US" altLang="en-US" sz="2400">
              <a:solidFill>
                <a:srgbClr val="434343"/>
              </a:solidFill>
            </a:endParaRPr>
          </a:p>
        </p:txBody>
      </p:sp>
      <p:sp>
        <p:nvSpPr>
          <p:cNvPr id="251" name="Google Shape;251;p39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sym typeface="Arvo"/>
              </a:rPr>
            </a:fld>
            <a:endParaRPr sz="1200">
              <a:solidFill>
                <a:srgbClr val="CCCCCC"/>
              </a:solidFill>
              <a:sym typeface="Arvo"/>
            </a:endParaRPr>
          </a:p>
        </p:txBody>
      </p:sp>
      <p:sp>
        <p:nvSpPr>
          <p:cNvPr id="253" name="Google Shape;253;p39"/>
          <p:cNvSpPr txBox="true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0">
                <a:solidFill>
                  <a:srgbClr val="666666"/>
                </a:solidFill>
                <a:ea typeface="Gubbi" panose="00000400000000000000" charset="0"/>
                <a:sym typeface="Ubuntu Medium"/>
              </a:rPr>
              <a:t>A:</a:t>
            </a:r>
            <a:br>
              <a:rPr lang="en-US" altLang="en-US" b="0">
                <a:solidFill>
                  <a:srgbClr val="666666"/>
                </a:solidFill>
                <a:ea typeface="Gubbi" panose="00000400000000000000" charset="0"/>
                <a:sym typeface="Ubuntu Medium"/>
              </a:rPr>
            </a:br>
            <a:r>
              <a:rPr lang="en-US" altLang="en-US" b="0">
                <a:solidFill>
                  <a:srgbClr val="666666"/>
                </a:solidFill>
                <a:ea typeface="Gubbi" panose="00000400000000000000" charset="0"/>
                <a:sym typeface="Ubuntu Medium"/>
              </a:rPr>
              <a:t>Compare Simple &amp; Complex</a:t>
            </a:r>
            <a:endParaRPr lang="en-US" altLang="en-US" b="0">
              <a:solidFill>
                <a:srgbClr val="666666"/>
              </a:solidFill>
              <a:ea typeface="Gubbi" panose="00000400000000000000" charset="0"/>
              <a:sym typeface="Ubuntu Medium"/>
            </a:endParaRPr>
          </a:p>
        </p:txBody>
      </p:sp>
      <p:sp>
        <p:nvSpPr>
          <p:cNvPr id="254" name="Google Shape;254;p39"/>
          <p:cNvSpPr txBox="true"/>
          <p:nvPr>
            <p:ph type="subTitle" idx="1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We will </a:t>
            </a:r>
            <a:r>
              <a:rPr lang="en-US" altLang="en-US" b="1"/>
              <a:t>build two models</a:t>
            </a:r>
            <a:r>
              <a:rPr lang="en-US" altLang="en-US"/>
              <a:t>: 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“</a:t>
            </a:r>
            <a:r>
              <a:rPr lang="en-US" altLang="en-US" b="1"/>
              <a:t>Simple</a:t>
            </a:r>
            <a:r>
              <a:rPr lang="en-US" altLang="en-US"/>
              <a:t>” model: 1 variable.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/>
              <a:t>“</a:t>
            </a:r>
            <a:r>
              <a:rPr lang="en-US" altLang="en-US" b="1"/>
              <a:t>Complex</a:t>
            </a:r>
            <a:r>
              <a:rPr lang="en-US" altLang="en-US"/>
              <a:t>” model: 13 variables. 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</a:pPr>
            <a:r>
              <a:rPr lang="en-US" altLang="en-US"/>
              <a:t>and </a:t>
            </a:r>
            <a:r>
              <a:rPr lang="en-US" altLang="en-US" b="1"/>
              <a:t>compare </a:t>
            </a:r>
            <a:r>
              <a:rPr lang="en-US" altLang="en-US"/>
              <a:t>the </a:t>
            </a:r>
            <a:r>
              <a:rPr lang="en-US" altLang="en-US" b="1"/>
              <a:t>results</a:t>
            </a:r>
            <a:r>
              <a:rPr lang="en-US" altLang="en-US"/>
              <a:t>. </a:t>
            </a:r>
            <a:endParaRPr lang="en-US" altLang="en-US"/>
          </a:p>
        </p:txBody>
      </p:sp>
      <p:sp>
        <p:nvSpPr>
          <p:cNvPr id="255" name="Google Shape;255;p39"/>
          <p:cNvSpPr txBox="true"/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0"/>
              <a:t>B:</a:t>
            </a:r>
            <a:br>
              <a:rPr lang="en-US" altLang="en-US" b="0"/>
            </a:br>
            <a:r>
              <a:rPr lang="en-US" altLang="en-US" b="0"/>
              <a:t>Compare NN to rest</a:t>
            </a:r>
            <a:endParaRPr lang="en-US" altLang="en-US" b="0"/>
          </a:p>
        </p:txBody>
      </p:sp>
      <p:sp>
        <p:nvSpPr>
          <p:cNvPr id="256" name="Google Shape;256;p39"/>
          <p:cNvSpPr txBox="true"/>
          <p:nvPr>
            <p:ph type="subTitle" idx="3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We will </a:t>
            </a:r>
            <a:r>
              <a:rPr lang="en-US" altLang="en-US" b="1"/>
              <a:t>build </a:t>
            </a:r>
            <a:r>
              <a:rPr lang="en-US" altLang="en-US"/>
              <a:t>a </a:t>
            </a:r>
            <a:r>
              <a:rPr lang="en-US" altLang="en-US" b="1"/>
              <a:t>Neural Network </a:t>
            </a:r>
            <a:r>
              <a:rPr lang="en-US" altLang="en-US"/>
              <a:t>model, and </a:t>
            </a:r>
            <a:r>
              <a:rPr lang="en-US" altLang="en-US" b="1"/>
              <a:t>compare </a:t>
            </a:r>
            <a:r>
              <a:rPr lang="en-US" altLang="en-US"/>
              <a:t>it’s performance </a:t>
            </a:r>
            <a:r>
              <a:rPr lang="en-US" altLang="en-US" b="1"/>
              <a:t>to </a:t>
            </a:r>
            <a:r>
              <a:rPr lang="en-US" altLang="en-US"/>
              <a:t>the “</a:t>
            </a:r>
            <a:r>
              <a:rPr lang="en-US" altLang="en-US" b="1"/>
              <a:t>Simple</a:t>
            </a:r>
            <a:r>
              <a:rPr lang="en-US" altLang="en-US"/>
              <a:t>” </a:t>
            </a:r>
            <a:r>
              <a:rPr lang="en-US" altLang="en-US" b="1"/>
              <a:t>and </a:t>
            </a:r>
            <a:r>
              <a:rPr lang="en-US" altLang="en-US"/>
              <a:t>“</a:t>
            </a:r>
            <a:r>
              <a:rPr lang="en-US" altLang="en-US" b="1"/>
              <a:t>Complex</a:t>
            </a:r>
            <a:r>
              <a:rPr lang="en-US" altLang="en-US"/>
              <a:t>” models. 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true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34343"/>
                </a:solidFill>
              </a:rPr>
              <a:t>Auto-Regression</a:t>
            </a:r>
            <a:endParaRPr lang="en-US" sz="2800" b="1"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 txBox="true"/>
          <p:nvPr>
            <p:ph type="subTitle" idx="1"/>
          </p:nvPr>
        </p:nvSpPr>
        <p:spPr>
          <a:xfrm>
            <a:off x="614680" y="2564765"/>
            <a:ext cx="3011805" cy="159702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Need </a:t>
            </a:r>
            <a:r>
              <a:rPr lang="en-US" altLang="en-US" sz="1800" b="1"/>
              <a:t>Stationarity</a:t>
            </a:r>
            <a:endParaRPr lang="en-US" altLang="en-US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E.g. </a:t>
            </a:r>
            <a:r>
              <a:rPr lang="en-US" altLang="en-US" sz="1800" b="1"/>
              <a:t>can </a:t>
            </a:r>
            <a:r>
              <a:rPr lang="en-US" altLang="en-US" sz="1800"/>
              <a:t>build an AR model </a:t>
            </a:r>
            <a:r>
              <a:rPr lang="en-US" altLang="en-US" sz="1800" b="1"/>
              <a:t>on temperature </a:t>
            </a:r>
            <a:r>
              <a:rPr lang="en-US" altLang="en-US" sz="1800"/>
              <a:t>data.</a:t>
            </a:r>
            <a:endParaRPr lang="en-US" altLang="en-US" sz="1800"/>
          </a:p>
        </p:txBody>
      </p:sp>
      <p:sp>
        <p:nvSpPr>
          <p:cNvPr id="216" name="Google Shape;216;p34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62425" y="993775"/>
            <a:ext cx="4768215" cy="337248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4754880" y="2613025"/>
            <a:ext cx="3657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754880" y="1489710"/>
            <a:ext cx="3657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754880" y="3775710"/>
            <a:ext cx="3657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080" y="1489710"/>
            <a:ext cx="4637405" cy="2378710"/>
          </a:xfrm>
          <a:prstGeom prst="rect">
            <a:avLst/>
          </a:prstGeom>
        </p:spPr>
      </p:pic>
      <p:sp>
        <p:nvSpPr>
          <p:cNvPr id="214" name="Google Shape;214;p34"/>
          <p:cNvSpPr txBox="true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34343"/>
                </a:solidFill>
              </a:rPr>
              <a:t>Auto-Regression</a:t>
            </a:r>
            <a:endParaRPr lang="en-US" sz="2800" b="1"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 txBox="true"/>
          <p:nvPr>
            <p:ph type="subTitle" idx="1"/>
          </p:nvPr>
        </p:nvSpPr>
        <p:spPr>
          <a:xfrm>
            <a:off x="614775" y="2564775"/>
            <a:ext cx="29208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Need Stationarity</a:t>
            </a:r>
            <a:endParaRPr lang="en-US" altLang="en-US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E.g. </a:t>
            </a:r>
            <a:r>
              <a:rPr lang="en-US" altLang="en-US" sz="1800" b="1"/>
              <a:t>cannot </a:t>
            </a:r>
            <a:r>
              <a:rPr lang="en-US" altLang="en-US" sz="1800"/>
              <a:t>build an AR model </a:t>
            </a:r>
            <a:r>
              <a:rPr lang="en-US" altLang="en-US" sz="1800" b="1"/>
              <a:t>on </a:t>
            </a:r>
            <a:r>
              <a:rPr lang="en-US" altLang="en-US" sz="1800"/>
              <a:t>stock </a:t>
            </a:r>
            <a:r>
              <a:rPr lang="en-US" altLang="en-US" sz="1800" b="1"/>
              <a:t>prices</a:t>
            </a:r>
            <a:r>
              <a:rPr lang="en-US" altLang="en-US" sz="1800"/>
              <a:t>!</a:t>
            </a:r>
            <a:endParaRPr lang="en-US" altLang="en-US" sz="1800"/>
          </a:p>
        </p:txBody>
      </p:sp>
      <p:sp>
        <p:nvSpPr>
          <p:cNvPr id="216" name="Google Shape;216;p34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5631180" y="3392805"/>
            <a:ext cx="74549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633720" y="3318510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628640" y="3474720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83655" y="3061970"/>
            <a:ext cx="74549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86195" y="2732405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1115" y="3367405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59625" y="2936240"/>
            <a:ext cx="74549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2165" y="2672715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57085" y="3188970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21625" y="2329180"/>
            <a:ext cx="74549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24165" y="1708785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19085" y="2994025"/>
            <a:ext cx="742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true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34343"/>
                </a:solidFill>
              </a:rPr>
              <a:t>Auto-Regression</a:t>
            </a:r>
            <a:endParaRPr lang="en-US" sz="2800" b="1"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 txBox="true"/>
          <p:nvPr>
            <p:ph type="subTitle" idx="1"/>
          </p:nvPr>
        </p:nvSpPr>
        <p:spPr>
          <a:xfrm>
            <a:off x="614775" y="2564775"/>
            <a:ext cx="29208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Need Stationarity</a:t>
            </a:r>
            <a:endParaRPr lang="en-US" altLang="en-US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We </a:t>
            </a:r>
            <a:r>
              <a:rPr lang="en-US" altLang="en-US" sz="1800" b="1"/>
              <a:t>use </a:t>
            </a:r>
            <a:r>
              <a:rPr lang="en-US" altLang="en-US" sz="1800"/>
              <a:t>the </a:t>
            </a:r>
            <a:r>
              <a:rPr lang="en-US" altLang="en-US" sz="1800" b="1"/>
              <a:t>return </a:t>
            </a:r>
            <a:r>
              <a:rPr lang="en-US" altLang="en-US" sz="1800"/>
              <a:t>(continous % change) </a:t>
            </a:r>
            <a:r>
              <a:rPr lang="en-US" altLang="en-US" sz="1800" b="1"/>
              <a:t>of</a:t>
            </a:r>
            <a:r>
              <a:rPr lang="en-US" altLang="en-US" sz="1800"/>
              <a:t> stock </a:t>
            </a:r>
            <a:r>
              <a:rPr lang="en-US" altLang="en-US" sz="1800" b="1"/>
              <a:t>prices</a:t>
            </a:r>
            <a:r>
              <a:rPr lang="en-US" altLang="en-US" sz="1800"/>
              <a:t>.</a:t>
            </a:r>
            <a:endParaRPr lang="en-US" altLang="en-US" sz="1800"/>
          </a:p>
        </p:txBody>
      </p:sp>
      <p:sp>
        <p:nvSpPr>
          <p:cNvPr id="216" name="Google Shape;216;p34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112" y="1490472"/>
            <a:ext cx="4680360" cy="23774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913630" y="2237105"/>
            <a:ext cx="393827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13630" y="1975485"/>
            <a:ext cx="39382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13630" y="2512695"/>
            <a:ext cx="392620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true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34343"/>
                </a:solidFill>
              </a:rPr>
              <a:t>Auto-Regression</a:t>
            </a:r>
            <a:endParaRPr lang="en-US" sz="2800" b="1"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 txBox="true"/>
          <p:nvPr>
            <p:ph type="subTitle" idx="1"/>
          </p:nvPr>
        </p:nvSpPr>
        <p:spPr>
          <a:xfrm>
            <a:off x="614775" y="2564775"/>
            <a:ext cx="29208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Step 1: Plot the </a:t>
            </a:r>
            <a:r>
              <a:rPr lang="en-US" altLang="en-US" sz="1800" b="1"/>
              <a:t>ACF</a:t>
            </a:r>
            <a:endParaRPr lang="en-US" altLang="en-US" sz="1800" b="1"/>
          </a:p>
        </p:txBody>
      </p:sp>
      <p:sp>
        <p:nvSpPr>
          <p:cNvPr id="216" name="Google Shape;216;p34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112" y="1490472"/>
            <a:ext cx="4681728" cy="2352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true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34343"/>
                </a:solidFill>
              </a:rPr>
              <a:t>Auto-Regression</a:t>
            </a:r>
            <a:endParaRPr lang="en-US" sz="2800" b="1">
              <a:solidFill>
                <a:srgbClr val="434343"/>
              </a:solidFill>
            </a:endParaRPr>
          </a:p>
        </p:txBody>
      </p:sp>
      <p:sp>
        <p:nvSpPr>
          <p:cNvPr id="215" name="Google Shape;215;p34"/>
          <p:cNvSpPr txBox="true"/>
          <p:nvPr>
            <p:ph type="subTitle" idx="1"/>
          </p:nvPr>
        </p:nvSpPr>
        <p:spPr>
          <a:xfrm>
            <a:off x="614775" y="2564775"/>
            <a:ext cx="29208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Step 1: Plot the ACF</a:t>
            </a:r>
            <a:endParaRPr lang="en-US" altLang="en-US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80604020202020204" pitchFamily="34" charset="0"/>
              <a:buChar char="•"/>
            </a:pPr>
            <a:r>
              <a:rPr lang="en-US" altLang="en-US" sz="1800"/>
              <a:t>Step 2: Plot the </a:t>
            </a:r>
            <a:r>
              <a:rPr lang="en-US" altLang="en-US" sz="1800" b="1"/>
              <a:t>PACF</a:t>
            </a:r>
            <a:endParaRPr lang="en-US" altLang="en-US" sz="1800" b="1"/>
          </a:p>
        </p:txBody>
      </p:sp>
      <p:sp>
        <p:nvSpPr>
          <p:cNvPr id="216" name="Google Shape;216;p34"/>
          <p:cNvSpPr txBox="true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112" y="1490472"/>
            <a:ext cx="4681728" cy="2352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Laksa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Laksa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Laksaman"/>
        <a:font script="Hebr" typeface="Laksa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Laksa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Laksa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Laksa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Laksaman"/>
        <a:font script="Hebr" typeface="Laksa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Laksa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Laksaman"/>
        <a:font script="Hebr" typeface="Laksa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Laksa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2988</Words>
  <Application>WPS Presentation</Application>
  <PresentationFormat/>
  <Paragraphs>231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Laksaman</vt:lpstr>
      <vt:lpstr>Ubuntu</vt:lpstr>
      <vt:lpstr>Arvo</vt:lpstr>
      <vt:lpstr>Gubbi</vt:lpstr>
      <vt:lpstr>Ubuntu Light</vt:lpstr>
      <vt:lpstr>Bodoni</vt:lpstr>
      <vt:lpstr>Ubuntu Medium</vt:lpstr>
      <vt:lpstr>微软雅黑</vt:lpstr>
      <vt:lpstr>Droid Sans Fallback</vt:lpstr>
      <vt:lpstr>Arial Unicode MS</vt:lpstr>
      <vt:lpstr>Standard Symbols PS [URW ]</vt:lpstr>
      <vt:lpstr>DejaVu Sans</vt:lpstr>
      <vt:lpstr>Minimal Charm</vt:lpstr>
      <vt:lpstr>Project Luther</vt:lpstr>
      <vt:lpstr>3</vt:lpstr>
      <vt:lpstr>Background</vt:lpstr>
      <vt:lpstr>B: Compare NN to rest</vt:lpstr>
      <vt:lpstr>Auto-Regression</vt:lpstr>
      <vt:lpstr>Auto-Regression</vt:lpstr>
      <vt:lpstr>Auto-Regression</vt:lpstr>
      <vt:lpstr>Auto-Regression</vt:lpstr>
      <vt:lpstr>Auto-Regression</vt:lpstr>
      <vt:lpstr>Models</vt:lpstr>
      <vt:lpstr>The Data</vt:lpstr>
      <vt:lpstr>The Data</vt:lpstr>
      <vt:lpstr>The Data</vt:lpstr>
      <vt:lpstr>Simple Model</vt:lpstr>
      <vt:lpstr>Simple Model</vt:lpstr>
      <vt:lpstr>Simple AR(1) Model</vt:lpstr>
      <vt:lpstr>Complex Model</vt:lpstr>
      <vt:lpstr>Complex Model</vt:lpstr>
      <vt:lpstr>Complex Model</vt:lpstr>
      <vt:lpstr>Neural Network Model</vt:lpstr>
      <vt:lpstr>Neural Network Model</vt:lpstr>
      <vt:lpstr>Conclusion</vt:lpstr>
      <vt:lpstr>Simple vs Complex</vt:lpstr>
      <vt:lpstr>NN vs Rest</vt:lpstr>
      <vt:lpstr>Further Consideration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/>
  <cp:lastModifiedBy>jcosme</cp:lastModifiedBy>
  <cp:revision>145</cp:revision>
  <dcterms:created xsi:type="dcterms:W3CDTF">2020-10-08T08:40:17Z</dcterms:created>
  <dcterms:modified xsi:type="dcterms:W3CDTF">2020-10-08T08:40:17Z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