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7" r:id="rId2"/>
    <p:sldId id="259" r:id="rId3"/>
    <p:sldId id="268" r:id="rId4"/>
    <p:sldId id="277" r:id="rId5"/>
    <p:sldId id="285" r:id="rId6"/>
    <p:sldId id="290" r:id="rId7"/>
    <p:sldId id="278" r:id="rId8"/>
    <p:sldId id="287" r:id="rId9"/>
    <p:sldId id="286" r:id="rId10"/>
    <p:sldId id="288" r:id="rId11"/>
    <p:sldId id="269" r:id="rId12"/>
    <p:sldId id="284" r:id="rId13"/>
    <p:sldId id="275" r:id="rId14"/>
    <p:sldId id="292" r:id="rId15"/>
    <p:sldId id="293" r:id="rId16"/>
    <p:sldId id="281" r:id="rId17"/>
    <p:sldId id="291" r:id="rId18"/>
    <p:sldId id="280" r:id="rId19"/>
    <p:sldId id="289" r:id="rId20"/>
    <p:sldId id="274" r:id="rId21"/>
    <p:sldId id="282" r:id="rId22"/>
    <p:sldId id="283" r:id="rId2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69B"/>
    <a:srgbClr val="FFFFFF"/>
    <a:srgbClr val="4F81BD"/>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235E75-D3AA-4497-A0F6-BFFEB5C97D28}" v="29" dt="2020-06-01T23:24:19.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1" autoAdjust="0"/>
    <p:restoredTop sz="87676" autoAdjust="0"/>
  </p:normalViewPr>
  <p:slideViewPr>
    <p:cSldViewPr>
      <p:cViewPr varScale="1">
        <p:scale>
          <a:sx n="90" d="100"/>
          <a:sy n="90" d="100"/>
        </p:scale>
        <p:origin x="798" y="90"/>
      </p:cViewPr>
      <p:guideLst>
        <p:guide orient="horz" pos="2160"/>
        <p:guide pos="2880"/>
      </p:guideLst>
    </p:cSldViewPr>
  </p:slideViewPr>
  <p:outlineViewPr>
    <p:cViewPr>
      <p:scale>
        <a:sx n="33" d="100"/>
        <a:sy n="33" d="100"/>
      </p:scale>
      <p:origin x="0" y="2298"/>
    </p:cViewPr>
  </p:outlineViewPr>
  <p:notesTextViewPr>
    <p:cViewPr>
      <p:scale>
        <a:sx n="100" d="100"/>
        <a:sy n="100" d="100"/>
      </p:scale>
      <p:origin x="0" y="0"/>
    </p:cViewPr>
  </p:notesTextViewPr>
  <p:sorterViewPr>
    <p:cViewPr varScale="1">
      <p:scale>
        <a:sx n="100" d="100"/>
        <a:sy n="100" d="100"/>
      </p:scale>
      <p:origin x="0" y="55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isl\Desktop\Livro1%20(version%202).od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Esforço Semanal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manualLayout>
          <c:layoutTarget val="inner"/>
          <c:xMode val="edge"/>
          <c:yMode val="edge"/>
          <c:x val="8.5198469238489935E-2"/>
          <c:y val="0.14816580160395743"/>
          <c:w val="0.81452407386774406"/>
          <c:h val="0.53807173774546546"/>
        </c:manualLayout>
      </c:layout>
      <c:barChart>
        <c:barDir val="col"/>
        <c:grouping val="stacked"/>
        <c:varyColors val="0"/>
        <c:ser>
          <c:idx val="0"/>
          <c:order val="0"/>
          <c:tx>
            <c:strRef>
              <c:f>Folha1!$B$1</c:f>
              <c:strCache>
                <c:ptCount val="1"/>
                <c:pt idx="0">
                  <c:v>Desenho do sistema</c:v>
                </c:pt>
              </c:strCache>
            </c:strRef>
          </c:tx>
          <c:spPr>
            <a:solidFill>
              <a:schemeClr val="accent1"/>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Folha1!$B$2:$B$19</c:f>
              <c:numCache>
                <c:formatCode>General</c:formatCode>
                <c:ptCount val="18"/>
                <c:pt idx="0">
                  <c:v>13</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extLst>
            <c:ext xmlns:c16="http://schemas.microsoft.com/office/drawing/2014/chart" uri="{C3380CC4-5D6E-409C-BE32-E72D297353CC}">
              <c16:uniqueId val="{00000000-F0B8-435F-B321-6FDE5A8D5AA2}"/>
            </c:ext>
          </c:extLst>
        </c:ser>
        <c:ser>
          <c:idx val="1"/>
          <c:order val="1"/>
          <c:tx>
            <c:strRef>
              <c:f>Folha1!$C$1</c:f>
              <c:strCache>
                <c:ptCount val="1"/>
                <c:pt idx="0">
                  <c:v>Implementação da base de dados</c:v>
                </c:pt>
              </c:strCache>
            </c:strRef>
          </c:tx>
          <c:spPr>
            <a:solidFill>
              <a:schemeClr val="accent2"/>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Folha1!$C$2:$C$19</c:f>
              <c:numCache>
                <c:formatCode>General</c:formatCode>
                <c:ptCount val="18"/>
                <c:pt idx="0">
                  <c:v>0</c:v>
                </c:pt>
                <c:pt idx="1">
                  <c:v>6</c:v>
                </c:pt>
                <c:pt idx="2">
                  <c:v>10</c:v>
                </c:pt>
                <c:pt idx="3">
                  <c:v>8</c:v>
                </c:pt>
                <c:pt idx="4">
                  <c:v>3</c:v>
                </c:pt>
                <c:pt idx="5">
                  <c:v>6</c:v>
                </c:pt>
                <c:pt idx="6">
                  <c:v>4</c:v>
                </c:pt>
                <c:pt idx="7">
                  <c:v>5</c:v>
                </c:pt>
                <c:pt idx="8">
                  <c:v>0</c:v>
                </c:pt>
                <c:pt idx="9">
                  <c:v>0</c:v>
                </c:pt>
                <c:pt idx="10">
                  <c:v>0</c:v>
                </c:pt>
                <c:pt idx="11">
                  <c:v>0</c:v>
                </c:pt>
                <c:pt idx="12">
                  <c:v>6</c:v>
                </c:pt>
                <c:pt idx="13">
                  <c:v>2</c:v>
                </c:pt>
                <c:pt idx="14">
                  <c:v>3</c:v>
                </c:pt>
                <c:pt idx="15">
                  <c:v>0</c:v>
                </c:pt>
              </c:numCache>
            </c:numRef>
          </c:val>
          <c:extLst>
            <c:ext xmlns:c16="http://schemas.microsoft.com/office/drawing/2014/chart" uri="{C3380CC4-5D6E-409C-BE32-E72D297353CC}">
              <c16:uniqueId val="{00000001-F0B8-435F-B321-6FDE5A8D5AA2}"/>
            </c:ext>
          </c:extLst>
        </c:ser>
        <c:ser>
          <c:idx val="2"/>
          <c:order val="2"/>
          <c:tx>
            <c:strRef>
              <c:f>Folha1!$D$1</c:f>
              <c:strCache>
                <c:ptCount val="1"/>
                <c:pt idx="0">
                  <c:v>Desenv. das interfaces</c:v>
                </c:pt>
              </c:strCache>
            </c:strRef>
          </c:tx>
          <c:spPr>
            <a:solidFill>
              <a:schemeClr val="accent3"/>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Folha1!$D$2:$D$19</c:f>
              <c:numCache>
                <c:formatCode>General</c:formatCode>
                <c:ptCount val="18"/>
                <c:pt idx="0">
                  <c:v>0</c:v>
                </c:pt>
                <c:pt idx="1">
                  <c:v>0</c:v>
                </c:pt>
                <c:pt idx="2">
                  <c:v>0</c:v>
                </c:pt>
                <c:pt idx="3">
                  <c:v>0</c:v>
                </c:pt>
                <c:pt idx="4">
                  <c:v>18</c:v>
                </c:pt>
                <c:pt idx="5">
                  <c:v>16</c:v>
                </c:pt>
                <c:pt idx="6">
                  <c:v>23</c:v>
                </c:pt>
                <c:pt idx="7">
                  <c:v>6</c:v>
                </c:pt>
                <c:pt idx="8">
                  <c:v>3</c:v>
                </c:pt>
                <c:pt idx="9">
                  <c:v>0</c:v>
                </c:pt>
                <c:pt idx="10">
                  <c:v>1</c:v>
                </c:pt>
                <c:pt idx="11">
                  <c:v>1</c:v>
                </c:pt>
                <c:pt idx="12">
                  <c:v>0</c:v>
                </c:pt>
                <c:pt idx="13">
                  <c:v>5</c:v>
                </c:pt>
                <c:pt idx="14">
                  <c:v>8</c:v>
                </c:pt>
                <c:pt idx="15">
                  <c:v>0</c:v>
                </c:pt>
              </c:numCache>
            </c:numRef>
          </c:val>
          <c:extLst>
            <c:ext xmlns:c16="http://schemas.microsoft.com/office/drawing/2014/chart" uri="{C3380CC4-5D6E-409C-BE32-E72D297353CC}">
              <c16:uniqueId val="{00000002-F0B8-435F-B321-6FDE5A8D5AA2}"/>
            </c:ext>
          </c:extLst>
        </c:ser>
        <c:ser>
          <c:idx val="3"/>
          <c:order val="3"/>
          <c:tx>
            <c:strRef>
              <c:f>Folha1!$E$1</c:f>
              <c:strCache>
                <c:ptCount val="1"/>
                <c:pt idx="0">
                  <c:v>Desenv. da interação com o servidor</c:v>
                </c:pt>
              </c:strCache>
            </c:strRef>
          </c:tx>
          <c:spPr>
            <a:solidFill>
              <a:schemeClr val="accent4"/>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Folha1!$E$2:$E$19</c:f>
              <c:numCache>
                <c:formatCode>General</c:formatCode>
                <c:ptCount val="18"/>
                <c:pt idx="0">
                  <c:v>0</c:v>
                </c:pt>
                <c:pt idx="1">
                  <c:v>0</c:v>
                </c:pt>
                <c:pt idx="2">
                  <c:v>0</c:v>
                </c:pt>
                <c:pt idx="3">
                  <c:v>0</c:v>
                </c:pt>
                <c:pt idx="4">
                  <c:v>0</c:v>
                </c:pt>
                <c:pt idx="5">
                  <c:v>0</c:v>
                </c:pt>
                <c:pt idx="6">
                  <c:v>0</c:v>
                </c:pt>
                <c:pt idx="7">
                  <c:v>10</c:v>
                </c:pt>
                <c:pt idx="8">
                  <c:v>12</c:v>
                </c:pt>
                <c:pt idx="9">
                  <c:v>10</c:v>
                </c:pt>
                <c:pt idx="10">
                  <c:v>23</c:v>
                </c:pt>
                <c:pt idx="11">
                  <c:v>7</c:v>
                </c:pt>
                <c:pt idx="12">
                  <c:v>13</c:v>
                </c:pt>
                <c:pt idx="13">
                  <c:v>11</c:v>
                </c:pt>
                <c:pt idx="14">
                  <c:v>9</c:v>
                </c:pt>
                <c:pt idx="15">
                  <c:v>3</c:v>
                </c:pt>
              </c:numCache>
            </c:numRef>
          </c:val>
          <c:extLst>
            <c:ext xmlns:c16="http://schemas.microsoft.com/office/drawing/2014/chart" uri="{C3380CC4-5D6E-409C-BE32-E72D297353CC}">
              <c16:uniqueId val="{00000003-F0B8-435F-B321-6FDE5A8D5AA2}"/>
            </c:ext>
          </c:extLst>
        </c:ser>
        <c:ser>
          <c:idx val="4"/>
          <c:order val="4"/>
          <c:tx>
            <c:strRef>
              <c:f>Folha1!$F$1</c:f>
              <c:strCache>
                <c:ptCount val="1"/>
                <c:pt idx="0">
                  <c:v>Login</c:v>
                </c:pt>
              </c:strCache>
            </c:strRef>
          </c:tx>
          <c:spPr>
            <a:solidFill>
              <a:schemeClr val="accent5"/>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Folha1!$F$2:$F$19</c:f>
              <c:numCache>
                <c:formatCode>General</c:formatCode>
                <c:ptCount val="18"/>
                <c:pt idx="0">
                  <c:v>0</c:v>
                </c:pt>
                <c:pt idx="1">
                  <c:v>0</c:v>
                </c:pt>
                <c:pt idx="2">
                  <c:v>13</c:v>
                </c:pt>
                <c:pt idx="3">
                  <c:v>18</c:v>
                </c:pt>
                <c:pt idx="4">
                  <c:v>7</c:v>
                </c:pt>
                <c:pt idx="5">
                  <c:v>6</c:v>
                </c:pt>
                <c:pt idx="6">
                  <c:v>0</c:v>
                </c:pt>
                <c:pt idx="7">
                  <c:v>0</c:v>
                </c:pt>
                <c:pt idx="8">
                  <c:v>0</c:v>
                </c:pt>
                <c:pt idx="9">
                  <c:v>0</c:v>
                </c:pt>
                <c:pt idx="10">
                  <c:v>0</c:v>
                </c:pt>
                <c:pt idx="11">
                  <c:v>0</c:v>
                </c:pt>
                <c:pt idx="12">
                  <c:v>0</c:v>
                </c:pt>
                <c:pt idx="13">
                  <c:v>0</c:v>
                </c:pt>
                <c:pt idx="14">
                  <c:v>0</c:v>
                </c:pt>
              </c:numCache>
            </c:numRef>
          </c:val>
          <c:extLst>
            <c:ext xmlns:c16="http://schemas.microsoft.com/office/drawing/2014/chart" uri="{C3380CC4-5D6E-409C-BE32-E72D297353CC}">
              <c16:uniqueId val="{00000004-F0B8-435F-B321-6FDE5A8D5AA2}"/>
            </c:ext>
          </c:extLst>
        </c:ser>
        <c:ser>
          <c:idx val="5"/>
          <c:order val="5"/>
          <c:tx>
            <c:strRef>
              <c:f>Folha1!$G$1</c:f>
              <c:strCache>
                <c:ptCount val="1"/>
                <c:pt idx="0">
                  <c:v>Funcionalidades dos admins</c:v>
                </c:pt>
              </c:strCache>
            </c:strRef>
          </c:tx>
          <c:spPr>
            <a:solidFill>
              <a:schemeClr val="accent6"/>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Folha1!$G$2:$G$19</c:f>
              <c:numCache>
                <c:formatCode>General</c:formatCode>
                <c:ptCount val="18"/>
                <c:pt idx="0">
                  <c:v>0</c:v>
                </c:pt>
                <c:pt idx="1">
                  <c:v>0</c:v>
                </c:pt>
                <c:pt idx="2">
                  <c:v>0</c:v>
                </c:pt>
                <c:pt idx="3">
                  <c:v>0</c:v>
                </c:pt>
                <c:pt idx="4">
                  <c:v>0</c:v>
                </c:pt>
                <c:pt idx="5">
                  <c:v>0</c:v>
                </c:pt>
                <c:pt idx="6">
                  <c:v>21</c:v>
                </c:pt>
                <c:pt idx="7">
                  <c:v>20</c:v>
                </c:pt>
                <c:pt idx="8">
                  <c:v>28</c:v>
                </c:pt>
                <c:pt idx="9">
                  <c:v>23</c:v>
                </c:pt>
                <c:pt idx="10">
                  <c:v>30</c:v>
                </c:pt>
                <c:pt idx="11">
                  <c:v>10</c:v>
                </c:pt>
                <c:pt idx="12">
                  <c:v>14</c:v>
                </c:pt>
                <c:pt idx="13">
                  <c:v>8</c:v>
                </c:pt>
                <c:pt idx="14">
                  <c:v>0</c:v>
                </c:pt>
                <c:pt idx="15">
                  <c:v>0</c:v>
                </c:pt>
              </c:numCache>
            </c:numRef>
          </c:val>
          <c:extLst>
            <c:ext xmlns:c16="http://schemas.microsoft.com/office/drawing/2014/chart" uri="{C3380CC4-5D6E-409C-BE32-E72D297353CC}">
              <c16:uniqueId val="{00000005-F0B8-435F-B321-6FDE5A8D5AA2}"/>
            </c:ext>
          </c:extLst>
        </c:ser>
        <c:ser>
          <c:idx val="6"/>
          <c:order val="6"/>
          <c:tx>
            <c:strRef>
              <c:f>Folha1!$H$1</c:f>
              <c:strCache>
                <c:ptCount val="1"/>
                <c:pt idx="0">
                  <c:v>Funcionalidades dos alunos</c:v>
                </c:pt>
              </c:strCache>
            </c:strRef>
          </c:tx>
          <c:spPr>
            <a:solidFill>
              <a:schemeClr val="accent1">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Folha1!$H$2:$H$19</c:f>
              <c:numCache>
                <c:formatCode>General</c:formatCode>
                <c:ptCount val="18"/>
                <c:pt idx="0">
                  <c:v>0</c:v>
                </c:pt>
                <c:pt idx="1">
                  <c:v>0</c:v>
                </c:pt>
                <c:pt idx="2">
                  <c:v>0</c:v>
                </c:pt>
                <c:pt idx="3">
                  <c:v>0</c:v>
                </c:pt>
                <c:pt idx="4">
                  <c:v>0</c:v>
                </c:pt>
                <c:pt idx="5">
                  <c:v>30</c:v>
                </c:pt>
                <c:pt idx="6">
                  <c:v>40</c:v>
                </c:pt>
                <c:pt idx="7">
                  <c:v>36</c:v>
                </c:pt>
                <c:pt idx="8">
                  <c:v>32</c:v>
                </c:pt>
                <c:pt idx="9">
                  <c:v>10</c:v>
                </c:pt>
                <c:pt idx="10">
                  <c:v>19</c:v>
                </c:pt>
                <c:pt idx="11">
                  <c:v>8</c:v>
                </c:pt>
                <c:pt idx="12">
                  <c:v>12</c:v>
                </c:pt>
                <c:pt idx="13">
                  <c:v>8</c:v>
                </c:pt>
                <c:pt idx="14">
                  <c:v>12</c:v>
                </c:pt>
                <c:pt idx="15">
                  <c:v>8</c:v>
                </c:pt>
              </c:numCache>
            </c:numRef>
          </c:val>
          <c:extLst>
            <c:ext xmlns:c16="http://schemas.microsoft.com/office/drawing/2014/chart" uri="{C3380CC4-5D6E-409C-BE32-E72D297353CC}">
              <c16:uniqueId val="{00000006-F0B8-435F-B321-6FDE5A8D5AA2}"/>
            </c:ext>
          </c:extLst>
        </c:ser>
        <c:ser>
          <c:idx val="7"/>
          <c:order val="7"/>
          <c:tx>
            <c:strRef>
              <c:f>Folha1!$I$1</c:f>
              <c:strCache>
                <c:ptCount val="1"/>
                <c:pt idx="0">
                  <c:v>Funcionalidades dos docentes</c:v>
                </c:pt>
              </c:strCache>
            </c:strRef>
          </c:tx>
          <c:spPr>
            <a:solidFill>
              <a:schemeClr val="accent2">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Folha1!$I$2:$I$19</c:f>
              <c:numCache>
                <c:formatCode>General</c:formatCode>
                <c:ptCount val="18"/>
                <c:pt idx="0">
                  <c:v>0</c:v>
                </c:pt>
                <c:pt idx="1">
                  <c:v>0</c:v>
                </c:pt>
                <c:pt idx="2">
                  <c:v>0</c:v>
                </c:pt>
                <c:pt idx="3">
                  <c:v>0</c:v>
                </c:pt>
                <c:pt idx="4">
                  <c:v>0</c:v>
                </c:pt>
                <c:pt idx="5">
                  <c:v>27</c:v>
                </c:pt>
                <c:pt idx="6">
                  <c:v>18</c:v>
                </c:pt>
                <c:pt idx="7">
                  <c:v>22</c:v>
                </c:pt>
                <c:pt idx="8">
                  <c:v>23</c:v>
                </c:pt>
                <c:pt idx="9">
                  <c:v>25</c:v>
                </c:pt>
                <c:pt idx="10">
                  <c:v>16</c:v>
                </c:pt>
                <c:pt idx="11">
                  <c:v>8</c:v>
                </c:pt>
                <c:pt idx="12">
                  <c:v>5</c:v>
                </c:pt>
                <c:pt idx="13">
                  <c:v>2</c:v>
                </c:pt>
                <c:pt idx="14">
                  <c:v>3</c:v>
                </c:pt>
                <c:pt idx="15">
                  <c:v>1</c:v>
                </c:pt>
              </c:numCache>
            </c:numRef>
          </c:val>
          <c:extLst>
            <c:ext xmlns:c16="http://schemas.microsoft.com/office/drawing/2014/chart" uri="{C3380CC4-5D6E-409C-BE32-E72D297353CC}">
              <c16:uniqueId val="{00000007-F0B8-435F-B321-6FDE5A8D5AA2}"/>
            </c:ext>
          </c:extLst>
        </c:ser>
        <c:ser>
          <c:idx val="8"/>
          <c:order val="8"/>
          <c:tx>
            <c:strRef>
              <c:f>Folha1!$J$1</c:f>
              <c:strCache>
                <c:ptCount val="1"/>
                <c:pt idx="0">
                  <c:v>Comunicação</c:v>
                </c:pt>
              </c:strCache>
            </c:strRef>
          </c:tx>
          <c:spPr>
            <a:solidFill>
              <a:schemeClr val="accent3">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Folha1!$J$2:$J$19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2</c:v>
                </c:pt>
                <c:pt idx="13">
                  <c:v>30</c:v>
                </c:pt>
                <c:pt idx="14">
                  <c:v>20</c:v>
                </c:pt>
              </c:numCache>
            </c:numRef>
          </c:val>
          <c:extLst>
            <c:ext xmlns:c16="http://schemas.microsoft.com/office/drawing/2014/chart" uri="{C3380CC4-5D6E-409C-BE32-E72D297353CC}">
              <c16:uniqueId val="{00000008-F0B8-435F-B321-6FDE5A8D5AA2}"/>
            </c:ext>
          </c:extLst>
        </c:ser>
        <c:ser>
          <c:idx val="9"/>
          <c:order val="9"/>
          <c:tx>
            <c:strRef>
              <c:f>Folha1!$K$1</c:f>
              <c:strCache>
                <c:ptCount val="1"/>
                <c:pt idx="0">
                  <c:v>Implementação de segurança</c:v>
                </c:pt>
              </c:strCache>
            </c:strRef>
          </c:tx>
          <c:spPr>
            <a:solidFill>
              <a:schemeClr val="accent4">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Folha1!$K$2:$K$19</c:f>
              <c:numCache>
                <c:formatCode>General</c:formatCode>
                <c:ptCount val="18"/>
                <c:pt idx="0">
                  <c:v>0</c:v>
                </c:pt>
                <c:pt idx="1">
                  <c:v>0</c:v>
                </c:pt>
                <c:pt idx="2">
                  <c:v>2</c:v>
                </c:pt>
                <c:pt idx="3">
                  <c:v>4</c:v>
                </c:pt>
                <c:pt idx="4">
                  <c:v>0</c:v>
                </c:pt>
                <c:pt idx="5">
                  <c:v>0</c:v>
                </c:pt>
                <c:pt idx="6">
                  <c:v>0</c:v>
                </c:pt>
                <c:pt idx="7">
                  <c:v>0</c:v>
                </c:pt>
                <c:pt idx="8">
                  <c:v>0</c:v>
                </c:pt>
                <c:pt idx="9">
                  <c:v>0</c:v>
                </c:pt>
                <c:pt idx="10">
                  <c:v>0</c:v>
                </c:pt>
                <c:pt idx="11">
                  <c:v>0</c:v>
                </c:pt>
                <c:pt idx="12">
                  <c:v>2</c:v>
                </c:pt>
                <c:pt idx="13">
                  <c:v>4</c:v>
                </c:pt>
                <c:pt idx="14">
                  <c:v>6</c:v>
                </c:pt>
                <c:pt idx="15">
                  <c:v>0</c:v>
                </c:pt>
              </c:numCache>
            </c:numRef>
          </c:val>
          <c:extLst>
            <c:ext xmlns:c16="http://schemas.microsoft.com/office/drawing/2014/chart" uri="{C3380CC4-5D6E-409C-BE32-E72D297353CC}">
              <c16:uniqueId val="{00000009-F0B8-435F-B321-6FDE5A8D5AA2}"/>
            </c:ext>
          </c:extLst>
        </c:ser>
        <c:ser>
          <c:idx val="10"/>
          <c:order val="10"/>
          <c:tx>
            <c:strRef>
              <c:f>Folha1!$L$1</c:f>
              <c:strCache>
                <c:ptCount val="1"/>
                <c:pt idx="0">
                  <c:v>Escalabilidade</c:v>
                </c:pt>
              </c:strCache>
            </c:strRef>
          </c:tx>
          <c:spPr>
            <a:solidFill>
              <a:schemeClr val="accent5">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Folha1!$L$2:$L$19</c:f>
              <c:numCache>
                <c:formatCode>General</c:formatCode>
                <c:ptCount val="18"/>
                <c:pt idx="0">
                  <c:v>0</c:v>
                </c:pt>
                <c:pt idx="1">
                  <c:v>0</c:v>
                </c:pt>
                <c:pt idx="2">
                  <c:v>0</c:v>
                </c:pt>
                <c:pt idx="3">
                  <c:v>0</c:v>
                </c:pt>
                <c:pt idx="4">
                  <c:v>0</c:v>
                </c:pt>
                <c:pt idx="5">
                  <c:v>3</c:v>
                </c:pt>
                <c:pt idx="6">
                  <c:v>6</c:v>
                </c:pt>
                <c:pt idx="7">
                  <c:v>13</c:v>
                </c:pt>
                <c:pt idx="8">
                  <c:v>11</c:v>
                </c:pt>
                <c:pt idx="9">
                  <c:v>10</c:v>
                </c:pt>
                <c:pt idx="10">
                  <c:v>6</c:v>
                </c:pt>
                <c:pt idx="11">
                  <c:v>5</c:v>
                </c:pt>
                <c:pt idx="12">
                  <c:v>18</c:v>
                </c:pt>
                <c:pt idx="13">
                  <c:v>5</c:v>
                </c:pt>
                <c:pt idx="14">
                  <c:v>11</c:v>
                </c:pt>
                <c:pt idx="15">
                  <c:v>0</c:v>
                </c:pt>
              </c:numCache>
            </c:numRef>
          </c:val>
          <c:extLst>
            <c:ext xmlns:c16="http://schemas.microsoft.com/office/drawing/2014/chart" uri="{C3380CC4-5D6E-409C-BE32-E72D297353CC}">
              <c16:uniqueId val="{0000000A-F0B8-435F-B321-6FDE5A8D5AA2}"/>
            </c:ext>
          </c:extLst>
        </c:ser>
        <c:ser>
          <c:idx val="11"/>
          <c:order val="11"/>
          <c:tx>
            <c:strRef>
              <c:f>Folha1!$M$1</c:f>
              <c:strCache>
                <c:ptCount val="1"/>
                <c:pt idx="0">
                  <c:v>Disponibilidade</c:v>
                </c:pt>
              </c:strCache>
            </c:strRef>
          </c:tx>
          <c:spPr>
            <a:solidFill>
              <a:schemeClr val="accent6">
                <a:lumMod val="6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Folha1!$M$2:$M$19</c:f>
              <c:numCache>
                <c:formatCode>General</c:formatCode>
                <c:ptCount val="18"/>
                <c:pt idx="0">
                  <c:v>0</c:v>
                </c:pt>
                <c:pt idx="1">
                  <c:v>0</c:v>
                </c:pt>
                <c:pt idx="2">
                  <c:v>0</c:v>
                </c:pt>
                <c:pt idx="3">
                  <c:v>0</c:v>
                </c:pt>
                <c:pt idx="4">
                  <c:v>0</c:v>
                </c:pt>
                <c:pt idx="5">
                  <c:v>4</c:v>
                </c:pt>
                <c:pt idx="6">
                  <c:v>8</c:v>
                </c:pt>
                <c:pt idx="7">
                  <c:v>12</c:v>
                </c:pt>
                <c:pt idx="8">
                  <c:v>7</c:v>
                </c:pt>
                <c:pt idx="9">
                  <c:v>14</c:v>
                </c:pt>
                <c:pt idx="10">
                  <c:v>11</c:v>
                </c:pt>
                <c:pt idx="11">
                  <c:v>6</c:v>
                </c:pt>
                <c:pt idx="12">
                  <c:v>7</c:v>
                </c:pt>
                <c:pt idx="13">
                  <c:v>9</c:v>
                </c:pt>
                <c:pt idx="14">
                  <c:v>10</c:v>
                </c:pt>
                <c:pt idx="15">
                  <c:v>0</c:v>
                </c:pt>
              </c:numCache>
            </c:numRef>
          </c:val>
          <c:extLst>
            <c:ext xmlns:c16="http://schemas.microsoft.com/office/drawing/2014/chart" uri="{C3380CC4-5D6E-409C-BE32-E72D297353CC}">
              <c16:uniqueId val="{0000000B-F0B8-435F-B321-6FDE5A8D5AA2}"/>
            </c:ext>
          </c:extLst>
        </c:ser>
        <c:ser>
          <c:idx val="12"/>
          <c:order val="12"/>
          <c:tx>
            <c:strRef>
              <c:f>Folha1!$N$1</c:f>
              <c:strCache>
                <c:ptCount val="1"/>
                <c:pt idx="0">
                  <c:v>Usabilidade</c:v>
                </c:pt>
              </c:strCache>
            </c:strRef>
          </c:tx>
          <c:spPr>
            <a:solidFill>
              <a:schemeClr val="accent1">
                <a:lumMod val="80000"/>
                <a:lumOff val="2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Folha1!$N$2:$N$19</c:f>
              <c:numCache>
                <c:formatCode>General</c:formatCode>
                <c:ptCount val="18"/>
                <c:pt idx="0">
                  <c:v>0</c:v>
                </c:pt>
                <c:pt idx="1">
                  <c:v>0</c:v>
                </c:pt>
                <c:pt idx="2">
                  <c:v>0</c:v>
                </c:pt>
                <c:pt idx="3">
                  <c:v>0</c:v>
                </c:pt>
                <c:pt idx="4">
                  <c:v>1</c:v>
                </c:pt>
                <c:pt idx="5">
                  <c:v>2</c:v>
                </c:pt>
                <c:pt idx="6">
                  <c:v>7</c:v>
                </c:pt>
                <c:pt idx="7">
                  <c:v>2</c:v>
                </c:pt>
                <c:pt idx="8">
                  <c:v>0</c:v>
                </c:pt>
                <c:pt idx="9">
                  <c:v>5</c:v>
                </c:pt>
                <c:pt idx="10">
                  <c:v>5</c:v>
                </c:pt>
                <c:pt idx="11">
                  <c:v>3</c:v>
                </c:pt>
                <c:pt idx="12">
                  <c:v>2</c:v>
                </c:pt>
                <c:pt idx="13">
                  <c:v>8</c:v>
                </c:pt>
                <c:pt idx="14">
                  <c:v>0</c:v>
                </c:pt>
              </c:numCache>
            </c:numRef>
          </c:val>
          <c:extLst>
            <c:ext xmlns:c16="http://schemas.microsoft.com/office/drawing/2014/chart" uri="{C3380CC4-5D6E-409C-BE32-E72D297353CC}">
              <c16:uniqueId val="{0000000C-F0B8-435F-B321-6FDE5A8D5AA2}"/>
            </c:ext>
          </c:extLst>
        </c:ser>
        <c:ser>
          <c:idx val="13"/>
          <c:order val="13"/>
          <c:tx>
            <c:strRef>
              <c:f>Folha1!$O$1</c:f>
              <c:strCache>
                <c:ptCount val="1"/>
                <c:pt idx="0">
                  <c:v>Testes</c:v>
                </c:pt>
              </c:strCache>
            </c:strRef>
          </c:tx>
          <c:spPr>
            <a:solidFill>
              <a:schemeClr val="accent2">
                <a:lumMod val="80000"/>
                <a:lumOff val="20000"/>
              </a:schemeClr>
            </a:solidFill>
            <a:ln>
              <a:noFill/>
            </a:ln>
            <a:effectLst/>
          </c:spPr>
          <c:invertIfNegative val="0"/>
          <c:cat>
            <c:numRef>
              <c:f>Folha1!$A$2:$A$19</c:f>
              <c:numCache>
                <c:formatCode>d\-mmm</c:formatCode>
                <c:ptCount val="18"/>
                <c:pt idx="0">
                  <c:v>43878</c:v>
                </c:pt>
                <c:pt idx="1">
                  <c:v>43885</c:v>
                </c:pt>
                <c:pt idx="2">
                  <c:v>43892</c:v>
                </c:pt>
                <c:pt idx="3">
                  <c:v>43899</c:v>
                </c:pt>
                <c:pt idx="4">
                  <c:v>43906</c:v>
                </c:pt>
                <c:pt idx="5">
                  <c:v>43913</c:v>
                </c:pt>
                <c:pt idx="6">
                  <c:v>43920</c:v>
                </c:pt>
                <c:pt idx="7">
                  <c:v>43927</c:v>
                </c:pt>
                <c:pt idx="8">
                  <c:v>43934</c:v>
                </c:pt>
                <c:pt idx="9">
                  <c:v>43941</c:v>
                </c:pt>
                <c:pt idx="10">
                  <c:v>43948</c:v>
                </c:pt>
                <c:pt idx="11">
                  <c:v>43955</c:v>
                </c:pt>
                <c:pt idx="12">
                  <c:v>43962</c:v>
                </c:pt>
                <c:pt idx="13">
                  <c:v>43969</c:v>
                </c:pt>
                <c:pt idx="14">
                  <c:v>43976</c:v>
                </c:pt>
                <c:pt idx="15">
                  <c:v>43983</c:v>
                </c:pt>
                <c:pt idx="16">
                  <c:v>43990</c:v>
                </c:pt>
                <c:pt idx="17">
                  <c:v>43997</c:v>
                </c:pt>
              </c:numCache>
            </c:numRef>
          </c:cat>
          <c:val>
            <c:numRef>
              <c:f>Folha1!$O$2:$O$19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2</c:v>
                </c:pt>
                <c:pt idx="13">
                  <c:v>0</c:v>
                </c:pt>
                <c:pt idx="14">
                  <c:v>1</c:v>
                </c:pt>
                <c:pt idx="15">
                  <c:v>0</c:v>
                </c:pt>
              </c:numCache>
            </c:numRef>
          </c:val>
          <c:extLst>
            <c:ext xmlns:c16="http://schemas.microsoft.com/office/drawing/2014/chart" uri="{C3380CC4-5D6E-409C-BE32-E72D297353CC}">
              <c16:uniqueId val="{0000000D-F0B8-435F-B321-6FDE5A8D5AA2}"/>
            </c:ext>
          </c:extLst>
        </c:ser>
        <c:dLbls>
          <c:showLegendKey val="0"/>
          <c:showVal val="0"/>
          <c:showCatName val="0"/>
          <c:showSerName val="0"/>
          <c:showPercent val="0"/>
          <c:showBubbleSize val="0"/>
        </c:dLbls>
        <c:gapWidth val="0"/>
        <c:overlap val="100"/>
        <c:axId val="1352007312"/>
        <c:axId val="1342641344"/>
      </c:barChart>
      <c:dateAx>
        <c:axId val="1352007312"/>
        <c:scaling>
          <c:orientation val="minMax"/>
          <c:min val="4387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Semanas (1º dia da semana)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1342641344"/>
        <c:crosses val="autoZero"/>
        <c:auto val="1"/>
        <c:lblOffset val="100"/>
        <c:baseTimeUnit val="days"/>
        <c:majorUnit val="7"/>
        <c:majorTimeUnit val="days"/>
      </c:dateAx>
      <c:valAx>
        <c:axId val="134264134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Nº horas semanis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1352007312"/>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631F5-475C-4985-93FD-EC8DB2724D38}" type="datetimeFigureOut">
              <a:rPr lang="pt-PT" smtClean="0"/>
              <a:pPr/>
              <a:t>02/06/2020</a:t>
            </a:fld>
            <a:endParaRPr lang="pt-PT"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6BE74-3629-4B9C-8D28-D827B339B872}" type="slidenum">
              <a:rPr lang="pt-PT" smtClean="0"/>
              <a:pPr/>
              <a:t>‹nº›</a:t>
            </a:fld>
            <a:endParaRPr lang="pt-PT"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2000" y="2213865"/>
            <a:ext cx="8280000" cy="1260000"/>
          </a:xfrm>
          <a:prstGeom prst="rect">
            <a:avLst/>
          </a:prstGeom>
        </p:spPr>
        <p:txBody>
          <a:bodyPr/>
          <a:lstStyle/>
          <a:p>
            <a:endParaRPr lang="pt-PT" noProof="0" dirty="0"/>
          </a:p>
        </p:txBody>
      </p:sp>
      <p:sp>
        <p:nvSpPr>
          <p:cNvPr id="3" name="Subtitle 2"/>
          <p:cNvSpPr>
            <a:spLocks noGrp="1"/>
          </p:cNvSpPr>
          <p:nvPr>
            <p:ph type="subTitle" idx="1"/>
          </p:nvPr>
        </p:nvSpPr>
        <p:spPr>
          <a:xfrm>
            <a:off x="432000" y="3699030"/>
            <a:ext cx="8280000" cy="2520000"/>
          </a:xfrm>
        </p:spPr>
        <p:txBody>
          <a:bodyPr anchor="ct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pt-PT" noProof="0" dirty="0"/>
          </a:p>
        </p:txBody>
      </p:sp>
      <p:pic>
        <p:nvPicPr>
          <p:cNvPr id="4" name="Picture 3">
            <a:extLst>
              <a:ext uri="{FF2B5EF4-FFF2-40B4-BE49-F238E27FC236}">
                <a16:creationId xmlns:a16="http://schemas.microsoft.com/office/drawing/2014/main" id="{C99760D5-5F19-2044-94C9-251E0BD99DF8}"/>
              </a:ext>
            </a:extLst>
          </p:cNvPr>
          <p:cNvPicPr>
            <a:picLocks noChangeAspect="1"/>
          </p:cNvPicPr>
          <p:nvPr userDrawn="1"/>
        </p:nvPicPr>
        <p:blipFill>
          <a:blip r:embed="rId2"/>
          <a:stretch>
            <a:fillRect/>
          </a:stretch>
        </p:blipFill>
        <p:spPr>
          <a:xfrm>
            <a:off x="2667000" y="706385"/>
            <a:ext cx="3810000" cy="787400"/>
          </a:xfrm>
          <a:prstGeom prst="rect">
            <a:avLst/>
          </a:prstGeom>
        </p:spPr>
      </p:pic>
      <p:sp>
        <p:nvSpPr>
          <p:cNvPr id="5" name="TextBox 4">
            <a:extLst>
              <a:ext uri="{FF2B5EF4-FFF2-40B4-BE49-F238E27FC236}">
                <a16:creationId xmlns:a16="http://schemas.microsoft.com/office/drawing/2014/main" id="{6B64C855-8297-D941-AA80-57D81206BDB2}"/>
              </a:ext>
            </a:extLst>
          </p:cNvPr>
          <p:cNvSpPr txBox="1"/>
          <p:nvPr userDrawn="1"/>
        </p:nvSpPr>
        <p:spPr>
          <a:xfrm>
            <a:off x="2507268" y="1576826"/>
            <a:ext cx="4129464" cy="276999"/>
          </a:xfrm>
          <a:prstGeom prst="rect">
            <a:avLst/>
          </a:prstGeom>
          <a:noFill/>
        </p:spPr>
        <p:txBody>
          <a:bodyPr wrap="none" rtlCol="0" anchor="ctr" anchorCtr="1">
            <a:spAutoFit/>
          </a:bodyPr>
          <a:lstStyle/>
          <a:p>
            <a:r>
              <a:rPr lang="pt-PT" sz="1200" cap="all" baseline="0" noProof="0" dirty="0"/>
              <a:t>Faculdade de Ciências — Departamento de Informática</a:t>
            </a:r>
          </a:p>
        </p:txBody>
      </p:sp>
      <p:sp>
        <p:nvSpPr>
          <p:cNvPr id="14" name="Slide Number Placeholder 13">
            <a:extLst>
              <a:ext uri="{FF2B5EF4-FFF2-40B4-BE49-F238E27FC236}">
                <a16:creationId xmlns:a16="http://schemas.microsoft.com/office/drawing/2014/main" id="{9E16558A-AC65-484D-ABB9-7339EDC47100}"/>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15" name="Footer Placeholder 14">
            <a:extLst>
              <a:ext uri="{FF2B5EF4-FFF2-40B4-BE49-F238E27FC236}">
                <a16:creationId xmlns:a16="http://schemas.microsoft.com/office/drawing/2014/main" id="{551AEBFD-996A-8443-934F-E9D98103F8A9}"/>
              </a:ext>
            </a:extLst>
          </p:cNvPr>
          <p:cNvSpPr>
            <a:spLocks noGrp="1"/>
          </p:cNvSpPr>
          <p:nvPr>
            <p:ph type="ftr" sz="quarter" idx="11"/>
          </p:nvPr>
        </p:nvSpPr>
        <p:spPr>
          <a:xfrm>
            <a:off x="432000" y="6399890"/>
            <a:ext cx="5400000" cy="288000"/>
          </a:xfrm>
          <a:prstGeom prst="rect">
            <a:avLst/>
          </a:prstGeom>
        </p:spPr>
        <p:txBody>
          <a:bodyPr/>
          <a:lstStyle/>
          <a:p>
            <a:r>
              <a:rPr lang="pt-PT" dirty="0"/>
              <a:t>PTI 2019/2020 — Grupo 00 — Nome do Projeto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2000" y="278650"/>
            <a:ext cx="8280000" cy="720000"/>
          </a:xfrm>
          <a:prstGeom prst="rect">
            <a:avLst/>
          </a:prstGeom>
        </p:spPr>
        <p:txBody>
          <a:bodyPr/>
          <a:lstStyle/>
          <a:p>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title</a:t>
            </a:r>
            <a:r>
              <a:rPr lang="pt-PT" noProof="0" dirty="0"/>
              <a:t> </a:t>
            </a:r>
            <a:r>
              <a:rPr lang="pt-PT" noProof="0" dirty="0" err="1"/>
              <a:t>style</a:t>
            </a:r>
            <a:endParaRPr lang="pt-PT" noProof="0" dirty="0"/>
          </a:p>
        </p:txBody>
      </p:sp>
      <p:sp>
        <p:nvSpPr>
          <p:cNvPr id="3" name="Content Placeholder 2"/>
          <p:cNvSpPr>
            <a:spLocks noGrp="1"/>
          </p:cNvSpPr>
          <p:nvPr>
            <p:ph idx="1"/>
          </p:nvPr>
        </p:nvSpPr>
        <p:spPr>
          <a:xfrm>
            <a:off x="432000" y="1173971"/>
            <a:ext cx="8280000" cy="5040000"/>
          </a:xfrm>
        </p:spPr>
        <p:txBody>
          <a:bodyPr anchor="ct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4" name="Slide Number Placeholder 3">
            <a:extLst>
              <a:ext uri="{FF2B5EF4-FFF2-40B4-BE49-F238E27FC236}">
                <a16:creationId xmlns:a16="http://schemas.microsoft.com/office/drawing/2014/main" id="{C9FB61AD-3C48-A54F-A84B-C8848339DAEE}"/>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8" name="Footer Placeholder 7">
            <a:extLst>
              <a:ext uri="{FF2B5EF4-FFF2-40B4-BE49-F238E27FC236}">
                <a16:creationId xmlns:a16="http://schemas.microsoft.com/office/drawing/2014/main" id="{31274790-A081-DE47-A240-68AB21B75FFC}"/>
              </a:ext>
            </a:extLst>
          </p:cNvPr>
          <p:cNvSpPr>
            <a:spLocks noGrp="1"/>
          </p:cNvSpPr>
          <p:nvPr>
            <p:ph type="ftr" sz="quarter" idx="11"/>
          </p:nvPr>
        </p:nvSpPr>
        <p:spPr>
          <a:xfrm>
            <a:off x="432000" y="6399890"/>
            <a:ext cx="5400000" cy="288000"/>
          </a:xfrm>
          <a:prstGeom prst="rect">
            <a:avLst/>
          </a:prstGeom>
        </p:spPr>
        <p:txBody>
          <a:bodyPr/>
          <a:lstStyle/>
          <a:p>
            <a:r>
              <a:rPr lang="pt-PT" dirty="0"/>
              <a:t>PTI 2019/2020 — Grupo 00 — Nome do Projeto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539" y="1173971"/>
            <a:ext cx="4038600" cy="5040000"/>
          </a:xfrm>
        </p:spPr>
        <p:txBody>
          <a:bodyPr anchor="ct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4" name="Content Placeholder 3"/>
          <p:cNvSpPr>
            <a:spLocks noGrp="1"/>
          </p:cNvSpPr>
          <p:nvPr>
            <p:ph sz="half" idx="2"/>
          </p:nvPr>
        </p:nvSpPr>
        <p:spPr>
          <a:xfrm>
            <a:off x="4673862" y="1173971"/>
            <a:ext cx="4038600" cy="5040000"/>
          </a:xfrm>
        </p:spPr>
        <p:txBody>
          <a:bodyPr anchor="ct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9" name="Title 1">
            <a:extLst>
              <a:ext uri="{FF2B5EF4-FFF2-40B4-BE49-F238E27FC236}">
                <a16:creationId xmlns:a16="http://schemas.microsoft.com/office/drawing/2014/main" id="{0AE4540F-16A0-D44A-B904-150AA137DC8F}"/>
              </a:ext>
            </a:extLst>
          </p:cNvPr>
          <p:cNvSpPr>
            <a:spLocks noGrp="1"/>
          </p:cNvSpPr>
          <p:nvPr>
            <p:ph type="title"/>
          </p:nvPr>
        </p:nvSpPr>
        <p:spPr>
          <a:xfrm>
            <a:off x="432000" y="278650"/>
            <a:ext cx="8280000" cy="720000"/>
          </a:xfrm>
          <a:prstGeom prst="rect">
            <a:avLst/>
          </a:prstGeom>
        </p:spPr>
        <p:txBody>
          <a:bodyPr/>
          <a:lstStyle/>
          <a:p>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title</a:t>
            </a:r>
            <a:r>
              <a:rPr lang="pt-PT" noProof="0" dirty="0"/>
              <a:t> </a:t>
            </a:r>
            <a:r>
              <a:rPr lang="pt-PT" noProof="0" dirty="0" err="1"/>
              <a:t>style</a:t>
            </a:r>
            <a:endParaRPr lang="pt-PT" noProof="0" dirty="0"/>
          </a:p>
        </p:txBody>
      </p:sp>
      <p:sp>
        <p:nvSpPr>
          <p:cNvPr id="5" name="Slide Number Placeholder 4">
            <a:extLst>
              <a:ext uri="{FF2B5EF4-FFF2-40B4-BE49-F238E27FC236}">
                <a16:creationId xmlns:a16="http://schemas.microsoft.com/office/drawing/2014/main" id="{65F839FA-6223-2646-9D68-F31DACF2212E}"/>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13" name="Footer Placeholder 12">
            <a:extLst>
              <a:ext uri="{FF2B5EF4-FFF2-40B4-BE49-F238E27FC236}">
                <a16:creationId xmlns:a16="http://schemas.microsoft.com/office/drawing/2014/main" id="{D8F02D8D-DE60-4E43-917E-2AEBA54306D6}"/>
              </a:ext>
            </a:extLst>
          </p:cNvPr>
          <p:cNvSpPr>
            <a:spLocks noGrp="1"/>
          </p:cNvSpPr>
          <p:nvPr>
            <p:ph type="ftr" sz="quarter" idx="11"/>
          </p:nvPr>
        </p:nvSpPr>
        <p:spPr>
          <a:xfrm>
            <a:off x="432000" y="6399890"/>
            <a:ext cx="5400000" cy="288000"/>
          </a:xfrm>
          <a:prstGeom prst="rect">
            <a:avLst/>
          </a:prstGeom>
        </p:spPr>
        <p:txBody>
          <a:bodyPr/>
          <a:lstStyle/>
          <a:p>
            <a:r>
              <a:rPr lang="pt-PT" dirty="0"/>
              <a:t>PTI 2019/2020 — Grupo 00 — Nome do Projeto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2000" y="1184855"/>
            <a:ext cx="4040188" cy="48895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p:txBody>
      </p:sp>
      <p:sp>
        <p:nvSpPr>
          <p:cNvPr id="4" name="Content Placeholder 3"/>
          <p:cNvSpPr>
            <a:spLocks noGrp="1"/>
          </p:cNvSpPr>
          <p:nvPr>
            <p:ph sz="half" idx="2"/>
          </p:nvPr>
        </p:nvSpPr>
        <p:spPr>
          <a:xfrm>
            <a:off x="432000" y="1825947"/>
            <a:ext cx="4040188" cy="4392000"/>
          </a:xfrm>
        </p:spPr>
        <p:txBody>
          <a:bodyPr anchor="ct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5" name="Text Placeholder 4"/>
          <p:cNvSpPr>
            <a:spLocks noGrp="1"/>
          </p:cNvSpPr>
          <p:nvPr>
            <p:ph type="body" sz="quarter" idx="3"/>
          </p:nvPr>
        </p:nvSpPr>
        <p:spPr>
          <a:xfrm>
            <a:off x="4670225" y="1184855"/>
            <a:ext cx="4041775" cy="48895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p:txBody>
      </p:sp>
      <p:sp>
        <p:nvSpPr>
          <p:cNvPr id="6" name="Content Placeholder 5"/>
          <p:cNvSpPr>
            <a:spLocks noGrp="1"/>
          </p:cNvSpPr>
          <p:nvPr>
            <p:ph sz="quarter" idx="4"/>
          </p:nvPr>
        </p:nvSpPr>
        <p:spPr>
          <a:xfrm>
            <a:off x="4672510" y="1825947"/>
            <a:ext cx="4041775" cy="4392000"/>
          </a:xfrm>
        </p:spPr>
        <p:txBody>
          <a:bodyPr anchor="ct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11" name="Title 1">
            <a:extLst>
              <a:ext uri="{FF2B5EF4-FFF2-40B4-BE49-F238E27FC236}">
                <a16:creationId xmlns:a16="http://schemas.microsoft.com/office/drawing/2014/main" id="{F0337BC1-4C07-C246-92B9-D3E05941DF14}"/>
              </a:ext>
            </a:extLst>
          </p:cNvPr>
          <p:cNvSpPr>
            <a:spLocks noGrp="1"/>
          </p:cNvSpPr>
          <p:nvPr>
            <p:ph type="title"/>
          </p:nvPr>
        </p:nvSpPr>
        <p:spPr>
          <a:xfrm>
            <a:off x="432000" y="278650"/>
            <a:ext cx="8280000" cy="720000"/>
          </a:xfrm>
          <a:prstGeom prst="rect">
            <a:avLst/>
          </a:prstGeom>
        </p:spPr>
        <p:txBody>
          <a:bodyPr/>
          <a:lstStyle/>
          <a:p>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title</a:t>
            </a:r>
            <a:r>
              <a:rPr lang="pt-PT" noProof="0" dirty="0"/>
              <a:t> </a:t>
            </a:r>
            <a:r>
              <a:rPr lang="pt-PT" noProof="0" dirty="0" err="1"/>
              <a:t>style</a:t>
            </a:r>
            <a:endParaRPr lang="pt-PT" noProof="0" dirty="0"/>
          </a:p>
        </p:txBody>
      </p:sp>
      <p:sp>
        <p:nvSpPr>
          <p:cNvPr id="7" name="Slide Number Placeholder 6">
            <a:extLst>
              <a:ext uri="{FF2B5EF4-FFF2-40B4-BE49-F238E27FC236}">
                <a16:creationId xmlns:a16="http://schemas.microsoft.com/office/drawing/2014/main" id="{A6C35FE0-8799-0A41-BE1D-B78F92312C64}"/>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14" name="Footer Placeholder 13">
            <a:extLst>
              <a:ext uri="{FF2B5EF4-FFF2-40B4-BE49-F238E27FC236}">
                <a16:creationId xmlns:a16="http://schemas.microsoft.com/office/drawing/2014/main" id="{A01729DC-7132-4E46-BA95-4CD4954C4305}"/>
              </a:ext>
            </a:extLst>
          </p:cNvPr>
          <p:cNvSpPr>
            <a:spLocks noGrp="1"/>
          </p:cNvSpPr>
          <p:nvPr>
            <p:ph type="ftr" sz="quarter" idx="11"/>
          </p:nvPr>
        </p:nvSpPr>
        <p:spPr>
          <a:xfrm>
            <a:off x="432000" y="6399890"/>
            <a:ext cx="5400000" cy="288000"/>
          </a:xfrm>
          <a:prstGeom prst="rect">
            <a:avLst/>
          </a:prstGeom>
        </p:spPr>
        <p:txBody>
          <a:bodyPr/>
          <a:lstStyle/>
          <a:p>
            <a:r>
              <a:rPr lang="pt-PT" dirty="0"/>
              <a:t>PTI 2019/2020 — Grupo 00 — Nome do Projeto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B73AA9-265B-3840-A7C8-3D31A3281891}"/>
              </a:ext>
            </a:extLst>
          </p:cNvPr>
          <p:cNvSpPr>
            <a:spLocks noGrp="1"/>
          </p:cNvSpPr>
          <p:nvPr>
            <p:ph type="title"/>
          </p:nvPr>
        </p:nvSpPr>
        <p:spPr>
          <a:xfrm>
            <a:off x="432000" y="278650"/>
            <a:ext cx="8280000" cy="720000"/>
          </a:xfrm>
          <a:prstGeom prst="rect">
            <a:avLst/>
          </a:prstGeom>
        </p:spPr>
        <p:txBody>
          <a:bodyPr/>
          <a:lstStyle/>
          <a:p>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title</a:t>
            </a:r>
            <a:r>
              <a:rPr lang="pt-PT" noProof="0" dirty="0"/>
              <a:t> </a:t>
            </a:r>
            <a:r>
              <a:rPr lang="pt-PT" noProof="0" dirty="0" err="1"/>
              <a:t>style</a:t>
            </a:r>
            <a:endParaRPr lang="pt-PT" noProof="0" dirty="0"/>
          </a:p>
        </p:txBody>
      </p:sp>
      <p:sp>
        <p:nvSpPr>
          <p:cNvPr id="3" name="Slide Number Placeholder 2">
            <a:extLst>
              <a:ext uri="{FF2B5EF4-FFF2-40B4-BE49-F238E27FC236}">
                <a16:creationId xmlns:a16="http://schemas.microsoft.com/office/drawing/2014/main" id="{BDFA6D83-AEDF-324E-831E-05BC1912173F}"/>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10" name="Footer Placeholder 9">
            <a:extLst>
              <a:ext uri="{FF2B5EF4-FFF2-40B4-BE49-F238E27FC236}">
                <a16:creationId xmlns:a16="http://schemas.microsoft.com/office/drawing/2014/main" id="{63A20915-8C12-CD48-951B-3990AB23FDC6}"/>
              </a:ext>
            </a:extLst>
          </p:cNvPr>
          <p:cNvSpPr>
            <a:spLocks noGrp="1"/>
          </p:cNvSpPr>
          <p:nvPr>
            <p:ph type="ftr" sz="quarter" idx="11"/>
          </p:nvPr>
        </p:nvSpPr>
        <p:spPr>
          <a:xfrm>
            <a:off x="432000" y="6399890"/>
            <a:ext cx="5400000" cy="288000"/>
          </a:xfrm>
          <a:prstGeom prst="rect">
            <a:avLst/>
          </a:prstGeom>
        </p:spPr>
        <p:txBody>
          <a:bodyPr/>
          <a:lstStyle/>
          <a:p>
            <a:r>
              <a:rPr lang="pt-PT" dirty="0"/>
              <a:t>PTI 2019/2020 — Grupo 00 — Nome do Projeto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B6F15F-0B4A-C34F-8B8E-32A7770A2765}"/>
              </a:ext>
            </a:extLst>
          </p:cNvPr>
          <p:cNvSpPr>
            <a:spLocks noGrp="1"/>
          </p:cNvSpPr>
          <p:nvPr>
            <p:ph type="sldNum" sz="quarter" idx="10"/>
          </p:nvPr>
        </p:nvSpPr>
        <p:spPr/>
        <p:txBody>
          <a:bodyPr/>
          <a:lstStyle/>
          <a:p>
            <a:fld id="{612E3227-92DE-FE44-B81F-0C624ACD3A5B}" type="slidenum">
              <a:rPr lang="pt-PT" smtClean="0"/>
              <a:t>‹nº›</a:t>
            </a:fld>
            <a:endParaRPr lang="pt-PT" dirty="0"/>
          </a:p>
        </p:txBody>
      </p:sp>
      <p:sp>
        <p:nvSpPr>
          <p:cNvPr id="9" name="Footer Placeholder 8">
            <a:extLst>
              <a:ext uri="{FF2B5EF4-FFF2-40B4-BE49-F238E27FC236}">
                <a16:creationId xmlns:a16="http://schemas.microsoft.com/office/drawing/2014/main" id="{BAEC0529-B300-CD44-BA23-E9A75A0542AC}"/>
              </a:ext>
            </a:extLst>
          </p:cNvPr>
          <p:cNvSpPr>
            <a:spLocks noGrp="1"/>
          </p:cNvSpPr>
          <p:nvPr>
            <p:ph type="ftr" sz="quarter" idx="11"/>
          </p:nvPr>
        </p:nvSpPr>
        <p:spPr/>
        <p:txBody>
          <a:bodyPr/>
          <a:lstStyle/>
          <a:p>
            <a:r>
              <a:rPr lang="pt-PT" dirty="0"/>
              <a:t>PTI 2019/2020 — Grupo 00 — Nome do Projeto</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278730"/>
            <a:ext cx="8280000" cy="720000"/>
          </a:xfrm>
          <a:prstGeom prst="rect">
            <a:avLst/>
          </a:prstGeom>
        </p:spPr>
        <p:txBody>
          <a:bodyPr vert="horz" lIns="72000" tIns="36000" rIns="72000" bIns="36000" rtlCol="0" anchor="ctr">
            <a:normAutofit/>
          </a:bodyPr>
          <a:lstStyle/>
          <a:p>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title</a:t>
            </a:r>
            <a:r>
              <a:rPr lang="pt-PT" noProof="0" dirty="0"/>
              <a:t> </a:t>
            </a:r>
            <a:r>
              <a:rPr lang="pt-PT" noProof="0" dirty="0" err="1"/>
              <a:t>style</a:t>
            </a:r>
            <a:endParaRPr lang="pt-PT" noProof="0" dirty="0"/>
          </a:p>
        </p:txBody>
      </p:sp>
      <p:sp>
        <p:nvSpPr>
          <p:cNvPr id="3" name="Text Placeholder 2"/>
          <p:cNvSpPr>
            <a:spLocks noGrp="1"/>
          </p:cNvSpPr>
          <p:nvPr>
            <p:ph type="body" idx="1"/>
          </p:nvPr>
        </p:nvSpPr>
        <p:spPr>
          <a:xfrm>
            <a:off x="432000" y="1179310"/>
            <a:ext cx="8280000" cy="5040000"/>
          </a:xfrm>
          <a:prstGeom prst="rect">
            <a:avLst/>
          </a:prstGeom>
        </p:spPr>
        <p:txBody>
          <a:bodyPr vert="horz" lIns="72000" tIns="36000" rIns="72000" bIns="36000" rtlCol="0" anchor="ctr">
            <a:normAutofit/>
          </a:bodyPr>
          <a:lstStyle/>
          <a:p>
            <a:pPr lvl="0"/>
            <a:r>
              <a:rPr lang="pt-PT" noProof="0" dirty="0" err="1"/>
              <a:t>Click</a:t>
            </a:r>
            <a:r>
              <a:rPr lang="pt-PT" noProof="0" dirty="0"/>
              <a:t> to </a:t>
            </a:r>
            <a:r>
              <a:rPr lang="pt-PT" noProof="0" dirty="0" err="1"/>
              <a:t>edit</a:t>
            </a:r>
            <a:r>
              <a:rPr lang="pt-PT" noProof="0" dirty="0"/>
              <a:t> </a:t>
            </a:r>
            <a:r>
              <a:rPr lang="pt-PT" noProof="0" dirty="0" err="1"/>
              <a:t>Master</a:t>
            </a:r>
            <a:r>
              <a:rPr lang="pt-PT" noProof="0" dirty="0"/>
              <a:t>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17" name="Slide Number Placeholder 16">
            <a:extLst>
              <a:ext uri="{FF2B5EF4-FFF2-40B4-BE49-F238E27FC236}">
                <a16:creationId xmlns:a16="http://schemas.microsoft.com/office/drawing/2014/main" id="{41B03572-8BD0-504D-B51C-9116A6CC5798}"/>
              </a:ext>
            </a:extLst>
          </p:cNvPr>
          <p:cNvSpPr>
            <a:spLocks noGrp="1"/>
          </p:cNvSpPr>
          <p:nvPr>
            <p:ph type="sldNum" sz="quarter" idx="4"/>
          </p:nvPr>
        </p:nvSpPr>
        <p:spPr>
          <a:xfrm>
            <a:off x="8172000" y="6399890"/>
            <a:ext cx="540000" cy="288000"/>
          </a:xfrm>
          <a:prstGeom prst="rect">
            <a:avLst/>
          </a:prstGeom>
        </p:spPr>
        <p:txBody>
          <a:bodyPr vert="horz" lIns="72000" tIns="36000" rIns="72000" bIns="36000" rtlCol="0" anchor="ctr"/>
          <a:lstStyle>
            <a:lvl1pPr algn="r">
              <a:defRPr sz="1400">
                <a:solidFill>
                  <a:schemeClr val="tx1"/>
                </a:solidFill>
              </a:defRPr>
            </a:lvl1pPr>
          </a:lstStyle>
          <a:p>
            <a:fld id="{612E3227-92DE-FE44-B81F-0C624ACD3A5B}" type="slidenum">
              <a:rPr lang="pt-PT" smtClean="0"/>
              <a:pPr/>
              <a:t>‹nº›</a:t>
            </a:fld>
            <a:endParaRPr lang="pt-PT" dirty="0"/>
          </a:p>
        </p:txBody>
      </p:sp>
      <p:sp>
        <p:nvSpPr>
          <p:cNvPr id="22" name="Footer Placeholder 21">
            <a:extLst>
              <a:ext uri="{FF2B5EF4-FFF2-40B4-BE49-F238E27FC236}">
                <a16:creationId xmlns:a16="http://schemas.microsoft.com/office/drawing/2014/main" id="{6233BF03-FBAD-3C4F-8ED4-6ADE9A47D37B}"/>
              </a:ext>
            </a:extLst>
          </p:cNvPr>
          <p:cNvSpPr>
            <a:spLocks noGrp="1"/>
          </p:cNvSpPr>
          <p:nvPr>
            <p:ph type="ftr" sz="quarter" idx="3"/>
          </p:nvPr>
        </p:nvSpPr>
        <p:spPr>
          <a:xfrm>
            <a:off x="432000" y="6399890"/>
            <a:ext cx="5400000" cy="288000"/>
          </a:xfrm>
          <a:prstGeom prst="rect">
            <a:avLst/>
          </a:prstGeom>
        </p:spPr>
        <p:txBody>
          <a:bodyPr vert="horz" lIns="72000" tIns="36000" rIns="72000" bIns="36000" rtlCol="0" anchor="ctr"/>
          <a:lstStyle>
            <a:lvl1pPr algn="l">
              <a:defRPr sz="1400">
                <a:solidFill>
                  <a:schemeClr val="tx1"/>
                </a:solidFill>
              </a:defRPr>
            </a:lvl1pPr>
          </a:lstStyle>
          <a:p>
            <a:r>
              <a:rPr lang="pt-PT" dirty="0"/>
              <a:t>PTI 2019/2020 — Grupo 00 — Nome do Projeto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288000" indent="-288000" algn="l" defTabSz="914400" rtl="0" eaLnBrk="1" latinLnBrk="0" hangingPunct="1">
        <a:spcBef>
          <a:spcPts val="800"/>
        </a:spcBef>
        <a:buFont typeface="Arial" pitchFamily="34" charset="0"/>
        <a:buChar char="•"/>
        <a:defRPr sz="2400" kern="1200">
          <a:solidFill>
            <a:schemeClr val="tx1"/>
          </a:solidFill>
          <a:latin typeface="+mn-lt"/>
          <a:ea typeface="+mn-ea"/>
          <a:cs typeface="+mn-cs"/>
        </a:defRPr>
      </a:lvl1pPr>
      <a:lvl2pPr marL="648000" indent="-288000" algn="l" defTabSz="914400" rtl="0" eaLnBrk="1" latinLnBrk="0" hangingPunct="1">
        <a:spcBef>
          <a:spcPts val="400"/>
        </a:spcBef>
        <a:buFont typeface="Arial" pitchFamily="34" charset="0"/>
        <a:buChar char="–"/>
        <a:defRPr sz="2000" kern="1200">
          <a:solidFill>
            <a:schemeClr val="tx1"/>
          </a:solidFill>
          <a:latin typeface="+mn-lt"/>
          <a:ea typeface="+mn-ea"/>
          <a:cs typeface="+mn-cs"/>
        </a:defRPr>
      </a:lvl2pPr>
      <a:lvl3pPr marL="936000" indent="-252000" algn="l" defTabSz="914400" rtl="0" eaLnBrk="1" latinLnBrk="0" hangingPunct="1">
        <a:spcBef>
          <a:spcPts val="400"/>
        </a:spcBef>
        <a:buFont typeface="Arial" pitchFamily="34" charset="0"/>
        <a:buChar char="•"/>
        <a:defRPr sz="1800" kern="1200">
          <a:solidFill>
            <a:schemeClr val="tx1"/>
          </a:solidFill>
          <a:latin typeface="+mn-lt"/>
          <a:ea typeface="+mn-ea"/>
          <a:cs typeface="+mn-cs"/>
        </a:defRPr>
      </a:lvl3pPr>
      <a:lvl4pPr marL="1224000" indent="-2520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512000" indent="-2520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617453-D067-0943-AB08-8A425350C640}"/>
              </a:ext>
            </a:extLst>
          </p:cNvPr>
          <p:cNvSpPr>
            <a:spLocks noGrp="1"/>
          </p:cNvSpPr>
          <p:nvPr>
            <p:ph type="ctrTitle"/>
          </p:nvPr>
        </p:nvSpPr>
        <p:spPr>
          <a:xfrm>
            <a:off x="432000" y="2169000"/>
            <a:ext cx="8280000" cy="1260000"/>
          </a:xfrm>
        </p:spPr>
        <p:txBody>
          <a:bodyPr/>
          <a:lstStyle/>
          <a:p>
            <a:r>
              <a:rPr lang="pt-PT" dirty="0"/>
              <a:t>PTI 2019/2020</a:t>
            </a:r>
            <a:br>
              <a:rPr lang="pt-PT" dirty="0"/>
            </a:br>
            <a:r>
              <a:rPr lang="pt-PT" sz="2400" b="0" dirty="0"/>
              <a:t>Grupo 09 — </a:t>
            </a:r>
            <a:r>
              <a:rPr lang="pt-PT" sz="2400" b="0" dirty="0" err="1"/>
              <a:t>GroupX</a:t>
            </a:r>
            <a:endParaRPr lang="pt-PT" dirty="0"/>
          </a:p>
        </p:txBody>
      </p:sp>
      <p:sp>
        <p:nvSpPr>
          <p:cNvPr id="6" name="Subtitle 5">
            <a:extLst>
              <a:ext uri="{FF2B5EF4-FFF2-40B4-BE49-F238E27FC236}">
                <a16:creationId xmlns:a16="http://schemas.microsoft.com/office/drawing/2014/main" id="{2916C747-AF06-7245-BF7B-14AB6C81548D}"/>
              </a:ext>
            </a:extLst>
          </p:cNvPr>
          <p:cNvSpPr>
            <a:spLocks noGrp="1"/>
          </p:cNvSpPr>
          <p:nvPr>
            <p:ph type="subTitle" idx="1"/>
          </p:nvPr>
        </p:nvSpPr>
        <p:spPr/>
        <p:txBody>
          <a:bodyPr>
            <a:normAutofit lnSpcReduction="10000"/>
          </a:bodyPr>
          <a:lstStyle/>
          <a:p>
            <a:r>
              <a:rPr lang="pt-PT" dirty="0"/>
              <a:t>António Pinto, 52045</a:t>
            </a:r>
          </a:p>
          <a:p>
            <a:r>
              <a:rPr lang="pt-PT" dirty="0"/>
              <a:t>André Silva, 51634</a:t>
            </a:r>
          </a:p>
          <a:p>
            <a:r>
              <a:rPr lang="pt-PT" dirty="0"/>
              <a:t>Diogo Frazão, 51595</a:t>
            </a:r>
          </a:p>
          <a:p>
            <a:r>
              <a:rPr lang="pt-PT" dirty="0"/>
              <a:t>Guilherme Nunes, 51594</a:t>
            </a:r>
          </a:p>
          <a:p>
            <a:r>
              <a:rPr lang="pt-PT" dirty="0"/>
              <a:t>João Pinto, 50030</a:t>
            </a:r>
          </a:p>
          <a:p>
            <a:r>
              <a:rPr lang="pt-PT" dirty="0"/>
              <a:t>Tiago Robalo, 51628</a:t>
            </a:r>
          </a:p>
          <a:p>
            <a:r>
              <a:rPr lang="pt-PT" dirty="0"/>
              <a:t>Vasco Bento, 51636</a:t>
            </a:r>
          </a:p>
        </p:txBody>
      </p:sp>
    </p:spTree>
    <p:extLst>
      <p:ext uri="{BB962C8B-B14F-4D97-AF65-F5344CB8AC3E}">
        <p14:creationId xmlns:p14="http://schemas.microsoft.com/office/powerpoint/2010/main" val="112695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F442-CFF8-DC4F-8631-F2FBB7ECF020}"/>
              </a:ext>
            </a:extLst>
          </p:cNvPr>
          <p:cNvSpPr>
            <a:spLocks noGrp="1"/>
          </p:cNvSpPr>
          <p:nvPr>
            <p:ph type="title"/>
          </p:nvPr>
        </p:nvSpPr>
        <p:spPr/>
        <p:txBody>
          <a:bodyPr/>
          <a:lstStyle/>
          <a:p>
            <a:r>
              <a:rPr lang="pt-PT" dirty="0"/>
              <a:t>Tecnologias Utilizadas</a:t>
            </a:r>
          </a:p>
        </p:txBody>
      </p:sp>
      <p:sp>
        <p:nvSpPr>
          <p:cNvPr id="3" name="Content Placeholder 2">
            <a:extLst>
              <a:ext uri="{FF2B5EF4-FFF2-40B4-BE49-F238E27FC236}">
                <a16:creationId xmlns:a16="http://schemas.microsoft.com/office/drawing/2014/main" id="{F41C9C4C-2F17-C147-86F8-104E89D503B6}"/>
              </a:ext>
            </a:extLst>
          </p:cNvPr>
          <p:cNvSpPr>
            <a:spLocks noGrp="1"/>
          </p:cNvSpPr>
          <p:nvPr>
            <p:ph idx="1"/>
          </p:nvPr>
        </p:nvSpPr>
        <p:spPr/>
        <p:txBody>
          <a:bodyPr>
            <a:normAutofit/>
          </a:bodyPr>
          <a:lstStyle/>
          <a:p>
            <a:r>
              <a:rPr lang="pt-PT" dirty="0"/>
              <a:t>Ferramentas de gestão</a:t>
            </a:r>
          </a:p>
          <a:p>
            <a:pPr lvl="1"/>
            <a:r>
              <a:rPr lang="pt-PT" dirty="0" err="1"/>
              <a:t>Keep</a:t>
            </a:r>
            <a:endParaRPr lang="pt-PT" dirty="0"/>
          </a:p>
          <a:p>
            <a:r>
              <a:rPr lang="pt-PT" dirty="0"/>
              <a:t>Ferramentas de desenvolvimento</a:t>
            </a:r>
            <a:endParaRPr lang="pt-PT" i="1" dirty="0"/>
          </a:p>
          <a:p>
            <a:pPr lvl="1"/>
            <a:r>
              <a:rPr lang="pt-PT" dirty="0" err="1"/>
              <a:t>Php</a:t>
            </a:r>
            <a:r>
              <a:rPr lang="pt-PT" dirty="0"/>
              <a:t> </a:t>
            </a:r>
            <a:r>
              <a:rPr lang="pt-PT" dirty="0" err="1"/>
              <a:t>Storm</a:t>
            </a:r>
            <a:endParaRPr lang="pt-PT" dirty="0"/>
          </a:p>
          <a:p>
            <a:pPr lvl="1"/>
            <a:r>
              <a:rPr lang="pt-PT" dirty="0" err="1"/>
              <a:t>Git</a:t>
            </a:r>
            <a:r>
              <a:rPr lang="pt-PT" dirty="0"/>
              <a:t> GUI</a:t>
            </a:r>
          </a:p>
          <a:p>
            <a:pPr lvl="1"/>
            <a:r>
              <a:rPr lang="pt-PT" dirty="0"/>
              <a:t>Docker </a:t>
            </a:r>
          </a:p>
          <a:p>
            <a:pPr lvl="1"/>
            <a:r>
              <a:rPr lang="pt-PT" dirty="0" err="1"/>
              <a:t>PhpMyAdmin</a:t>
            </a:r>
            <a:endParaRPr lang="pt-PT" dirty="0"/>
          </a:p>
          <a:p>
            <a:r>
              <a:rPr lang="pt-PT" i="1" dirty="0"/>
              <a:t>Software</a:t>
            </a:r>
            <a:r>
              <a:rPr lang="pt-PT" dirty="0"/>
              <a:t> para o sistema</a:t>
            </a:r>
          </a:p>
          <a:p>
            <a:pPr lvl="1"/>
            <a:r>
              <a:rPr lang="pt-PT" dirty="0" err="1"/>
              <a:t>Gcp</a:t>
            </a:r>
            <a:endParaRPr lang="pt-PT" dirty="0"/>
          </a:p>
          <a:p>
            <a:pPr lvl="1"/>
            <a:r>
              <a:rPr lang="pt-PT" dirty="0" err="1"/>
              <a:t>MySQL</a:t>
            </a:r>
            <a:endParaRPr lang="pt-PT" dirty="0"/>
          </a:p>
          <a:p>
            <a:pPr lvl="1"/>
            <a:r>
              <a:rPr lang="pt-PT" dirty="0" err="1"/>
              <a:t>Javascript</a:t>
            </a:r>
            <a:r>
              <a:rPr lang="pt-PT" dirty="0"/>
              <a:t>/</a:t>
            </a:r>
            <a:r>
              <a:rPr lang="pt-PT" dirty="0" err="1"/>
              <a:t>jQuery</a:t>
            </a:r>
            <a:endParaRPr lang="pt-PT" dirty="0"/>
          </a:p>
          <a:p>
            <a:pPr lvl="1"/>
            <a:r>
              <a:rPr lang="pt-PT" dirty="0" err="1"/>
              <a:t>Pusher</a:t>
            </a:r>
            <a:r>
              <a:rPr lang="pt-PT" dirty="0"/>
              <a:t> API</a:t>
            </a:r>
          </a:p>
          <a:p>
            <a:pPr lvl="1"/>
            <a:endParaRPr lang="pt-PT" dirty="0">
              <a:solidFill>
                <a:schemeClr val="bg1">
                  <a:lumMod val="75000"/>
                </a:schemeClr>
              </a:solidFill>
            </a:endParaRPr>
          </a:p>
          <a:p>
            <a:pPr lvl="1"/>
            <a:endParaRPr lang="pt-PT" dirty="0">
              <a:solidFill>
                <a:schemeClr val="bg1">
                  <a:lumMod val="75000"/>
                </a:schemeClr>
              </a:solidFill>
            </a:endParaRPr>
          </a:p>
        </p:txBody>
      </p:sp>
      <p:sp>
        <p:nvSpPr>
          <p:cNvPr id="4" name="Slide Number Placeholder 3">
            <a:extLst>
              <a:ext uri="{FF2B5EF4-FFF2-40B4-BE49-F238E27FC236}">
                <a16:creationId xmlns:a16="http://schemas.microsoft.com/office/drawing/2014/main" id="{B04C36CC-5B17-554F-8653-3F8C73F14139}"/>
              </a:ext>
            </a:extLst>
          </p:cNvPr>
          <p:cNvSpPr>
            <a:spLocks noGrp="1"/>
          </p:cNvSpPr>
          <p:nvPr>
            <p:ph type="sldNum" sz="quarter" idx="10"/>
          </p:nvPr>
        </p:nvSpPr>
        <p:spPr/>
        <p:txBody>
          <a:bodyPr/>
          <a:lstStyle/>
          <a:p>
            <a:fld id="{612E3227-92DE-FE44-B81F-0C624ACD3A5B}" type="slidenum">
              <a:rPr lang="pt-PT" smtClean="0"/>
              <a:t>10</a:t>
            </a:fld>
            <a:endParaRPr lang="pt-PT" dirty="0"/>
          </a:p>
        </p:txBody>
      </p:sp>
      <p:sp>
        <p:nvSpPr>
          <p:cNvPr id="5" name="Footer Placeholder 4">
            <a:extLst>
              <a:ext uri="{FF2B5EF4-FFF2-40B4-BE49-F238E27FC236}">
                <a16:creationId xmlns:a16="http://schemas.microsoft.com/office/drawing/2014/main" id="{BAB1C307-6563-5248-94B2-CD3A26E8D7B0}"/>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112260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D10A-F0CA-3246-8D94-5C7F95CB0B3E}"/>
              </a:ext>
            </a:extLst>
          </p:cNvPr>
          <p:cNvSpPr>
            <a:spLocks noGrp="1"/>
          </p:cNvSpPr>
          <p:nvPr>
            <p:ph type="title"/>
          </p:nvPr>
        </p:nvSpPr>
        <p:spPr/>
        <p:txBody>
          <a:bodyPr/>
          <a:lstStyle/>
          <a:p>
            <a:r>
              <a:rPr lang="pt-PT" dirty="0"/>
              <a:t>Arquitetura do Sistema</a:t>
            </a:r>
          </a:p>
        </p:txBody>
      </p:sp>
      <p:sp>
        <p:nvSpPr>
          <p:cNvPr id="3" name="Content Placeholder 2">
            <a:extLst>
              <a:ext uri="{FF2B5EF4-FFF2-40B4-BE49-F238E27FC236}">
                <a16:creationId xmlns:a16="http://schemas.microsoft.com/office/drawing/2014/main" id="{0162C97D-665D-0141-BF43-6E204D265C09}"/>
              </a:ext>
            </a:extLst>
          </p:cNvPr>
          <p:cNvSpPr>
            <a:spLocks noGrp="1"/>
          </p:cNvSpPr>
          <p:nvPr>
            <p:ph idx="1"/>
          </p:nvPr>
        </p:nvSpPr>
        <p:spPr>
          <a:xfrm>
            <a:off x="2861810" y="2123855"/>
            <a:ext cx="4049990" cy="3415041"/>
          </a:xfrm>
        </p:spPr>
        <p:txBody>
          <a:bodyPr>
            <a:normAutofit fontScale="62500" lnSpcReduction="20000"/>
          </a:bodyPr>
          <a:lstStyle/>
          <a:p>
            <a:r>
              <a:rPr lang="pt-PT" dirty="0">
                <a:solidFill>
                  <a:schemeClr val="bg1">
                    <a:lumMod val="75000"/>
                  </a:schemeClr>
                </a:solidFill>
              </a:rPr>
              <a:t>Mostrar um diagrama onde apareça o utilizador e o seu </a:t>
            </a:r>
            <a:r>
              <a:rPr lang="pt-PT" i="1" dirty="0">
                <a:solidFill>
                  <a:schemeClr val="bg1">
                    <a:lumMod val="75000"/>
                  </a:schemeClr>
                </a:solidFill>
              </a:rPr>
              <a:t>browser</a:t>
            </a:r>
            <a:r>
              <a:rPr lang="pt-PT" dirty="0">
                <a:solidFill>
                  <a:schemeClr val="bg1">
                    <a:lumMod val="75000"/>
                  </a:schemeClr>
                </a:solidFill>
              </a:rPr>
              <a:t>, bem como com as principais componentes do sistema</a:t>
            </a:r>
          </a:p>
          <a:p>
            <a:r>
              <a:rPr lang="pt-PT" dirty="0">
                <a:solidFill>
                  <a:schemeClr val="bg1">
                    <a:lumMod val="75000"/>
                  </a:schemeClr>
                </a:solidFill>
              </a:rPr>
              <a:t>Pode ser baseado no diagrama de PTR (ex. mostrando os servidores </a:t>
            </a:r>
            <a:r>
              <a:rPr lang="pt-PT" i="1" dirty="0">
                <a:solidFill>
                  <a:schemeClr val="bg1">
                    <a:lumMod val="75000"/>
                  </a:schemeClr>
                </a:solidFill>
              </a:rPr>
              <a:t>web</a:t>
            </a:r>
            <a:r>
              <a:rPr lang="pt-PT" dirty="0">
                <a:solidFill>
                  <a:schemeClr val="bg1">
                    <a:lumMod val="75000"/>
                  </a:schemeClr>
                </a:solidFill>
              </a:rPr>
              <a:t> e de bases de dados), mas a ênfase está em mostrar “peças” que um cliente gostaria de poder comprar em separado, como importar dados em bloco ou enviar notificações por correio eletrónico</a:t>
            </a:r>
          </a:p>
          <a:p>
            <a:r>
              <a:rPr lang="pt-PT" sz="1600" dirty="0">
                <a:solidFill>
                  <a:schemeClr val="bg1">
                    <a:lumMod val="75000"/>
                  </a:schemeClr>
                </a:solidFill>
              </a:rPr>
              <a:t>Talvez ajude o seguinte excerto do livro </a:t>
            </a:r>
            <a:r>
              <a:rPr lang="pt-PT" sz="1600" i="1" dirty="0">
                <a:solidFill>
                  <a:schemeClr val="bg1">
                    <a:lumMod val="75000"/>
                  </a:schemeClr>
                </a:solidFill>
              </a:rPr>
              <a:t>UML </a:t>
            </a:r>
            <a:r>
              <a:rPr lang="pt-PT" sz="1600" i="1" dirty="0" err="1">
                <a:solidFill>
                  <a:schemeClr val="bg1">
                    <a:lumMod val="75000"/>
                  </a:schemeClr>
                </a:solidFill>
              </a:rPr>
              <a:t>Distilled</a:t>
            </a:r>
            <a:r>
              <a:rPr lang="pt-PT" sz="1600" dirty="0">
                <a:solidFill>
                  <a:schemeClr val="bg1">
                    <a:lumMod val="75000"/>
                  </a:schemeClr>
                </a:solidFill>
              </a:rPr>
              <a:t>, 3ª edição, do Martin </a:t>
            </a:r>
            <a:r>
              <a:rPr lang="pt-PT" sz="1600" dirty="0" err="1">
                <a:solidFill>
                  <a:schemeClr val="bg1">
                    <a:lumMod val="75000"/>
                  </a:schemeClr>
                </a:solidFill>
              </a:rPr>
              <a:t>Fowler</a:t>
            </a:r>
            <a:r>
              <a:rPr lang="pt-PT" sz="1600" dirty="0">
                <a:solidFill>
                  <a:schemeClr val="bg1">
                    <a:lumMod val="75000"/>
                  </a:schemeClr>
                </a:solidFill>
              </a:rPr>
              <a:t>: </a:t>
            </a:r>
            <a:r>
              <a:rPr lang="pt-PT" sz="1600" i="1" dirty="0" err="1">
                <a:solidFill>
                  <a:schemeClr val="bg1">
                    <a:lumMod val="75000"/>
                  </a:schemeClr>
                </a:solidFill>
              </a:rPr>
              <a:t>Components</a:t>
            </a:r>
            <a:r>
              <a:rPr lang="pt-PT" sz="1600" i="1" dirty="0">
                <a:solidFill>
                  <a:schemeClr val="bg1">
                    <a:lumMod val="75000"/>
                  </a:schemeClr>
                </a:solidFill>
              </a:rPr>
              <a:t> are </a:t>
            </a:r>
            <a:r>
              <a:rPr lang="pt-PT" sz="1600" i="1" dirty="0" err="1">
                <a:solidFill>
                  <a:schemeClr val="bg1">
                    <a:lumMod val="75000"/>
                  </a:schemeClr>
                </a:solidFill>
              </a:rPr>
              <a:t>not</a:t>
            </a:r>
            <a:r>
              <a:rPr lang="pt-PT" sz="1600" i="1" dirty="0">
                <a:solidFill>
                  <a:schemeClr val="bg1">
                    <a:lumMod val="75000"/>
                  </a:schemeClr>
                </a:solidFill>
              </a:rPr>
              <a:t> a </a:t>
            </a:r>
            <a:r>
              <a:rPr lang="pt-PT" sz="1600" i="1" dirty="0" err="1">
                <a:solidFill>
                  <a:schemeClr val="bg1">
                    <a:lumMod val="75000"/>
                  </a:schemeClr>
                </a:solidFill>
              </a:rPr>
              <a:t>technology</a:t>
            </a:r>
            <a:r>
              <a:rPr lang="pt-PT" sz="1600" i="1" dirty="0">
                <a:solidFill>
                  <a:schemeClr val="bg1">
                    <a:lumMod val="75000"/>
                  </a:schemeClr>
                </a:solidFill>
              </a:rPr>
              <a:t>. </a:t>
            </a:r>
            <a:r>
              <a:rPr lang="pt-PT" sz="1600" i="1" dirty="0" err="1">
                <a:solidFill>
                  <a:schemeClr val="bg1">
                    <a:lumMod val="75000"/>
                  </a:schemeClr>
                </a:solidFill>
              </a:rPr>
              <a:t>Technology</a:t>
            </a:r>
            <a:r>
              <a:rPr lang="pt-PT" sz="1600" i="1" dirty="0">
                <a:solidFill>
                  <a:schemeClr val="bg1">
                    <a:lumMod val="75000"/>
                  </a:schemeClr>
                </a:solidFill>
              </a:rPr>
              <a:t> </a:t>
            </a:r>
            <a:r>
              <a:rPr lang="pt-PT" sz="1600" i="1" dirty="0" err="1">
                <a:solidFill>
                  <a:schemeClr val="bg1">
                    <a:lumMod val="75000"/>
                  </a:schemeClr>
                </a:solidFill>
              </a:rPr>
              <a:t>people</a:t>
            </a:r>
            <a:r>
              <a:rPr lang="pt-PT" sz="1600" i="1" dirty="0">
                <a:solidFill>
                  <a:schemeClr val="bg1">
                    <a:lumMod val="75000"/>
                  </a:schemeClr>
                </a:solidFill>
              </a:rPr>
              <a:t> </a:t>
            </a:r>
            <a:r>
              <a:rPr lang="pt-PT" sz="1600" i="1" dirty="0" err="1">
                <a:solidFill>
                  <a:schemeClr val="bg1">
                    <a:lumMod val="75000"/>
                  </a:schemeClr>
                </a:solidFill>
              </a:rPr>
              <a:t>seem</a:t>
            </a:r>
            <a:r>
              <a:rPr lang="pt-PT" sz="1600" i="1" dirty="0">
                <a:solidFill>
                  <a:schemeClr val="bg1">
                    <a:lumMod val="75000"/>
                  </a:schemeClr>
                </a:solidFill>
              </a:rPr>
              <a:t> to </a:t>
            </a:r>
            <a:r>
              <a:rPr lang="pt-PT" sz="1600" i="1" dirty="0" err="1">
                <a:solidFill>
                  <a:schemeClr val="bg1">
                    <a:lumMod val="75000"/>
                  </a:schemeClr>
                </a:solidFill>
              </a:rPr>
              <a:t>find</a:t>
            </a:r>
            <a:r>
              <a:rPr lang="pt-PT" sz="1600" i="1" dirty="0">
                <a:solidFill>
                  <a:schemeClr val="bg1">
                    <a:lumMod val="75000"/>
                  </a:schemeClr>
                </a:solidFill>
              </a:rPr>
              <a:t> </a:t>
            </a:r>
            <a:r>
              <a:rPr lang="pt-PT" sz="1600" i="1" dirty="0" err="1">
                <a:solidFill>
                  <a:schemeClr val="bg1">
                    <a:lumMod val="75000"/>
                  </a:schemeClr>
                </a:solidFill>
              </a:rPr>
              <a:t>this</a:t>
            </a:r>
            <a:r>
              <a:rPr lang="pt-PT" sz="1600" i="1" dirty="0">
                <a:solidFill>
                  <a:schemeClr val="bg1">
                    <a:lumMod val="75000"/>
                  </a:schemeClr>
                </a:solidFill>
              </a:rPr>
              <a:t> hard to </a:t>
            </a:r>
            <a:r>
              <a:rPr lang="pt-PT" sz="1600" i="1" dirty="0" err="1">
                <a:solidFill>
                  <a:schemeClr val="bg1">
                    <a:lumMod val="75000"/>
                  </a:schemeClr>
                </a:solidFill>
              </a:rPr>
              <a:t>understand</a:t>
            </a:r>
            <a:r>
              <a:rPr lang="pt-PT" sz="1600" i="1" dirty="0">
                <a:solidFill>
                  <a:schemeClr val="bg1">
                    <a:lumMod val="75000"/>
                  </a:schemeClr>
                </a:solidFill>
              </a:rPr>
              <a:t>. </a:t>
            </a:r>
            <a:r>
              <a:rPr lang="pt-PT" sz="1600" i="1" dirty="0" err="1">
                <a:solidFill>
                  <a:schemeClr val="bg1">
                    <a:lumMod val="75000"/>
                  </a:schemeClr>
                </a:solidFill>
              </a:rPr>
              <a:t>Components</a:t>
            </a:r>
            <a:r>
              <a:rPr lang="pt-PT" sz="1600" i="1" dirty="0">
                <a:solidFill>
                  <a:schemeClr val="bg1">
                    <a:lumMod val="75000"/>
                  </a:schemeClr>
                </a:solidFill>
              </a:rPr>
              <a:t> are </a:t>
            </a:r>
            <a:r>
              <a:rPr lang="pt-PT" sz="1600" i="1" dirty="0" err="1">
                <a:solidFill>
                  <a:schemeClr val="bg1">
                    <a:lumMod val="75000"/>
                  </a:schemeClr>
                </a:solidFill>
              </a:rPr>
              <a:t>about</a:t>
            </a:r>
            <a:r>
              <a:rPr lang="pt-PT" sz="1600" i="1" dirty="0">
                <a:solidFill>
                  <a:schemeClr val="bg1">
                    <a:lumMod val="75000"/>
                  </a:schemeClr>
                </a:solidFill>
              </a:rPr>
              <a:t> </a:t>
            </a:r>
            <a:r>
              <a:rPr lang="pt-PT" sz="1600" i="1" dirty="0" err="1">
                <a:solidFill>
                  <a:schemeClr val="bg1">
                    <a:lumMod val="75000"/>
                  </a:schemeClr>
                </a:solidFill>
              </a:rPr>
              <a:t>how</a:t>
            </a:r>
            <a:r>
              <a:rPr lang="pt-PT" sz="1600" i="1" dirty="0">
                <a:solidFill>
                  <a:schemeClr val="bg1">
                    <a:lumMod val="75000"/>
                  </a:schemeClr>
                </a:solidFill>
              </a:rPr>
              <a:t> </a:t>
            </a:r>
            <a:r>
              <a:rPr lang="pt-PT" sz="1600" i="1" dirty="0" err="1">
                <a:solidFill>
                  <a:schemeClr val="bg1">
                    <a:lumMod val="75000"/>
                  </a:schemeClr>
                </a:solidFill>
              </a:rPr>
              <a:t>customers</a:t>
            </a:r>
            <a:r>
              <a:rPr lang="pt-PT" sz="1600" i="1" dirty="0">
                <a:solidFill>
                  <a:schemeClr val="bg1">
                    <a:lumMod val="75000"/>
                  </a:schemeClr>
                </a:solidFill>
              </a:rPr>
              <a:t> </a:t>
            </a:r>
            <a:r>
              <a:rPr lang="pt-PT" sz="1600" i="1" dirty="0" err="1">
                <a:solidFill>
                  <a:schemeClr val="bg1">
                    <a:lumMod val="75000"/>
                  </a:schemeClr>
                </a:solidFill>
              </a:rPr>
              <a:t>want</a:t>
            </a:r>
            <a:r>
              <a:rPr lang="pt-PT" sz="1600" i="1" dirty="0">
                <a:solidFill>
                  <a:schemeClr val="bg1">
                    <a:lumMod val="75000"/>
                  </a:schemeClr>
                </a:solidFill>
              </a:rPr>
              <a:t> to relate to software. </a:t>
            </a:r>
            <a:r>
              <a:rPr lang="pt-PT" sz="1600" i="1" dirty="0" err="1">
                <a:solidFill>
                  <a:schemeClr val="bg1">
                    <a:lumMod val="75000"/>
                  </a:schemeClr>
                </a:solidFill>
              </a:rPr>
              <a:t>They</a:t>
            </a:r>
            <a:r>
              <a:rPr lang="pt-PT" sz="1600" i="1" dirty="0">
                <a:solidFill>
                  <a:schemeClr val="bg1">
                    <a:lumMod val="75000"/>
                  </a:schemeClr>
                </a:solidFill>
              </a:rPr>
              <a:t> </a:t>
            </a:r>
            <a:r>
              <a:rPr lang="pt-PT" sz="1600" i="1" dirty="0" err="1">
                <a:solidFill>
                  <a:schemeClr val="bg1">
                    <a:lumMod val="75000"/>
                  </a:schemeClr>
                </a:solidFill>
              </a:rPr>
              <a:t>want</a:t>
            </a:r>
            <a:r>
              <a:rPr lang="pt-PT" sz="1600" i="1" dirty="0">
                <a:solidFill>
                  <a:schemeClr val="bg1">
                    <a:lumMod val="75000"/>
                  </a:schemeClr>
                </a:solidFill>
              </a:rPr>
              <a:t> to </a:t>
            </a:r>
            <a:r>
              <a:rPr lang="pt-PT" sz="1600" i="1" dirty="0" err="1">
                <a:solidFill>
                  <a:schemeClr val="bg1">
                    <a:lumMod val="75000"/>
                  </a:schemeClr>
                </a:solidFill>
              </a:rPr>
              <a:t>be</a:t>
            </a:r>
            <a:r>
              <a:rPr lang="pt-PT" sz="1600" i="1" dirty="0">
                <a:solidFill>
                  <a:schemeClr val="bg1">
                    <a:lumMod val="75000"/>
                  </a:schemeClr>
                </a:solidFill>
              </a:rPr>
              <a:t> </a:t>
            </a:r>
            <a:r>
              <a:rPr lang="pt-PT" sz="1600" i="1" dirty="0" err="1">
                <a:solidFill>
                  <a:schemeClr val="bg1">
                    <a:lumMod val="75000"/>
                  </a:schemeClr>
                </a:solidFill>
              </a:rPr>
              <a:t>able</a:t>
            </a:r>
            <a:r>
              <a:rPr lang="pt-PT" sz="1600" i="1" dirty="0">
                <a:solidFill>
                  <a:schemeClr val="bg1">
                    <a:lumMod val="75000"/>
                  </a:schemeClr>
                </a:solidFill>
              </a:rPr>
              <a:t> to </a:t>
            </a:r>
            <a:r>
              <a:rPr lang="pt-PT" sz="1600" i="1" dirty="0" err="1">
                <a:solidFill>
                  <a:schemeClr val="bg1">
                    <a:lumMod val="75000"/>
                  </a:schemeClr>
                </a:solidFill>
              </a:rPr>
              <a:t>buy</a:t>
            </a:r>
            <a:r>
              <a:rPr lang="pt-PT" sz="1600" i="1" dirty="0">
                <a:solidFill>
                  <a:schemeClr val="bg1">
                    <a:lumMod val="75000"/>
                  </a:schemeClr>
                </a:solidFill>
              </a:rPr>
              <a:t> </a:t>
            </a:r>
            <a:r>
              <a:rPr lang="pt-PT" sz="1600" i="1" dirty="0" err="1">
                <a:solidFill>
                  <a:schemeClr val="bg1">
                    <a:lumMod val="75000"/>
                  </a:schemeClr>
                </a:solidFill>
              </a:rPr>
              <a:t>their</a:t>
            </a:r>
            <a:r>
              <a:rPr lang="pt-PT" sz="1600" i="1" dirty="0">
                <a:solidFill>
                  <a:schemeClr val="bg1">
                    <a:lumMod val="75000"/>
                  </a:schemeClr>
                </a:solidFill>
              </a:rPr>
              <a:t> software a </a:t>
            </a:r>
            <a:r>
              <a:rPr lang="pt-PT" sz="1600" i="1" dirty="0" err="1">
                <a:solidFill>
                  <a:schemeClr val="bg1">
                    <a:lumMod val="75000"/>
                  </a:schemeClr>
                </a:solidFill>
              </a:rPr>
              <a:t>piece</a:t>
            </a:r>
            <a:r>
              <a:rPr lang="pt-PT" sz="1600" i="1" dirty="0">
                <a:solidFill>
                  <a:schemeClr val="bg1">
                    <a:lumMod val="75000"/>
                  </a:schemeClr>
                </a:solidFill>
              </a:rPr>
              <a:t> </a:t>
            </a:r>
            <a:r>
              <a:rPr lang="pt-PT" sz="1600" i="1" dirty="0" err="1">
                <a:solidFill>
                  <a:schemeClr val="bg1">
                    <a:lumMod val="75000"/>
                  </a:schemeClr>
                </a:solidFill>
              </a:rPr>
              <a:t>at</a:t>
            </a:r>
            <a:r>
              <a:rPr lang="pt-PT" sz="1600" i="1" dirty="0">
                <a:solidFill>
                  <a:schemeClr val="bg1">
                    <a:lumMod val="75000"/>
                  </a:schemeClr>
                </a:solidFill>
              </a:rPr>
              <a:t> a time, </a:t>
            </a:r>
            <a:r>
              <a:rPr lang="pt-PT" sz="1600" i="1" dirty="0" err="1">
                <a:solidFill>
                  <a:schemeClr val="bg1">
                    <a:lumMod val="75000"/>
                  </a:schemeClr>
                </a:solidFill>
              </a:rPr>
              <a:t>and</a:t>
            </a:r>
            <a:r>
              <a:rPr lang="pt-PT" sz="1600" i="1" dirty="0">
                <a:solidFill>
                  <a:schemeClr val="bg1">
                    <a:lumMod val="75000"/>
                  </a:schemeClr>
                </a:solidFill>
              </a:rPr>
              <a:t> to </a:t>
            </a:r>
            <a:r>
              <a:rPr lang="pt-PT" sz="1600" i="1" dirty="0" err="1">
                <a:solidFill>
                  <a:schemeClr val="bg1">
                    <a:lumMod val="75000"/>
                  </a:schemeClr>
                </a:solidFill>
              </a:rPr>
              <a:t>be</a:t>
            </a:r>
            <a:r>
              <a:rPr lang="pt-PT" sz="1600" i="1" dirty="0">
                <a:solidFill>
                  <a:schemeClr val="bg1">
                    <a:lumMod val="75000"/>
                  </a:schemeClr>
                </a:solidFill>
              </a:rPr>
              <a:t> </a:t>
            </a:r>
            <a:r>
              <a:rPr lang="pt-PT" sz="1600" i="1" dirty="0" err="1">
                <a:solidFill>
                  <a:schemeClr val="bg1">
                    <a:lumMod val="75000"/>
                  </a:schemeClr>
                </a:solidFill>
              </a:rPr>
              <a:t>able</a:t>
            </a:r>
            <a:r>
              <a:rPr lang="pt-PT" sz="1600" i="1" dirty="0">
                <a:solidFill>
                  <a:schemeClr val="bg1">
                    <a:lumMod val="75000"/>
                  </a:schemeClr>
                </a:solidFill>
              </a:rPr>
              <a:t> to upgrade </a:t>
            </a:r>
            <a:r>
              <a:rPr lang="pt-PT" sz="1600" i="1" dirty="0" err="1">
                <a:solidFill>
                  <a:schemeClr val="bg1">
                    <a:lumMod val="75000"/>
                  </a:schemeClr>
                </a:solidFill>
              </a:rPr>
              <a:t>it</a:t>
            </a:r>
            <a:r>
              <a:rPr lang="pt-PT" sz="1600" i="1" dirty="0">
                <a:solidFill>
                  <a:schemeClr val="bg1">
                    <a:lumMod val="75000"/>
                  </a:schemeClr>
                </a:solidFill>
              </a:rPr>
              <a:t> </a:t>
            </a:r>
            <a:r>
              <a:rPr lang="pt-PT" sz="1600" i="1" dirty="0" err="1">
                <a:solidFill>
                  <a:schemeClr val="bg1">
                    <a:lumMod val="75000"/>
                  </a:schemeClr>
                </a:solidFill>
              </a:rPr>
              <a:t>just</a:t>
            </a:r>
            <a:r>
              <a:rPr lang="pt-PT" sz="1600" i="1" dirty="0">
                <a:solidFill>
                  <a:schemeClr val="bg1">
                    <a:lumMod val="75000"/>
                  </a:schemeClr>
                </a:solidFill>
              </a:rPr>
              <a:t> </a:t>
            </a:r>
            <a:r>
              <a:rPr lang="pt-PT" sz="1600" i="1" dirty="0" err="1">
                <a:solidFill>
                  <a:schemeClr val="bg1">
                    <a:lumMod val="75000"/>
                  </a:schemeClr>
                </a:solidFill>
              </a:rPr>
              <a:t>like</a:t>
            </a:r>
            <a:r>
              <a:rPr lang="pt-PT" sz="1600" i="1" dirty="0">
                <a:solidFill>
                  <a:schemeClr val="bg1">
                    <a:lumMod val="75000"/>
                  </a:schemeClr>
                </a:solidFill>
              </a:rPr>
              <a:t> </a:t>
            </a:r>
            <a:r>
              <a:rPr lang="pt-PT" sz="1600" i="1" dirty="0" err="1">
                <a:solidFill>
                  <a:schemeClr val="bg1">
                    <a:lumMod val="75000"/>
                  </a:schemeClr>
                </a:solidFill>
              </a:rPr>
              <a:t>they</a:t>
            </a:r>
            <a:r>
              <a:rPr lang="pt-PT" sz="1600" i="1" dirty="0">
                <a:solidFill>
                  <a:schemeClr val="bg1">
                    <a:lumMod val="75000"/>
                  </a:schemeClr>
                </a:solidFill>
              </a:rPr>
              <a:t> can upgrade </a:t>
            </a:r>
            <a:r>
              <a:rPr lang="pt-PT" sz="1600" i="1" dirty="0" err="1">
                <a:solidFill>
                  <a:schemeClr val="bg1">
                    <a:lumMod val="75000"/>
                  </a:schemeClr>
                </a:solidFill>
              </a:rPr>
              <a:t>their</a:t>
            </a:r>
            <a:r>
              <a:rPr lang="pt-PT" sz="1600" i="1" dirty="0">
                <a:solidFill>
                  <a:schemeClr val="bg1">
                    <a:lumMod val="75000"/>
                  </a:schemeClr>
                </a:solidFill>
              </a:rPr>
              <a:t> stereo. </a:t>
            </a:r>
            <a:r>
              <a:rPr lang="pt-PT" sz="1600" i="1" dirty="0" err="1">
                <a:solidFill>
                  <a:schemeClr val="bg1">
                    <a:lumMod val="75000"/>
                  </a:schemeClr>
                </a:solidFill>
              </a:rPr>
              <a:t>They</a:t>
            </a:r>
            <a:r>
              <a:rPr lang="pt-PT" sz="1600" i="1" dirty="0">
                <a:solidFill>
                  <a:schemeClr val="bg1">
                    <a:lumMod val="75000"/>
                  </a:schemeClr>
                </a:solidFill>
              </a:rPr>
              <a:t> </a:t>
            </a:r>
            <a:r>
              <a:rPr lang="pt-PT" sz="1600" i="1" dirty="0" err="1">
                <a:solidFill>
                  <a:schemeClr val="bg1">
                    <a:lumMod val="75000"/>
                  </a:schemeClr>
                </a:solidFill>
              </a:rPr>
              <a:t>want</a:t>
            </a:r>
            <a:r>
              <a:rPr lang="pt-PT" sz="1600" i="1" dirty="0">
                <a:solidFill>
                  <a:schemeClr val="bg1">
                    <a:lumMod val="75000"/>
                  </a:schemeClr>
                </a:solidFill>
              </a:rPr>
              <a:t> </a:t>
            </a:r>
            <a:r>
              <a:rPr lang="pt-PT" sz="1600" i="1" dirty="0" err="1">
                <a:solidFill>
                  <a:schemeClr val="bg1">
                    <a:lumMod val="75000"/>
                  </a:schemeClr>
                </a:solidFill>
              </a:rPr>
              <a:t>new</a:t>
            </a:r>
            <a:r>
              <a:rPr lang="pt-PT" sz="1600" i="1" dirty="0">
                <a:solidFill>
                  <a:schemeClr val="bg1">
                    <a:lumMod val="75000"/>
                  </a:schemeClr>
                </a:solidFill>
              </a:rPr>
              <a:t> </a:t>
            </a:r>
            <a:r>
              <a:rPr lang="pt-PT" sz="1600" i="1" dirty="0" err="1">
                <a:solidFill>
                  <a:schemeClr val="bg1">
                    <a:lumMod val="75000"/>
                  </a:schemeClr>
                </a:solidFill>
              </a:rPr>
              <a:t>pieces</a:t>
            </a:r>
            <a:r>
              <a:rPr lang="pt-PT" sz="1600" i="1" dirty="0">
                <a:solidFill>
                  <a:schemeClr val="bg1">
                    <a:lumMod val="75000"/>
                  </a:schemeClr>
                </a:solidFill>
              </a:rPr>
              <a:t> to </a:t>
            </a:r>
            <a:r>
              <a:rPr lang="pt-PT" sz="1600" i="1" dirty="0" err="1">
                <a:solidFill>
                  <a:schemeClr val="bg1">
                    <a:lumMod val="75000"/>
                  </a:schemeClr>
                </a:solidFill>
              </a:rPr>
              <a:t>work</a:t>
            </a:r>
            <a:r>
              <a:rPr lang="pt-PT" sz="1600" i="1" dirty="0">
                <a:solidFill>
                  <a:schemeClr val="bg1">
                    <a:lumMod val="75000"/>
                  </a:schemeClr>
                </a:solidFill>
              </a:rPr>
              <a:t> </a:t>
            </a:r>
            <a:r>
              <a:rPr lang="pt-PT" sz="1600" i="1" dirty="0" err="1">
                <a:solidFill>
                  <a:schemeClr val="bg1">
                    <a:lumMod val="75000"/>
                  </a:schemeClr>
                </a:solidFill>
              </a:rPr>
              <a:t>seamlessly</a:t>
            </a:r>
            <a:r>
              <a:rPr lang="pt-PT" sz="1600" i="1" dirty="0">
                <a:solidFill>
                  <a:schemeClr val="bg1">
                    <a:lumMod val="75000"/>
                  </a:schemeClr>
                </a:solidFill>
              </a:rPr>
              <a:t> </a:t>
            </a:r>
            <a:r>
              <a:rPr lang="pt-PT" sz="1600" i="1" dirty="0" err="1">
                <a:solidFill>
                  <a:schemeClr val="bg1">
                    <a:lumMod val="75000"/>
                  </a:schemeClr>
                </a:solidFill>
              </a:rPr>
              <a:t>with</a:t>
            </a:r>
            <a:r>
              <a:rPr lang="pt-PT" sz="1600" i="1" dirty="0">
                <a:solidFill>
                  <a:schemeClr val="bg1">
                    <a:lumMod val="75000"/>
                  </a:schemeClr>
                </a:solidFill>
              </a:rPr>
              <a:t> </a:t>
            </a:r>
            <a:r>
              <a:rPr lang="pt-PT" sz="1600" i="1" dirty="0" err="1">
                <a:solidFill>
                  <a:schemeClr val="bg1">
                    <a:lumMod val="75000"/>
                  </a:schemeClr>
                </a:solidFill>
              </a:rPr>
              <a:t>their</a:t>
            </a:r>
            <a:r>
              <a:rPr lang="pt-PT" sz="1600" i="1" dirty="0">
                <a:solidFill>
                  <a:schemeClr val="bg1">
                    <a:lumMod val="75000"/>
                  </a:schemeClr>
                </a:solidFill>
              </a:rPr>
              <a:t> </a:t>
            </a:r>
            <a:r>
              <a:rPr lang="pt-PT" sz="1600" i="1" dirty="0" err="1">
                <a:solidFill>
                  <a:schemeClr val="bg1">
                    <a:lumMod val="75000"/>
                  </a:schemeClr>
                </a:solidFill>
              </a:rPr>
              <a:t>old</a:t>
            </a:r>
            <a:r>
              <a:rPr lang="pt-PT" sz="1600" i="1" dirty="0">
                <a:solidFill>
                  <a:schemeClr val="bg1">
                    <a:lumMod val="75000"/>
                  </a:schemeClr>
                </a:solidFill>
              </a:rPr>
              <a:t> </a:t>
            </a:r>
            <a:r>
              <a:rPr lang="pt-PT" sz="1600" i="1" dirty="0" err="1">
                <a:solidFill>
                  <a:schemeClr val="bg1">
                    <a:lumMod val="75000"/>
                  </a:schemeClr>
                </a:solidFill>
              </a:rPr>
              <a:t>pieces</a:t>
            </a:r>
            <a:r>
              <a:rPr lang="pt-PT" sz="1600" i="1" dirty="0">
                <a:solidFill>
                  <a:schemeClr val="bg1">
                    <a:lumMod val="75000"/>
                  </a:schemeClr>
                </a:solidFill>
              </a:rPr>
              <a:t>, </a:t>
            </a:r>
            <a:r>
              <a:rPr lang="pt-PT" sz="1600" i="1" dirty="0" err="1">
                <a:solidFill>
                  <a:schemeClr val="bg1">
                    <a:lumMod val="75000"/>
                  </a:schemeClr>
                </a:solidFill>
              </a:rPr>
              <a:t>and</a:t>
            </a:r>
            <a:r>
              <a:rPr lang="pt-PT" sz="1600" i="1" dirty="0">
                <a:solidFill>
                  <a:schemeClr val="bg1">
                    <a:lumMod val="75000"/>
                  </a:schemeClr>
                </a:solidFill>
              </a:rPr>
              <a:t> to </a:t>
            </a:r>
            <a:r>
              <a:rPr lang="pt-PT" sz="1600" i="1" dirty="0" err="1">
                <a:solidFill>
                  <a:schemeClr val="bg1">
                    <a:lumMod val="75000"/>
                  </a:schemeClr>
                </a:solidFill>
              </a:rPr>
              <a:t>be</a:t>
            </a:r>
            <a:r>
              <a:rPr lang="pt-PT" sz="1600" i="1" dirty="0">
                <a:solidFill>
                  <a:schemeClr val="bg1">
                    <a:lumMod val="75000"/>
                  </a:schemeClr>
                </a:solidFill>
              </a:rPr>
              <a:t> </a:t>
            </a:r>
            <a:r>
              <a:rPr lang="pt-PT" sz="1600" i="1" dirty="0" err="1">
                <a:solidFill>
                  <a:schemeClr val="bg1">
                    <a:lumMod val="75000"/>
                  </a:schemeClr>
                </a:solidFill>
              </a:rPr>
              <a:t>able</a:t>
            </a:r>
            <a:r>
              <a:rPr lang="pt-PT" sz="1600" i="1" dirty="0">
                <a:solidFill>
                  <a:schemeClr val="bg1">
                    <a:lumMod val="75000"/>
                  </a:schemeClr>
                </a:solidFill>
              </a:rPr>
              <a:t> to upgrade </a:t>
            </a:r>
            <a:r>
              <a:rPr lang="pt-PT" sz="1600" i="1" dirty="0" err="1">
                <a:solidFill>
                  <a:schemeClr val="bg1">
                    <a:lumMod val="75000"/>
                  </a:schemeClr>
                </a:solidFill>
              </a:rPr>
              <a:t>on</a:t>
            </a:r>
            <a:r>
              <a:rPr lang="pt-PT" sz="1600" i="1" dirty="0">
                <a:solidFill>
                  <a:schemeClr val="bg1">
                    <a:lumMod val="75000"/>
                  </a:schemeClr>
                </a:solidFill>
              </a:rPr>
              <a:t> </a:t>
            </a:r>
            <a:r>
              <a:rPr lang="pt-PT" sz="1600" i="1" dirty="0" err="1">
                <a:solidFill>
                  <a:schemeClr val="bg1">
                    <a:lumMod val="75000"/>
                  </a:schemeClr>
                </a:solidFill>
              </a:rPr>
              <a:t>their</a:t>
            </a:r>
            <a:r>
              <a:rPr lang="pt-PT" sz="1600" i="1" dirty="0">
                <a:solidFill>
                  <a:schemeClr val="bg1">
                    <a:lumMod val="75000"/>
                  </a:schemeClr>
                </a:solidFill>
              </a:rPr>
              <a:t> </a:t>
            </a:r>
            <a:r>
              <a:rPr lang="pt-PT" sz="1600" i="1" dirty="0" err="1">
                <a:solidFill>
                  <a:schemeClr val="bg1">
                    <a:lumMod val="75000"/>
                  </a:schemeClr>
                </a:solidFill>
              </a:rPr>
              <a:t>own</a:t>
            </a:r>
            <a:r>
              <a:rPr lang="pt-PT" sz="1600" i="1" dirty="0">
                <a:solidFill>
                  <a:schemeClr val="bg1">
                    <a:lumMod val="75000"/>
                  </a:schemeClr>
                </a:solidFill>
              </a:rPr>
              <a:t> </a:t>
            </a:r>
            <a:r>
              <a:rPr lang="pt-PT" sz="1600" i="1" dirty="0" err="1">
                <a:solidFill>
                  <a:schemeClr val="bg1">
                    <a:lumMod val="75000"/>
                  </a:schemeClr>
                </a:solidFill>
              </a:rPr>
              <a:t>schedule</a:t>
            </a:r>
            <a:r>
              <a:rPr lang="pt-PT" sz="1600" i="1" dirty="0">
                <a:solidFill>
                  <a:schemeClr val="bg1">
                    <a:lumMod val="75000"/>
                  </a:schemeClr>
                </a:solidFill>
              </a:rPr>
              <a:t>, </a:t>
            </a:r>
            <a:r>
              <a:rPr lang="pt-PT" sz="1600" i="1" dirty="0" err="1">
                <a:solidFill>
                  <a:schemeClr val="bg1">
                    <a:lumMod val="75000"/>
                  </a:schemeClr>
                </a:solidFill>
              </a:rPr>
              <a:t>not</a:t>
            </a:r>
            <a:r>
              <a:rPr lang="pt-PT" sz="1600" i="1" dirty="0">
                <a:solidFill>
                  <a:schemeClr val="bg1">
                    <a:lumMod val="75000"/>
                  </a:schemeClr>
                </a:solidFill>
              </a:rPr>
              <a:t> </a:t>
            </a:r>
            <a:r>
              <a:rPr lang="pt-PT" sz="1600" i="1" dirty="0" err="1">
                <a:solidFill>
                  <a:schemeClr val="bg1">
                    <a:lumMod val="75000"/>
                  </a:schemeClr>
                </a:solidFill>
              </a:rPr>
              <a:t>the</a:t>
            </a:r>
            <a:r>
              <a:rPr lang="pt-PT" sz="1600" i="1" dirty="0">
                <a:solidFill>
                  <a:schemeClr val="bg1">
                    <a:lumMod val="75000"/>
                  </a:schemeClr>
                </a:solidFill>
              </a:rPr>
              <a:t> </a:t>
            </a:r>
            <a:r>
              <a:rPr lang="pt-PT" sz="1600" i="1" dirty="0" err="1">
                <a:solidFill>
                  <a:schemeClr val="bg1">
                    <a:lumMod val="75000"/>
                  </a:schemeClr>
                </a:solidFill>
              </a:rPr>
              <a:t>manufacturer's</a:t>
            </a:r>
            <a:r>
              <a:rPr lang="pt-PT" sz="1600" i="1" dirty="0">
                <a:solidFill>
                  <a:schemeClr val="bg1">
                    <a:lumMod val="75000"/>
                  </a:schemeClr>
                </a:solidFill>
              </a:rPr>
              <a:t> </a:t>
            </a:r>
            <a:r>
              <a:rPr lang="pt-PT" sz="1600" i="1" dirty="0" err="1">
                <a:solidFill>
                  <a:schemeClr val="bg1">
                    <a:lumMod val="75000"/>
                  </a:schemeClr>
                </a:solidFill>
              </a:rPr>
              <a:t>schedule</a:t>
            </a:r>
            <a:r>
              <a:rPr lang="pt-PT" sz="1600" i="1" dirty="0">
                <a:solidFill>
                  <a:schemeClr val="bg1">
                    <a:lumMod val="75000"/>
                  </a:schemeClr>
                </a:solidFill>
              </a:rPr>
              <a:t>. </a:t>
            </a:r>
            <a:r>
              <a:rPr lang="pt-PT" sz="1600" i="1" dirty="0" err="1">
                <a:solidFill>
                  <a:schemeClr val="bg1">
                    <a:lumMod val="75000"/>
                  </a:schemeClr>
                </a:solidFill>
              </a:rPr>
              <a:t>They</a:t>
            </a:r>
            <a:r>
              <a:rPr lang="pt-PT" sz="1600" i="1" dirty="0">
                <a:solidFill>
                  <a:schemeClr val="bg1">
                    <a:lumMod val="75000"/>
                  </a:schemeClr>
                </a:solidFill>
              </a:rPr>
              <a:t> </a:t>
            </a:r>
            <a:r>
              <a:rPr lang="pt-PT" sz="1600" i="1" dirty="0" err="1">
                <a:solidFill>
                  <a:schemeClr val="bg1">
                    <a:lumMod val="75000"/>
                  </a:schemeClr>
                </a:solidFill>
              </a:rPr>
              <a:t>want</a:t>
            </a:r>
            <a:r>
              <a:rPr lang="pt-PT" sz="1600" i="1" dirty="0">
                <a:solidFill>
                  <a:schemeClr val="bg1">
                    <a:lumMod val="75000"/>
                  </a:schemeClr>
                </a:solidFill>
              </a:rPr>
              <a:t> to </a:t>
            </a:r>
            <a:r>
              <a:rPr lang="pt-PT" sz="1600" i="1" dirty="0" err="1">
                <a:solidFill>
                  <a:schemeClr val="bg1">
                    <a:lumMod val="75000"/>
                  </a:schemeClr>
                </a:solidFill>
              </a:rPr>
              <a:t>be</a:t>
            </a:r>
            <a:r>
              <a:rPr lang="pt-PT" sz="1600" i="1" dirty="0">
                <a:solidFill>
                  <a:schemeClr val="bg1">
                    <a:lumMod val="75000"/>
                  </a:schemeClr>
                </a:solidFill>
              </a:rPr>
              <a:t> </a:t>
            </a:r>
            <a:r>
              <a:rPr lang="pt-PT" sz="1600" i="1" dirty="0" err="1">
                <a:solidFill>
                  <a:schemeClr val="bg1">
                    <a:lumMod val="75000"/>
                  </a:schemeClr>
                </a:solidFill>
              </a:rPr>
              <a:t>able</a:t>
            </a:r>
            <a:r>
              <a:rPr lang="pt-PT" sz="1600" i="1" dirty="0">
                <a:solidFill>
                  <a:schemeClr val="bg1">
                    <a:lumMod val="75000"/>
                  </a:schemeClr>
                </a:solidFill>
              </a:rPr>
              <a:t> to </a:t>
            </a:r>
            <a:r>
              <a:rPr lang="pt-PT" sz="1600" i="1" dirty="0" err="1">
                <a:solidFill>
                  <a:schemeClr val="bg1">
                    <a:lumMod val="75000"/>
                  </a:schemeClr>
                </a:solidFill>
              </a:rPr>
              <a:t>mix</a:t>
            </a:r>
            <a:r>
              <a:rPr lang="pt-PT" sz="1600" i="1" dirty="0">
                <a:solidFill>
                  <a:schemeClr val="bg1">
                    <a:lumMod val="75000"/>
                  </a:schemeClr>
                </a:solidFill>
              </a:rPr>
              <a:t> </a:t>
            </a:r>
            <a:r>
              <a:rPr lang="pt-PT" sz="1600" i="1" dirty="0" err="1">
                <a:solidFill>
                  <a:schemeClr val="bg1">
                    <a:lumMod val="75000"/>
                  </a:schemeClr>
                </a:solidFill>
              </a:rPr>
              <a:t>and</a:t>
            </a:r>
            <a:r>
              <a:rPr lang="pt-PT" sz="1600" i="1" dirty="0">
                <a:solidFill>
                  <a:schemeClr val="bg1">
                    <a:lumMod val="75000"/>
                  </a:schemeClr>
                </a:solidFill>
              </a:rPr>
              <a:t> match </a:t>
            </a:r>
            <a:r>
              <a:rPr lang="pt-PT" sz="1600" i="1" dirty="0" err="1">
                <a:solidFill>
                  <a:schemeClr val="bg1">
                    <a:lumMod val="75000"/>
                  </a:schemeClr>
                </a:solidFill>
              </a:rPr>
              <a:t>pieces</a:t>
            </a:r>
            <a:r>
              <a:rPr lang="pt-PT" sz="1600" i="1" dirty="0">
                <a:solidFill>
                  <a:schemeClr val="bg1">
                    <a:lumMod val="75000"/>
                  </a:schemeClr>
                </a:solidFill>
              </a:rPr>
              <a:t> </a:t>
            </a:r>
            <a:r>
              <a:rPr lang="pt-PT" sz="1600" i="1" dirty="0" err="1">
                <a:solidFill>
                  <a:schemeClr val="bg1">
                    <a:lumMod val="75000"/>
                  </a:schemeClr>
                </a:solidFill>
              </a:rPr>
              <a:t>from</a:t>
            </a:r>
            <a:r>
              <a:rPr lang="pt-PT" sz="1600" i="1" dirty="0">
                <a:solidFill>
                  <a:schemeClr val="bg1">
                    <a:lumMod val="75000"/>
                  </a:schemeClr>
                </a:solidFill>
              </a:rPr>
              <a:t> </a:t>
            </a:r>
            <a:r>
              <a:rPr lang="pt-PT" sz="1600" i="1" dirty="0" err="1">
                <a:solidFill>
                  <a:schemeClr val="bg1">
                    <a:lumMod val="75000"/>
                  </a:schemeClr>
                </a:solidFill>
              </a:rPr>
              <a:t>various</a:t>
            </a:r>
            <a:r>
              <a:rPr lang="pt-PT" sz="1600" i="1" dirty="0">
                <a:solidFill>
                  <a:schemeClr val="bg1">
                    <a:lumMod val="75000"/>
                  </a:schemeClr>
                </a:solidFill>
              </a:rPr>
              <a:t> </a:t>
            </a:r>
            <a:r>
              <a:rPr lang="pt-PT" sz="1600" i="1" dirty="0" err="1">
                <a:solidFill>
                  <a:schemeClr val="bg1">
                    <a:lumMod val="75000"/>
                  </a:schemeClr>
                </a:solidFill>
              </a:rPr>
              <a:t>manufacturers</a:t>
            </a:r>
            <a:r>
              <a:rPr lang="pt-PT" sz="1600" i="1" dirty="0">
                <a:solidFill>
                  <a:schemeClr val="bg1">
                    <a:lumMod val="75000"/>
                  </a:schemeClr>
                </a:solidFill>
              </a:rPr>
              <a:t>. </a:t>
            </a:r>
            <a:r>
              <a:rPr lang="pt-PT" sz="1600" i="1" dirty="0" err="1">
                <a:solidFill>
                  <a:schemeClr val="bg1">
                    <a:lumMod val="75000"/>
                  </a:schemeClr>
                </a:solidFill>
              </a:rPr>
              <a:t>This</a:t>
            </a:r>
            <a:r>
              <a:rPr lang="pt-PT" sz="1600" i="1" dirty="0">
                <a:solidFill>
                  <a:schemeClr val="bg1">
                    <a:lumMod val="75000"/>
                  </a:schemeClr>
                </a:solidFill>
              </a:rPr>
              <a:t> </a:t>
            </a:r>
            <a:r>
              <a:rPr lang="pt-PT" sz="1600" i="1" dirty="0" err="1">
                <a:solidFill>
                  <a:schemeClr val="bg1">
                    <a:lumMod val="75000"/>
                  </a:schemeClr>
                </a:solidFill>
              </a:rPr>
              <a:t>is</a:t>
            </a:r>
            <a:r>
              <a:rPr lang="pt-PT" sz="1600" i="1" dirty="0">
                <a:solidFill>
                  <a:schemeClr val="bg1">
                    <a:lumMod val="75000"/>
                  </a:schemeClr>
                </a:solidFill>
              </a:rPr>
              <a:t> a </a:t>
            </a:r>
            <a:r>
              <a:rPr lang="pt-PT" sz="1600" i="1" dirty="0" err="1">
                <a:solidFill>
                  <a:schemeClr val="bg1">
                    <a:lumMod val="75000"/>
                  </a:schemeClr>
                </a:solidFill>
              </a:rPr>
              <a:t>very</a:t>
            </a:r>
            <a:r>
              <a:rPr lang="pt-PT" sz="1600" i="1" dirty="0">
                <a:solidFill>
                  <a:schemeClr val="bg1">
                    <a:lumMod val="75000"/>
                  </a:schemeClr>
                </a:solidFill>
              </a:rPr>
              <a:t> </a:t>
            </a:r>
            <a:r>
              <a:rPr lang="pt-PT" sz="1600" i="1" dirty="0" err="1">
                <a:solidFill>
                  <a:schemeClr val="bg1">
                    <a:lumMod val="75000"/>
                  </a:schemeClr>
                </a:solidFill>
              </a:rPr>
              <a:t>reasonable</a:t>
            </a:r>
            <a:r>
              <a:rPr lang="pt-PT" sz="1600" i="1" dirty="0">
                <a:solidFill>
                  <a:schemeClr val="bg1">
                    <a:lumMod val="75000"/>
                  </a:schemeClr>
                </a:solidFill>
              </a:rPr>
              <a:t> </a:t>
            </a:r>
            <a:r>
              <a:rPr lang="pt-PT" sz="1600" i="1" dirty="0" err="1">
                <a:solidFill>
                  <a:schemeClr val="bg1">
                    <a:lumMod val="75000"/>
                  </a:schemeClr>
                </a:solidFill>
              </a:rPr>
              <a:t>requirement</a:t>
            </a:r>
            <a:r>
              <a:rPr lang="pt-PT" sz="1600" i="1" dirty="0">
                <a:solidFill>
                  <a:schemeClr val="bg1">
                    <a:lumMod val="75000"/>
                  </a:schemeClr>
                </a:solidFill>
              </a:rPr>
              <a:t>. </a:t>
            </a:r>
            <a:r>
              <a:rPr lang="pt-PT" sz="1600" i="1" dirty="0" err="1">
                <a:solidFill>
                  <a:schemeClr val="bg1">
                    <a:lumMod val="75000"/>
                  </a:schemeClr>
                </a:solidFill>
              </a:rPr>
              <a:t>It</a:t>
            </a:r>
            <a:r>
              <a:rPr lang="pt-PT" sz="1600" i="1" dirty="0">
                <a:solidFill>
                  <a:schemeClr val="bg1">
                    <a:lumMod val="75000"/>
                  </a:schemeClr>
                </a:solidFill>
              </a:rPr>
              <a:t> </a:t>
            </a:r>
            <a:r>
              <a:rPr lang="pt-PT" sz="1600" i="1" dirty="0" err="1">
                <a:solidFill>
                  <a:schemeClr val="bg1">
                    <a:lumMod val="75000"/>
                  </a:schemeClr>
                </a:solidFill>
              </a:rPr>
              <a:t>is</a:t>
            </a:r>
            <a:r>
              <a:rPr lang="pt-PT" sz="1600" i="1" dirty="0">
                <a:solidFill>
                  <a:schemeClr val="bg1">
                    <a:lumMod val="75000"/>
                  </a:schemeClr>
                </a:solidFill>
              </a:rPr>
              <a:t> </a:t>
            </a:r>
            <a:r>
              <a:rPr lang="pt-PT" sz="1600" i="1" dirty="0" err="1">
                <a:solidFill>
                  <a:schemeClr val="bg1">
                    <a:lumMod val="75000"/>
                  </a:schemeClr>
                </a:solidFill>
              </a:rPr>
              <a:t>just</a:t>
            </a:r>
            <a:r>
              <a:rPr lang="pt-PT" sz="1600" i="1" dirty="0">
                <a:solidFill>
                  <a:schemeClr val="bg1">
                    <a:lumMod val="75000"/>
                  </a:schemeClr>
                </a:solidFill>
              </a:rPr>
              <a:t> hard to </a:t>
            </a:r>
            <a:r>
              <a:rPr lang="pt-PT" sz="1600" i="1" dirty="0" err="1">
                <a:solidFill>
                  <a:schemeClr val="bg1">
                    <a:lumMod val="75000"/>
                  </a:schemeClr>
                </a:solidFill>
              </a:rPr>
              <a:t>satisfy</a:t>
            </a:r>
            <a:r>
              <a:rPr lang="pt-PT" sz="1600" i="1" dirty="0">
                <a:solidFill>
                  <a:schemeClr val="bg1">
                    <a:lumMod val="75000"/>
                  </a:schemeClr>
                </a:solidFill>
              </a:rPr>
              <a:t>.</a:t>
            </a:r>
          </a:p>
        </p:txBody>
      </p:sp>
      <p:sp>
        <p:nvSpPr>
          <p:cNvPr id="4" name="Slide Number Placeholder 3">
            <a:extLst>
              <a:ext uri="{FF2B5EF4-FFF2-40B4-BE49-F238E27FC236}">
                <a16:creationId xmlns:a16="http://schemas.microsoft.com/office/drawing/2014/main" id="{2F48A046-6F62-1E49-A5E8-BA7C7DACC7EC}"/>
              </a:ext>
            </a:extLst>
          </p:cNvPr>
          <p:cNvSpPr>
            <a:spLocks noGrp="1"/>
          </p:cNvSpPr>
          <p:nvPr>
            <p:ph type="sldNum" sz="quarter" idx="10"/>
          </p:nvPr>
        </p:nvSpPr>
        <p:spPr/>
        <p:txBody>
          <a:bodyPr/>
          <a:lstStyle/>
          <a:p>
            <a:fld id="{612E3227-92DE-FE44-B81F-0C624ACD3A5B}" type="slidenum">
              <a:rPr lang="pt-PT" smtClean="0"/>
              <a:t>11</a:t>
            </a:fld>
            <a:endParaRPr lang="pt-PT" dirty="0"/>
          </a:p>
        </p:txBody>
      </p:sp>
      <p:sp>
        <p:nvSpPr>
          <p:cNvPr id="6" name="Footer Placeholder 4">
            <a:extLst>
              <a:ext uri="{FF2B5EF4-FFF2-40B4-BE49-F238E27FC236}">
                <a16:creationId xmlns:a16="http://schemas.microsoft.com/office/drawing/2014/main" id="{E47A5F28-8A90-4D57-B74B-755D0F772367}"/>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pic>
        <p:nvPicPr>
          <p:cNvPr id="7" name="Imagem 6" descr="Uma imagem com captura de ecrã&#10;&#10;Descrição gerada automaticamente">
            <a:extLst>
              <a:ext uri="{FF2B5EF4-FFF2-40B4-BE49-F238E27FC236}">
                <a16:creationId xmlns:a16="http://schemas.microsoft.com/office/drawing/2014/main" id="{ECF6FA67-5591-4A63-AA78-C229E0EFE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382" y="998650"/>
            <a:ext cx="7620144" cy="5301829"/>
          </a:xfrm>
          <a:prstGeom prst="rect">
            <a:avLst/>
          </a:prstGeom>
        </p:spPr>
      </p:pic>
    </p:spTree>
    <p:extLst>
      <p:ext uri="{BB962C8B-B14F-4D97-AF65-F5344CB8AC3E}">
        <p14:creationId xmlns:p14="http://schemas.microsoft.com/office/powerpoint/2010/main" val="249055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ção de Conteúdo 7">
            <a:extLst>
              <a:ext uri="{FF2B5EF4-FFF2-40B4-BE49-F238E27FC236}">
                <a16:creationId xmlns:a16="http://schemas.microsoft.com/office/drawing/2014/main" id="{0BA3B71F-295C-423E-8FDF-BE8DABA597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3466" y="1174750"/>
            <a:ext cx="7077068" cy="5038725"/>
          </a:xfrm>
        </p:spPr>
      </p:pic>
      <p:sp>
        <p:nvSpPr>
          <p:cNvPr id="4" name="Marcador de Posição do Número do Diapositivo 3">
            <a:extLst>
              <a:ext uri="{FF2B5EF4-FFF2-40B4-BE49-F238E27FC236}">
                <a16:creationId xmlns:a16="http://schemas.microsoft.com/office/drawing/2014/main" id="{FA05A695-4F29-4D23-A6E3-7EE2369E2723}"/>
              </a:ext>
            </a:extLst>
          </p:cNvPr>
          <p:cNvSpPr>
            <a:spLocks noGrp="1"/>
          </p:cNvSpPr>
          <p:nvPr>
            <p:ph type="sldNum" sz="quarter" idx="10"/>
          </p:nvPr>
        </p:nvSpPr>
        <p:spPr/>
        <p:txBody>
          <a:bodyPr/>
          <a:lstStyle/>
          <a:p>
            <a:fld id="{612E3227-92DE-FE44-B81F-0C624ACD3A5B}" type="slidenum">
              <a:rPr lang="pt-PT" smtClean="0"/>
              <a:t>12</a:t>
            </a:fld>
            <a:endParaRPr lang="pt-PT" dirty="0"/>
          </a:p>
        </p:txBody>
      </p:sp>
      <p:sp>
        <p:nvSpPr>
          <p:cNvPr id="5" name="Marcador de Posição do Rodapé 4">
            <a:extLst>
              <a:ext uri="{FF2B5EF4-FFF2-40B4-BE49-F238E27FC236}">
                <a16:creationId xmlns:a16="http://schemas.microsoft.com/office/drawing/2014/main" id="{FE6985CD-D99B-4C9C-B011-8BC980A4CD11}"/>
              </a:ext>
            </a:extLst>
          </p:cNvPr>
          <p:cNvSpPr>
            <a:spLocks noGrp="1"/>
          </p:cNvSpPr>
          <p:nvPr>
            <p:ph type="ftr" sz="quarter" idx="11"/>
          </p:nvPr>
        </p:nvSpPr>
        <p:spPr/>
        <p:txBody>
          <a:bodyPr/>
          <a:lstStyle/>
          <a:p>
            <a:r>
              <a:rPr lang="pt-PT"/>
              <a:t>PTI 2019/2020 — Grupo 00 — Nome do Projeto</a:t>
            </a:r>
            <a:endParaRPr lang="pt-PT" dirty="0"/>
          </a:p>
        </p:txBody>
      </p:sp>
      <p:sp>
        <p:nvSpPr>
          <p:cNvPr id="6" name="Title 1">
            <a:extLst>
              <a:ext uri="{FF2B5EF4-FFF2-40B4-BE49-F238E27FC236}">
                <a16:creationId xmlns:a16="http://schemas.microsoft.com/office/drawing/2014/main" id="{9836A34E-AAE1-40D7-8677-BD552E6A1847}"/>
              </a:ext>
            </a:extLst>
          </p:cNvPr>
          <p:cNvSpPr>
            <a:spLocks noGrp="1"/>
          </p:cNvSpPr>
          <p:nvPr>
            <p:ph type="title"/>
          </p:nvPr>
        </p:nvSpPr>
        <p:spPr>
          <a:xfrm>
            <a:off x="432000" y="278650"/>
            <a:ext cx="8280000" cy="720000"/>
          </a:xfrm>
        </p:spPr>
        <p:txBody>
          <a:bodyPr/>
          <a:lstStyle/>
          <a:p>
            <a:r>
              <a:rPr lang="pt-PT"/>
              <a:t>Modelo de Dados - antes</a:t>
            </a:r>
            <a:endParaRPr lang="pt-PT" dirty="0"/>
          </a:p>
        </p:txBody>
      </p:sp>
    </p:spTree>
    <p:extLst>
      <p:ext uri="{BB962C8B-B14F-4D97-AF65-F5344CB8AC3E}">
        <p14:creationId xmlns:p14="http://schemas.microsoft.com/office/powerpoint/2010/main" val="141971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9454-5DE7-0048-A4CD-293740B69C65}"/>
              </a:ext>
            </a:extLst>
          </p:cNvPr>
          <p:cNvSpPr>
            <a:spLocks noGrp="1"/>
          </p:cNvSpPr>
          <p:nvPr>
            <p:ph type="title"/>
          </p:nvPr>
        </p:nvSpPr>
        <p:spPr/>
        <p:txBody>
          <a:bodyPr/>
          <a:lstStyle/>
          <a:p>
            <a:r>
              <a:rPr lang="pt-PT" dirty="0"/>
              <a:t>Modelo de Dados - atualmente</a:t>
            </a:r>
          </a:p>
        </p:txBody>
      </p:sp>
      <p:pic>
        <p:nvPicPr>
          <p:cNvPr id="8" name="Marcador de Posição de Conteúdo 7" descr="Uma imagem com captura de ecrã&#10;&#10;Descrição gerada automaticamente">
            <a:extLst>
              <a:ext uri="{FF2B5EF4-FFF2-40B4-BE49-F238E27FC236}">
                <a16:creationId xmlns:a16="http://schemas.microsoft.com/office/drawing/2014/main" id="{BF9CEED9-DE61-4C75-9A78-A69C6C44B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887" y="1174750"/>
            <a:ext cx="7568225" cy="5038725"/>
          </a:xfrm>
        </p:spPr>
      </p:pic>
      <p:sp>
        <p:nvSpPr>
          <p:cNvPr id="4" name="Slide Number Placeholder 3">
            <a:extLst>
              <a:ext uri="{FF2B5EF4-FFF2-40B4-BE49-F238E27FC236}">
                <a16:creationId xmlns:a16="http://schemas.microsoft.com/office/drawing/2014/main" id="{5F66255C-F5AF-684C-BBCA-47E986DA7BCE}"/>
              </a:ext>
            </a:extLst>
          </p:cNvPr>
          <p:cNvSpPr>
            <a:spLocks noGrp="1"/>
          </p:cNvSpPr>
          <p:nvPr>
            <p:ph type="sldNum" sz="quarter" idx="10"/>
          </p:nvPr>
        </p:nvSpPr>
        <p:spPr/>
        <p:txBody>
          <a:bodyPr/>
          <a:lstStyle/>
          <a:p>
            <a:fld id="{612E3227-92DE-FE44-B81F-0C624ACD3A5B}" type="slidenum">
              <a:rPr lang="pt-PT" smtClean="0"/>
              <a:t>13</a:t>
            </a:fld>
            <a:endParaRPr lang="pt-PT" dirty="0"/>
          </a:p>
        </p:txBody>
      </p:sp>
      <p:sp>
        <p:nvSpPr>
          <p:cNvPr id="6" name="Footer Placeholder 4">
            <a:extLst>
              <a:ext uri="{FF2B5EF4-FFF2-40B4-BE49-F238E27FC236}">
                <a16:creationId xmlns:a16="http://schemas.microsoft.com/office/drawing/2014/main" id="{5C71BD32-45A5-4965-88AF-CFAC709ADB59}"/>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Tree>
    <p:extLst>
      <p:ext uri="{BB962C8B-B14F-4D97-AF65-F5344CB8AC3E}">
        <p14:creationId xmlns:p14="http://schemas.microsoft.com/office/powerpoint/2010/main" val="283117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2D391-BF16-2444-82FE-6BD999739CEA}"/>
              </a:ext>
            </a:extLst>
          </p:cNvPr>
          <p:cNvSpPr>
            <a:spLocks noGrp="1"/>
          </p:cNvSpPr>
          <p:nvPr>
            <p:ph idx="1"/>
          </p:nvPr>
        </p:nvSpPr>
        <p:spPr>
          <a:xfrm>
            <a:off x="11418" y="349648"/>
            <a:ext cx="9144000" cy="2317758"/>
          </a:xfrm>
        </p:spPr>
        <p:txBody>
          <a:bodyPr>
            <a:normAutofit/>
          </a:bodyPr>
          <a:lstStyle/>
          <a:p>
            <a:pPr marL="0" indent="0" algn="ctr">
              <a:buNone/>
            </a:pPr>
            <a:r>
              <a:rPr lang="pt-PT" dirty="0"/>
              <a:t>Adaptação a diferentes dispositivos (telemóvel, </a:t>
            </a:r>
            <a:r>
              <a:rPr lang="pt-PT" i="1" dirty="0"/>
              <a:t>tablet</a:t>
            </a:r>
            <a:r>
              <a:rPr lang="pt-PT" dirty="0"/>
              <a:t>, </a:t>
            </a:r>
            <a:r>
              <a:rPr lang="pt-PT" i="1" dirty="0"/>
              <a:t>desktop</a:t>
            </a:r>
            <a:r>
              <a:rPr lang="pt-PT" dirty="0"/>
              <a:t>)</a:t>
            </a:r>
          </a:p>
        </p:txBody>
      </p:sp>
      <p:sp>
        <p:nvSpPr>
          <p:cNvPr id="2" name="Title 1">
            <a:extLst>
              <a:ext uri="{FF2B5EF4-FFF2-40B4-BE49-F238E27FC236}">
                <a16:creationId xmlns:a16="http://schemas.microsoft.com/office/drawing/2014/main" id="{B159E3E9-DFCF-0A44-826D-261BE3D89E78}"/>
              </a:ext>
            </a:extLst>
          </p:cNvPr>
          <p:cNvSpPr>
            <a:spLocks noGrp="1"/>
          </p:cNvSpPr>
          <p:nvPr>
            <p:ph type="title"/>
          </p:nvPr>
        </p:nvSpPr>
        <p:spPr/>
        <p:txBody>
          <a:bodyPr/>
          <a:lstStyle/>
          <a:p>
            <a:r>
              <a:rPr lang="pt-PT"/>
              <a:t>Experiência de Utilização</a:t>
            </a:r>
            <a:endParaRPr lang="pt-PT" dirty="0"/>
          </a:p>
        </p:txBody>
      </p:sp>
      <p:sp>
        <p:nvSpPr>
          <p:cNvPr id="4" name="Slide Number Placeholder 3">
            <a:extLst>
              <a:ext uri="{FF2B5EF4-FFF2-40B4-BE49-F238E27FC236}">
                <a16:creationId xmlns:a16="http://schemas.microsoft.com/office/drawing/2014/main" id="{EF8F8B86-5AB4-3F4B-80D8-324FBF8BB767}"/>
              </a:ext>
            </a:extLst>
          </p:cNvPr>
          <p:cNvSpPr>
            <a:spLocks noGrp="1"/>
          </p:cNvSpPr>
          <p:nvPr>
            <p:ph type="sldNum" sz="quarter" idx="10"/>
          </p:nvPr>
        </p:nvSpPr>
        <p:spPr/>
        <p:txBody>
          <a:bodyPr/>
          <a:lstStyle/>
          <a:p>
            <a:fld id="{612E3227-92DE-FE44-B81F-0C624ACD3A5B}" type="slidenum">
              <a:rPr lang="pt-PT" smtClean="0"/>
              <a:t>14</a:t>
            </a:fld>
            <a:endParaRPr lang="pt-PT" dirty="0"/>
          </a:p>
        </p:txBody>
      </p:sp>
      <p:sp>
        <p:nvSpPr>
          <p:cNvPr id="5" name="Footer Placeholder 4">
            <a:extLst>
              <a:ext uri="{FF2B5EF4-FFF2-40B4-BE49-F238E27FC236}">
                <a16:creationId xmlns:a16="http://schemas.microsoft.com/office/drawing/2014/main" id="{EC52BD04-D6C7-644C-BDB1-22F9382BD00A}"/>
              </a:ext>
            </a:extLst>
          </p:cNvPr>
          <p:cNvSpPr>
            <a:spLocks noGrp="1"/>
          </p:cNvSpPr>
          <p:nvPr>
            <p:ph type="ftr" sz="quarter" idx="11"/>
          </p:nvPr>
        </p:nvSpPr>
        <p:spPr/>
        <p:txBody>
          <a:bodyPr/>
          <a:lstStyle/>
          <a:p>
            <a:r>
              <a:rPr lang="pt-PT"/>
              <a:t>PTI 2019/2020 — Grupo 00 — Nome do Projeto</a:t>
            </a:r>
            <a:endParaRPr lang="pt-PT" dirty="0"/>
          </a:p>
        </p:txBody>
      </p:sp>
      <p:pic>
        <p:nvPicPr>
          <p:cNvPr id="6" name="Imagem 5">
            <a:extLst>
              <a:ext uri="{FF2B5EF4-FFF2-40B4-BE49-F238E27FC236}">
                <a16:creationId xmlns:a16="http://schemas.microsoft.com/office/drawing/2014/main" id="{CA772EE7-0C71-4D70-BF19-045D480CCD32}"/>
              </a:ext>
            </a:extLst>
          </p:cNvPr>
          <p:cNvPicPr>
            <a:picLocks noChangeAspect="1"/>
          </p:cNvPicPr>
          <p:nvPr/>
        </p:nvPicPr>
        <p:blipFill>
          <a:blip r:embed="rId2"/>
          <a:stretch>
            <a:fillRect/>
          </a:stretch>
        </p:blipFill>
        <p:spPr>
          <a:xfrm>
            <a:off x="530071" y="1988840"/>
            <a:ext cx="5506026" cy="2610290"/>
          </a:xfrm>
          <a:prstGeom prst="rect">
            <a:avLst/>
          </a:prstGeom>
        </p:spPr>
      </p:pic>
      <p:pic>
        <p:nvPicPr>
          <p:cNvPr id="20" name="Marcador de Posição de Conteúdo 9" descr="Uma imagem com captura de ecrã, computador&#10;&#10;Descrição gerada automaticamente">
            <a:extLst>
              <a:ext uri="{FF2B5EF4-FFF2-40B4-BE49-F238E27FC236}">
                <a16:creationId xmlns:a16="http://schemas.microsoft.com/office/drawing/2014/main" id="{ABBE2E35-36E4-455B-BC76-371631996EA2}"/>
              </a:ext>
            </a:extLst>
          </p:cNvPr>
          <p:cNvPicPr>
            <a:picLocks noChangeAspect="1"/>
          </p:cNvPicPr>
          <p:nvPr/>
        </p:nvPicPr>
        <p:blipFill rotWithShape="1">
          <a:blip r:embed="rId3">
            <a:extLst>
              <a:ext uri="{28A0092B-C50C-407E-A947-70E740481C1C}">
                <a14:useLocalDpi xmlns:a14="http://schemas.microsoft.com/office/drawing/2010/main" val="0"/>
              </a:ext>
            </a:extLst>
          </a:blip>
          <a:srcRect l="26346" t="11628" r="42772" b="8816"/>
          <a:stretch/>
        </p:blipFill>
        <p:spPr>
          <a:xfrm>
            <a:off x="6554750" y="1988840"/>
            <a:ext cx="1956826" cy="4306420"/>
          </a:xfrm>
          <a:prstGeom prst="rect">
            <a:avLst/>
          </a:prstGeom>
        </p:spPr>
      </p:pic>
    </p:spTree>
    <p:extLst>
      <p:ext uri="{BB962C8B-B14F-4D97-AF65-F5344CB8AC3E}">
        <p14:creationId xmlns:p14="http://schemas.microsoft.com/office/powerpoint/2010/main" val="232328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E9-DFCF-0A44-826D-261BE3D89E78}"/>
              </a:ext>
            </a:extLst>
          </p:cNvPr>
          <p:cNvSpPr>
            <a:spLocks noGrp="1"/>
          </p:cNvSpPr>
          <p:nvPr>
            <p:ph type="title"/>
          </p:nvPr>
        </p:nvSpPr>
        <p:spPr/>
        <p:txBody>
          <a:bodyPr/>
          <a:lstStyle/>
          <a:p>
            <a:r>
              <a:rPr lang="pt-PT" dirty="0"/>
              <a:t>Experiência de Utilização</a:t>
            </a:r>
          </a:p>
        </p:txBody>
      </p:sp>
      <p:sp>
        <p:nvSpPr>
          <p:cNvPr id="4" name="Slide Number Placeholder 3">
            <a:extLst>
              <a:ext uri="{FF2B5EF4-FFF2-40B4-BE49-F238E27FC236}">
                <a16:creationId xmlns:a16="http://schemas.microsoft.com/office/drawing/2014/main" id="{EF8F8B86-5AB4-3F4B-80D8-324FBF8BB767}"/>
              </a:ext>
            </a:extLst>
          </p:cNvPr>
          <p:cNvSpPr>
            <a:spLocks noGrp="1"/>
          </p:cNvSpPr>
          <p:nvPr>
            <p:ph type="sldNum" sz="quarter" idx="10"/>
          </p:nvPr>
        </p:nvSpPr>
        <p:spPr/>
        <p:txBody>
          <a:bodyPr/>
          <a:lstStyle/>
          <a:p>
            <a:fld id="{612E3227-92DE-FE44-B81F-0C624ACD3A5B}" type="slidenum">
              <a:rPr lang="pt-PT" smtClean="0"/>
              <a:t>15</a:t>
            </a:fld>
            <a:endParaRPr lang="pt-PT" dirty="0"/>
          </a:p>
        </p:txBody>
      </p:sp>
      <p:sp>
        <p:nvSpPr>
          <p:cNvPr id="5" name="Footer Placeholder 4">
            <a:extLst>
              <a:ext uri="{FF2B5EF4-FFF2-40B4-BE49-F238E27FC236}">
                <a16:creationId xmlns:a16="http://schemas.microsoft.com/office/drawing/2014/main" id="{EC52BD04-D6C7-644C-BDB1-22F9382BD00A}"/>
              </a:ext>
            </a:extLst>
          </p:cNvPr>
          <p:cNvSpPr>
            <a:spLocks noGrp="1"/>
          </p:cNvSpPr>
          <p:nvPr>
            <p:ph type="ftr" sz="quarter" idx="11"/>
          </p:nvPr>
        </p:nvSpPr>
        <p:spPr/>
        <p:txBody>
          <a:bodyPr/>
          <a:lstStyle/>
          <a:p>
            <a:r>
              <a:rPr lang="pt-PT" dirty="0"/>
              <a:t>PTI 2019/2020 — Grupo 00 — Nome do Projeto</a:t>
            </a:r>
          </a:p>
        </p:txBody>
      </p:sp>
      <p:sp>
        <p:nvSpPr>
          <p:cNvPr id="14" name="Marcador de Posição de Conteúdo 13">
            <a:extLst>
              <a:ext uri="{FF2B5EF4-FFF2-40B4-BE49-F238E27FC236}">
                <a16:creationId xmlns:a16="http://schemas.microsoft.com/office/drawing/2014/main" id="{CFA133D4-8571-4911-AF80-F4A8F32F7C37}"/>
              </a:ext>
            </a:extLst>
          </p:cNvPr>
          <p:cNvSpPr>
            <a:spLocks noGrp="1"/>
          </p:cNvSpPr>
          <p:nvPr>
            <p:ph idx="1"/>
          </p:nvPr>
        </p:nvSpPr>
        <p:spPr/>
        <p:txBody>
          <a:bodyPr/>
          <a:lstStyle/>
          <a:p>
            <a:r>
              <a:rPr lang="pt-PT" dirty="0"/>
              <a:t>Testes com utilizadores:</a:t>
            </a:r>
          </a:p>
          <a:p>
            <a:pPr lvl="1"/>
            <a:r>
              <a:rPr lang="pt-PT" dirty="0"/>
              <a:t>Ainda não foram realizados quaisquer testes com utilizadores, estando estes planeados para as próximas duas semanas</a:t>
            </a:r>
          </a:p>
          <a:p>
            <a:r>
              <a:rPr lang="pt-PT" dirty="0"/>
              <a:t>Acessibilidade e apoio ao utilizador</a:t>
            </a:r>
          </a:p>
          <a:p>
            <a:pPr lvl="1"/>
            <a:r>
              <a:rPr lang="pt-PT" dirty="0"/>
              <a:t>A nossa aplicação apresenta-se totalmente implementada em 2 línguas (Português e Inglês)</a:t>
            </a:r>
          </a:p>
          <a:p>
            <a:pPr lvl="1"/>
            <a:r>
              <a:rPr lang="pt-PT" dirty="0"/>
              <a:t>E será implementado um sistema de ajuda à navegação e usabilidade através de dicas ou respostas a perguntas frequentes</a:t>
            </a:r>
          </a:p>
        </p:txBody>
      </p:sp>
    </p:spTree>
    <p:extLst>
      <p:ext uri="{BB962C8B-B14F-4D97-AF65-F5344CB8AC3E}">
        <p14:creationId xmlns:p14="http://schemas.microsoft.com/office/powerpoint/2010/main" val="107998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1127-D7EE-A049-9013-0DBF073990A7}"/>
              </a:ext>
            </a:extLst>
          </p:cNvPr>
          <p:cNvSpPr>
            <a:spLocks noGrp="1"/>
          </p:cNvSpPr>
          <p:nvPr>
            <p:ph type="title"/>
          </p:nvPr>
        </p:nvSpPr>
        <p:spPr/>
        <p:txBody>
          <a:bodyPr/>
          <a:lstStyle/>
          <a:p>
            <a:r>
              <a:rPr lang="pt-PT" dirty="0"/>
              <a:t>Execução do Projeto</a:t>
            </a:r>
          </a:p>
        </p:txBody>
      </p:sp>
      <p:sp>
        <p:nvSpPr>
          <p:cNvPr id="3" name="Content Placeholder 2">
            <a:extLst>
              <a:ext uri="{FF2B5EF4-FFF2-40B4-BE49-F238E27FC236}">
                <a16:creationId xmlns:a16="http://schemas.microsoft.com/office/drawing/2014/main" id="{AA1080D1-5815-7C4B-889D-5F9884C44299}"/>
              </a:ext>
            </a:extLst>
          </p:cNvPr>
          <p:cNvSpPr>
            <a:spLocks noGrp="1"/>
          </p:cNvSpPr>
          <p:nvPr>
            <p:ph idx="1"/>
          </p:nvPr>
        </p:nvSpPr>
        <p:spPr/>
        <p:txBody>
          <a:bodyPr>
            <a:normAutofit fontScale="77500" lnSpcReduction="20000"/>
          </a:bodyPr>
          <a:lstStyle/>
          <a:p>
            <a:r>
              <a:rPr lang="pt-PT" dirty="0"/>
              <a:t>Processo de desenvolvimento de </a:t>
            </a:r>
            <a:r>
              <a:rPr lang="pt-PT" i="1" dirty="0"/>
              <a:t>software</a:t>
            </a:r>
          </a:p>
          <a:p>
            <a:pPr lvl="1"/>
            <a:r>
              <a:rPr lang="pt-PT" dirty="0"/>
              <a:t>Escolhido inicialmente: Metodologia Agile (SCRUM),</a:t>
            </a:r>
          </a:p>
          <a:p>
            <a:pPr lvl="1"/>
            <a:r>
              <a:rPr lang="pt-PT" dirty="0"/>
              <a:t>Realmente adotado: Metodologia Agile (SCRUM)</a:t>
            </a:r>
          </a:p>
          <a:p>
            <a:r>
              <a:rPr lang="pt-PT" dirty="0"/>
              <a:t>Principais diferenças ou dificuldades encontradas</a:t>
            </a:r>
          </a:p>
          <a:p>
            <a:pPr lvl="1"/>
            <a:r>
              <a:rPr lang="pt-PT" dirty="0"/>
              <a:t>Desenvolvimento de funcionalidades desnecessárias;</a:t>
            </a:r>
            <a:endParaRPr lang="pt-PT" dirty="0">
              <a:solidFill>
                <a:schemeClr val="bg1">
                  <a:lumMod val="75000"/>
                </a:schemeClr>
              </a:solidFill>
            </a:endParaRPr>
          </a:p>
          <a:p>
            <a:pPr lvl="1"/>
            <a:r>
              <a:rPr lang="pt-PT" dirty="0"/>
              <a:t>Estruturação defeituosa da base de dados, o que levou a várias reconfigurações da mesma;</a:t>
            </a:r>
            <a:endParaRPr lang="pt-PT" dirty="0">
              <a:solidFill>
                <a:schemeClr val="bg1">
                  <a:lumMod val="75000"/>
                </a:schemeClr>
              </a:solidFill>
            </a:endParaRPr>
          </a:p>
          <a:p>
            <a:pPr lvl="1"/>
            <a:r>
              <a:rPr lang="pt-PT" dirty="0"/>
              <a:t>Mudanças no planeamento a meio do desenvolvimento do projeto;</a:t>
            </a:r>
            <a:endParaRPr lang="pt-PT" dirty="0">
              <a:solidFill>
                <a:schemeClr val="bg1">
                  <a:lumMod val="75000"/>
                </a:schemeClr>
              </a:solidFill>
            </a:endParaRPr>
          </a:p>
          <a:p>
            <a:pPr lvl="1"/>
            <a:r>
              <a:rPr lang="pt-PT" dirty="0"/>
              <a:t>Existiu falta de competências necessárias na equipa nas fases iniciais;</a:t>
            </a:r>
            <a:endParaRPr lang="pt-PT" dirty="0">
              <a:solidFill>
                <a:schemeClr val="bg1">
                  <a:lumMod val="75000"/>
                </a:schemeClr>
              </a:solidFill>
            </a:endParaRPr>
          </a:p>
          <a:p>
            <a:pPr lvl="1"/>
            <a:r>
              <a:rPr lang="pt-PT" dirty="0"/>
              <a:t>Passou-se a utilizar as tecnologias Docker e </a:t>
            </a:r>
            <a:r>
              <a:rPr lang="pt-PT" dirty="0" err="1"/>
              <a:t>Kubernetes</a:t>
            </a:r>
            <a:r>
              <a:rPr lang="pt-PT" dirty="0"/>
              <a:t>;</a:t>
            </a:r>
            <a:endParaRPr lang="pt-PT" dirty="0">
              <a:solidFill>
                <a:schemeClr val="bg1">
                  <a:lumMod val="75000"/>
                </a:schemeClr>
              </a:solidFill>
            </a:endParaRPr>
          </a:p>
          <a:p>
            <a:pPr lvl="1"/>
            <a:r>
              <a:rPr lang="pt-PT" dirty="0"/>
              <a:t>Houve uma mudança no servidor de AWS para GCP;</a:t>
            </a:r>
            <a:endParaRPr lang="pt-PT" dirty="0">
              <a:solidFill>
                <a:schemeClr val="bg1">
                  <a:lumMod val="75000"/>
                </a:schemeClr>
              </a:solidFill>
            </a:endParaRPr>
          </a:p>
          <a:p>
            <a:pPr lvl="1"/>
            <a:r>
              <a:rPr lang="pt-PT" dirty="0"/>
              <a:t>Estava previsto trabalho presencial , acabando este por ser na sua maior parte remoto;</a:t>
            </a:r>
          </a:p>
          <a:p>
            <a:pPr lvl="1"/>
            <a:r>
              <a:rPr lang="pt-PT" dirty="0"/>
              <a:t>Estavam previstos subgrupos de trabalho com 3 pessoas, mas acabou por ser mais prático ter pares de pessoas para tarefas de programação.</a:t>
            </a:r>
          </a:p>
          <a:p>
            <a:r>
              <a:rPr lang="pt-PT" dirty="0"/>
              <a:t>No final do projeto:</a:t>
            </a:r>
          </a:p>
          <a:p>
            <a:pPr lvl="1"/>
            <a:r>
              <a:rPr lang="pt-PT" dirty="0"/>
              <a:t>BAC = AAA</a:t>
            </a:r>
          </a:p>
          <a:p>
            <a:pPr lvl="1"/>
            <a:r>
              <a:rPr lang="pt-PT" dirty="0"/>
              <a:t>SPI = BBB</a:t>
            </a:r>
          </a:p>
          <a:p>
            <a:pPr lvl="1"/>
            <a:r>
              <a:rPr lang="pt-PT" dirty="0"/>
              <a:t>CPI = CCC</a:t>
            </a:r>
          </a:p>
          <a:p>
            <a:pPr lvl="1"/>
            <a:r>
              <a:rPr lang="pt-PT" dirty="0">
                <a:solidFill>
                  <a:schemeClr val="bg1">
                    <a:lumMod val="75000"/>
                  </a:schemeClr>
                </a:solidFill>
              </a:rPr>
              <a:t>Incluir uma breve interpretação do SPI e do CPI</a:t>
            </a:r>
          </a:p>
        </p:txBody>
      </p:sp>
      <p:sp>
        <p:nvSpPr>
          <p:cNvPr id="4" name="Slide Number Placeholder 3">
            <a:extLst>
              <a:ext uri="{FF2B5EF4-FFF2-40B4-BE49-F238E27FC236}">
                <a16:creationId xmlns:a16="http://schemas.microsoft.com/office/drawing/2014/main" id="{35427D6A-13C8-C148-ABEC-B87556FBC872}"/>
              </a:ext>
            </a:extLst>
          </p:cNvPr>
          <p:cNvSpPr>
            <a:spLocks noGrp="1"/>
          </p:cNvSpPr>
          <p:nvPr>
            <p:ph type="sldNum" sz="quarter" idx="10"/>
          </p:nvPr>
        </p:nvSpPr>
        <p:spPr/>
        <p:txBody>
          <a:bodyPr/>
          <a:lstStyle/>
          <a:p>
            <a:fld id="{612E3227-92DE-FE44-B81F-0C624ACD3A5B}" type="slidenum">
              <a:rPr lang="pt-PT" smtClean="0"/>
              <a:t>16</a:t>
            </a:fld>
            <a:endParaRPr lang="pt-PT" dirty="0"/>
          </a:p>
        </p:txBody>
      </p:sp>
      <p:sp>
        <p:nvSpPr>
          <p:cNvPr id="5" name="Footer Placeholder 4">
            <a:extLst>
              <a:ext uri="{FF2B5EF4-FFF2-40B4-BE49-F238E27FC236}">
                <a16:creationId xmlns:a16="http://schemas.microsoft.com/office/drawing/2014/main" id="{BC662F80-5FB9-7343-912A-8D7394AEE91F}"/>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426259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B543-F4FC-2A4A-9F51-14E9D4189876}"/>
              </a:ext>
            </a:extLst>
          </p:cNvPr>
          <p:cNvSpPr>
            <a:spLocks noGrp="1"/>
          </p:cNvSpPr>
          <p:nvPr>
            <p:ph type="title"/>
          </p:nvPr>
        </p:nvSpPr>
        <p:spPr/>
        <p:txBody>
          <a:bodyPr/>
          <a:lstStyle/>
          <a:p>
            <a:r>
              <a:rPr lang="pt-PT" dirty="0"/>
              <a:t>Gráfico de Esforço Semanal</a:t>
            </a:r>
          </a:p>
        </p:txBody>
      </p:sp>
      <p:sp>
        <p:nvSpPr>
          <p:cNvPr id="4" name="Slide Number Placeholder 3">
            <a:extLst>
              <a:ext uri="{FF2B5EF4-FFF2-40B4-BE49-F238E27FC236}">
                <a16:creationId xmlns:a16="http://schemas.microsoft.com/office/drawing/2014/main" id="{0004552A-326D-B049-AF71-01FF538B8DFF}"/>
              </a:ext>
            </a:extLst>
          </p:cNvPr>
          <p:cNvSpPr>
            <a:spLocks noGrp="1"/>
          </p:cNvSpPr>
          <p:nvPr>
            <p:ph type="sldNum" sz="quarter" idx="10"/>
          </p:nvPr>
        </p:nvSpPr>
        <p:spPr/>
        <p:txBody>
          <a:bodyPr/>
          <a:lstStyle/>
          <a:p>
            <a:fld id="{612E3227-92DE-FE44-B81F-0C624ACD3A5B}" type="slidenum">
              <a:rPr lang="pt-PT" smtClean="0"/>
              <a:t>17</a:t>
            </a:fld>
            <a:endParaRPr lang="pt-PT" dirty="0"/>
          </a:p>
        </p:txBody>
      </p:sp>
      <p:sp>
        <p:nvSpPr>
          <p:cNvPr id="5" name="Footer Placeholder 4">
            <a:extLst>
              <a:ext uri="{FF2B5EF4-FFF2-40B4-BE49-F238E27FC236}">
                <a16:creationId xmlns:a16="http://schemas.microsoft.com/office/drawing/2014/main" id="{EA0E91B7-EAA0-8B4C-9E4B-305AFF819DF5}"/>
              </a:ext>
            </a:extLst>
          </p:cNvPr>
          <p:cNvSpPr>
            <a:spLocks noGrp="1"/>
          </p:cNvSpPr>
          <p:nvPr>
            <p:ph type="ftr" sz="quarter" idx="11"/>
          </p:nvPr>
        </p:nvSpPr>
        <p:spPr/>
        <p:txBody>
          <a:bodyPr/>
          <a:lstStyle/>
          <a:p>
            <a:r>
              <a:rPr lang="pt-PT" dirty="0"/>
              <a:t>PTI 2019/2020 — Grupo 00 — Nome do Projeto</a:t>
            </a:r>
          </a:p>
        </p:txBody>
      </p:sp>
      <p:sp>
        <p:nvSpPr>
          <p:cNvPr id="6" name="Marcador de Posição de Conteúdo 5">
            <a:extLst>
              <a:ext uri="{FF2B5EF4-FFF2-40B4-BE49-F238E27FC236}">
                <a16:creationId xmlns:a16="http://schemas.microsoft.com/office/drawing/2014/main" id="{6D918B64-331A-4094-B5C1-D9A7D4A41835}"/>
              </a:ext>
            </a:extLst>
          </p:cNvPr>
          <p:cNvSpPr>
            <a:spLocks noGrp="1"/>
          </p:cNvSpPr>
          <p:nvPr>
            <p:ph idx="1"/>
          </p:nvPr>
        </p:nvSpPr>
        <p:spPr/>
        <p:txBody>
          <a:bodyPr/>
          <a:lstStyle/>
          <a:p>
            <a:endParaRPr lang="pt-PT"/>
          </a:p>
        </p:txBody>
      </p:sp>
      <p:graphicFrame>
        <p:nvGraphicFramePr>
          <p:cNvPr id="8" name="Gráfico 7">
            <a:extLst>
              <a:ext uri="{FF2B5EF4-FFF2-40B4-BE49-F238E27FC236}">
                <a16:creationId xmlns:a16="http://schemas.microsoft.com/office/drawing/2014/main" id="{7D799EC3-71D5-4265-AACD-7CAC9DC51B8A}"/>
              </a:ext>
            </a:extLst>
          </p:cNvPr>
          <p:cNvGraphicFramePr>
            <a:graphicFrameLocks/>
          </p:cNvGraphicFramePr>
          <p:nvPr/>
        </p:nvGraphicFramePr>
        <p:xfrm>
          <a:off x="248494" y="1416388"/>
          <a:ext cx="8895506" cy="4797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523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8C0D-9B31-7446-9CED-F252994AF42F}"/>
              </a:ext>
            </a:extLst>
          </p:cNvPr>
          <p:cNvSpPr>
            <a:spLocks noGrp="1"/>
          </p:cNvSpPr>
          <p:nvPr>
            <p:ph type="title"/>
          </p:nvPr>
        </p:nvSpPr>
        <p:spPr/>
        <p:txBody>
          <a:bodyPr/>
          <a:lstStyle/>
          <a:p>
            <a:r>
              <a:rPr lang="en-PT" dirty="0"/>
              <a:t>Documentação sobre o Projeto</a:t>
            </a:r>
          </a:p>
        </p:txBody>
      </p:sp>
      <p:sp>
        <p:nvSpPr>
          <p:cNvPr id="3" name="Content Placeholder 2">
            <a:extLst>
              <a:ext uri="{FF2B5EF4-FFF2-40B4-BE49-F238E27FC236}">
                <a16:creationId xmlns:a16="http://schemas.microsoft.com/office/drawing/2014/main" id="{B0E8259B-6034-BC4B-89CE-0EC7220233D5}"/>
              </a:ext>
            </a:extLst>
          </p:cNvPr>
          <p:cNvSpPr>
            <a:spLocks noGrp="1"/>
          </p:cNvSpPr>
          <p:nvPr>
            <p:ph idx="1"/>
          </p:nvPr>
        </p:nvSpPr>
        <p:spPr/>
        <p:txBody>
          <a:bodyPr/>
          <a:lstStyle/>
          <a:p>
            <a:r>
              <a:rPr lang="pt-PT" dirty="0"/>
              <a:t>Protótipos de Alta Fidelidade.pdf – 1/3</a:t>
            </a:r>
          </a:p>
          <a:p>
            <a:r>
              <a:rPr lang="pt-PT" dirty="0"/>
              <a:t>PGP-1920-G09-E2.pdf – 8/4</a:t>
            </a:r>
          </a:p>
          <a:p>
            <a:r>
              <a:rPr lang="pt-PT" dirty="0"/>
              <a:t>MapaDeGantt.pdf – 8/4</a:t>
            </a:r>
          </a:p>
          <a:p>
            <a:r>
              <a:rPr lang="pt-PT" dirty="0"/>
              <a:t>ApresentaçõesPTIPTR.pdf – 15/5</a:t>
            </a:r>
          </a:p>
          <a:p>
            <a:r>
              <a:rPr lang="pt-PT" dirty="0"/>
              <a:t>Plano de testes.pdf 1/6</a:t>
            </a:r>
          </a:p>
        </p:txBody>
      </p:sp>
      <p:sp>
        <p:nvSpPr>
          <p:cNvPr id="4" name="Slide Number Placeholder 3">
            <a:extLst>
              <a:ext uri="{FF2B5EF4-FFF2-40B4-BE49-F238E27FC236}">
                <a16:creationId xmlns:a16="http://schemas.microsoft.com/office/drawing/2014/main" id="{B6308035-9D9A-764F-9013-2D8605875F45}"/>
              </a:ext>
            </a:extLst>
          </p:cNvPr>
          <p:cNvSpPr>
            <a:spLocks noGrp="1"/>
          </p:cNvSpPr>
          <p:nvPr>
            <p:ph type="sldNum" sz="quarter" idx="10"/>
          </p:nvPr>
        </p:nvSpPr>
        <p:spPr/>
        <p:txBody>
          <a:bodyPr/>
          <a:lstStyle/>
          <a:p>
            <a:fld id="{612E3227-92DE-FE44-B81F-0C624ACD3A5B}" type="slidenum">
              <a:rPr lang="pt-PT" smtClean="0"/>
              <a:t>18</a:t>
            </a:fld>
            <a:endParaRPr lang="pt-PT" dirty="0"/>
          </a:p>
        </p:txBody>
      </p:sp>
      <p:sp>
        <p:nvSpPr>
          <p:cNvPr id="6" name="Footer Placeholder 4">
            <a:extLst>
              <a:ext uri="{FF2B5EF4-FFF2-40B4-BE49-F238E27FC236}">
                <a16:creationId xmlns:a16="http://schemas.microsoft.com/office/drawing/2014/main" id="{2FC1DB35-54DB-48E5-8D11-4A929C0B6B2B}"/>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Tree>
    <p:extLst>
      <p:ext uri="{BB962C8B-B14F-4D97-AF65-F5344CB8AC3E}">
        <p14:creationId xmlns:p14="http://schemas.microsoft.com/office/powerpoint/2010/main" val="179823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FAFB-DFE5-2144-B58C-DEE883A09E9F}"/>
              </a:ext>
            </a:extLst>
          </p:cNvPr>
          <p:cNvSpPr>
            <a:spLocks noGrp="1"/>
          </p:cNvSpPr>
          <p:nvPr>
            <p:ph type="title"/>
          </p:nvPr>
        </p:nvSpPr>
        <p:spPr/>
        <p:txBody>
          <a:bodyPr/>
          <a:lstStyle/>
          <a:p>
            <a:r>
              <a:rPr lang="pt-PT" dirty="0"/>
              <a:t>Descrição dos Dados no Sistema</a:t>
            </a:r>
          </a:p>
        </p:txBody>
      </p:sp>
      <p:sp>
        <p:nvSpPr>
          <p:cNvPr id="3" name="Content Placeholder 2">
            <a:extLst>
              <a:ext uri="{FF2B5EF4-FFF2-40B4-BE49-F238E27FC236}">
                <a16:creationId xmlns:a16="http://schemas.microsoft.com/office/drawing/2014/main" id="{027C851B-5E0C-8B4B-BB2A-205F2D81B703}"/>
              </a:ext>
            </a:extLst>
          </p:cNvPr>
          <p:cNvSpPr>
            <a:spLocks noGrp="1"/>
          </p:cNvSpPr>
          <p:nvPr>
            <p:ph idx="1"/>
          </p:nvPr>
        </p:nvSpPr>
        <p:spPr/>
        <p:txBody>
          <a:bodyPr numCol="1"/>
          <a:lstStyle/>
          <a:p>
            <a:r>
              <a:rPr lang="pt-PT" dirty="0"/>
              <a:t>Administradores: 3</a:t>
            </a:r>
          </a:p>
          <a:p>
            <a:r>
              <a:rPr lang="pt-PT" dirty="0"/>
              <a:t>Professores: 3</a:t>
            </a:r>
          </a:p>
          <a:p>
            <a:r>
              <a:rPr lang="pt-PT" dirty="0"/>
              <a:t>Alunos: 8</a:t>
            </a:r>
          </a:p>
          <a:p>
            <a:r>
              <a:rPr lang="pt-PT" dirty="0"/>
              <a:t>Anos letivos: 2</a:t>
            </a:r>
          </a:p>
          <a:p>
            <a:r>
              <a:rPr lang="pt-PT" dirty="0"/>
              <a:t>Faculdades: 2</a:t>
            </a:r>
          </a:p>
          <a:p>
            <a:r>
              <a:rPr lang="pt-PT" dirty="0"/>
              <a:t>Cursos: 3</a:t>
            </a:r>
          </a:p>
          <a:p>
            <a:r>
              <a:rPr lang="pt-PT" dirty="0"/>
              <a:t>Disciplinas: 8</a:t>
            </a:r>
          </a:p>
          <a:p>
            <a:r>
              <a:rPr lang="pt-PT" dirty="0"/>
              <a:t>Turmas: 2</a:t>
            </a:r>
          </a:p>
        </p:txBody>
      </p:sp>
      <p:sp>
        <p:nvSpPr>
          <p:cNvPr id="4" name="Slide Number Placeholder 3">
            <a:extLst>
              <a:ext uri="{FF2B5EF4-FFF2-40B4-BE49-F238E27FC236}">
                <a16:creationId xmlns:a16="http://schemas.microsoft.com/office/drawing/2014/main" id="{75C1A3F0-3AAF-ED45-BF8C-EE3A809D4458}"/>
              </a:ext>
            </a:extLst>
          </p:cNvPr>
          <p:cNvSpPr>
            <a:spLocks noGrp="1"/>
          </p:cNvSpPr>
          <p:nvPr>
            <p:ph type="sldNum" sz="quarter" idx="10"/>
          </p:nvPr>
        </p:nvSpPr>
        <p:spPr/>
        <p:txBody>
          <a:bodyPr/>
          <a:lstStyle/>
          <a:p>
            <a:fld id="{612E3227-92DE-FE44-B81F-0C624ACD3A5B}" type="slidenum">
              <a:rPr lang="pt-PT" smtClean="0"/>
              <a:t>19</a:t>
            </a:fld>
            <a:endParaRPr lang="pt-PT" dirty="0"/>
          </a:p>
        </p:txBody>
      </p:sp>
      <p:sp>
        <p:nvSpPr>
          <p:cNvPr id="5" name="Footer Placeholder 4">
            <a:extLst>
              <a:ext uri="{FF2B5EF4-FFF2-40B4-BE49-F238E27FC236}">
                <a16:creationId xmlns:a16="http://schemas.microsoft.com/office/drawing/2014/main" id="{ECC6C827-0364-984A-BA4E-4DB5955664EB}"/>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147417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ABA8-1A42-7844-8DB5-B0B8FB1E0F53}"/>
              </a:ext>
            </a:extLst>
          </p:cNvPr>
          <p:cNvSpPr>
            <a:spLocks noGrp="1"/>
          </p:cNvSpPr>
          <p:nvPr>
            <p:ph type="title"/>
          </p:nvPr>
        </p:nvSpPr>
        <p:spPr/>
        <p:txBody>
          <a:bodyPr/>
          <a:lstStyle/>
          <a:p>
            <a:r>
              <a:rPr lang="pt-PT" dirty="0"/>
              <a:t>Descrição do Problema</a:t>
            </a:r>
          </a:p>
        </p:txBody>
      </p:sp>
      <p:sp>
        <p:nvSpPr>
          <p:cNvPr id="3" name="Content Placeholder 2">
            <a:extLst>
              <a:ext uri="{FF2B5EF4-FFF2-40B4-BE49-F238E27FC236}">
                <a16:creationId xmlns:a16="http://schemas.microsoft.com/office/drawing/2014/main" id="{4E90090A-FF10-844B-838A-422B5A03773A}"/>
              </a:ext>
            </a:extLst>
          </p:cNvPr>
          <p:cNvSpPr>
            <a:spLocks noGrp="1"/>
          </p:cNvSpPr>
          <p:nvPr>
            <p:ph idx="1"/>
          </p:nvPr>
        </p:nvSpPr>
        <p:spPr/>
        <p:txBody>
          <a:bodyPr/>
          <a:lstStyle/>
          <a:p>
            <a:r>
              <a:rPr lang="pt-PT" dirty="0"/>
              <a:t>O objetivo deste projeto é planear o desenvolvimento de um sistema para suportar trabalhos em grupo em ambiente universitário. Este problema apresenta relativa importância porque ao longo da vida académica, todos os alunos irão ser confrontados com muitos desafios associados a trabalhos realizados em grupo.</a:t>
            </a:r>
            <a:endParaRPr lang="pt-PT" dirty="0">
              <a:solidFill>
                <a:schemeClr val="bg1">
                  <a:lumMod val="75000"/>
                </a:schemeClr>
              </a:solidFill>
            </a:endParaRPr>
          </a:p>
        </p:txBody>
      </p:sp>
      <p:sp>
        <p:nvSpPr>
          <p:cNvPr id="4" name="Slide Number Placeholder 3">
            <a:extLst>
              <a:ext uri="{FF2B5EF4-FFF2-40B4-BE49-F238E27FC236}">
                <a16:creationId xmlns:a16="http://schemas.microsoft.com/office/drawing/2014/main" id="{442DA99F-7EB3-3D46-A37B-F9A461B1DCE2}"/>
              </a:ext>
            </a:extLst>
          </p:cNvPr>
          <p:cNvSpPr>
            <a:spLocks noGrp="1"/>
          </p:cNvSpPr>
          <p:nvPr>
            <p:ph type="sldNum" sz="quarter" idx="10"/>
          </p:nvPr>
        </p:nvSpPr>
        <p:spPr>
          <a:xfrm>
            <a:off x="7486450" y="6355230"/>
            <a:ext cx="1225550" cy="273049"/>
          </a:xfrm>
          <a:prstGeom prst="rect">
            <a:avLst/>
          </a:prstGeom>
        </p:spPr>
        <p:txBody>
          <a:bodyPr/>
          <a:lstStyle/>
          <a:p>
            <a:fld id="{634238D5-7160-4D83-BF97-42CC6F759819}" type="slidenum">
              <a:rPr lang="pt-PT" smtClean="0"/>
              <a:pPr/>
              <a:t>2</a:t>
            </a:fld>
            <a:endParaRPr lang="pt-PT" dirty="0"/>
          </a:p>
        </p:txBody>
      </p:sp>
      <p:sp>
        <p:nvSpPr>
          <p:cNvPr id="5" name="Footer Placeholder 4">
            <a:extLst>
              <a:ext uri="{FF2B5EF4-FFF2-40B4-BE49-F238E27FC236}">
                <a16:creationId xmlns:a16="http://schemas.microsoft.com/office/drawing/2014/main" id="{AE16B098-B696-2741-BF24-57B55C048CC0}"/>
              </a:ext>
            </a:extLst>
          </p:cNvPr>
          <p:cNvSpPr>
            <a:spLocks noGrp="1"/>
          </p:cNvSpPr>
          <p:nvPr>
            <p:ph type="ftr" sz="quarter" idx="11"/>
          </p:nvPr>
        </p:nvSpPr>
        <p:spPr/>
        <p:txBody>
          <a:bodyPr/>
          <a:lstStyle/>
          <a:p>
            <a:r>
              <a:rPr lang="pt-PT" dirty="0"/>
              <a:t>PTI 2019/2020 — Grupo 09 — </a:t>
            </a:r>
            <a:r>
              <a:rPr lang="pt-PT" dirty="0" err="1"/>
              <a:t>GroupX</a:t>
            </a:r>
            <a:endParaRPr lang="pt-PT" dirty="0"/>
          </a:p>
        </p:txBody>
      </p:sp>
      <p:sp>
        <p:nvSpPr>
          <p:cNvPr id="10" name="TextBox 9">
            <a:extLst>
              <a:ext uri="{FF2B5EF4-FFF2-40B4-BE49-F238E27FC236}">
                <a16:creationId xmlns:a16="http://schemas.microsoft.com/office/drawing/2014/main" id="{068A79A2-CF95-2949-A65D-20A1F0DE4C58}"/>
              </a:ext>
            </a:extLst>
          </p:cNvPr>
          <p:cNvSpPr txBox="1"/>
          <p:nvPr/>
        </p:nvSpPr>
        <p:spPr>
          <a:xfrm>
            <a:off x="2612571" y="688769"/>
            <a:ext cx="184731" cy="369332"/>
          </a:xfrm>
          <a:prstGeom prst="rect">
            <a:avLst/>
          </a:prstGeom>
          <a:noFill/>
        </p:spPr>
        <p:txBody>
          <a:bodyPr wrap="none" rtlCol="0">
            <a:spAutoFit/>
          </a:bodyPr>
          <a:lstStyle/>
          <a:p>
            <a:endParaRPr lang="en-PT" dirty="0"/>
          </a:p>
        </p:txBody>
      </p:sp>
    </p:spTree>
    <p:extLst>
      <p:ext uri="{BB962C8B-B14F-4D97-AF65-F5344CB8AC3E}">
        <p14:creationId xmlns:p14="http://schemas.microsoft.com/office/powerpoint/2010/main" val="18467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FE4D-741C-6B42-85BA-88866B291F97}"/>
              </a:ext>
            </a:extLst>
          </p:cNvPr>
          <p:cNvSpPr>
            <a:spLocks noGrp="1"/>
          </p:cNvSpPr>
          <p:nvPr>
            <p:ph type="title"/>
          </p:nvPr>
        </p:nvSpPr>
        <p:spPr/>
        <p:txBody>
          <a:bodyPr/>
          <a:lstStyle/>
          <a:p>
            <a:r>
              <a:rPr lang="pt-PT" dirty="0"/>
              <a:t>Guião da Demonstração</a:t>
            </a:r>
          </a:p>
        </p:txBody>
      </p:sp>
      <p:sp>
        <p:nvSpPr>
          <p:cNvPr id="3" name="Content Placeholder 2">
            <a:extLst>
              <a:ext uri="{FF2B5EF4-FFF2-40B4-BE49-F238E27FC236}">
                <a16:creationId xmlns:a16="http://schemas.microsoft.com/office/drawing/2014/main" id="{C141D4A8-1309-FD41-ABFC-3A0A10D1234E}"/>
              </a:ext>
            </a:extLst>
          </p:cNvPr>
          <p:cNvSpPr>
            <a:spLocks noGrp="1"/>
          </p:cNvSpPr>
          <p:nvPr>
            <p:ph idx="1"/>
          </p:nvPr>
        </p:nvSpPr>
        <p:spPr/>
        <p:txBody>
          <a:bodyPr>
            <a:normAutofit fontScale="85000" lnSpcReduction="20000"/>
          </a:bodyPr>
          <a:lstStyle/>
          <a:p>
            <a:r>
              <a:rPr lang="pt-PT" dirty="0"/>
              <a:t>Professor cria projeto</a:t>
            </a:r>
          </a:p>
          <a:p>
            <a:r>
              <a:rPr lang="pt-PT" dirty="0"/>
              <a:t>Aluno junta-se a grupo deste mesmo projeto</a:t>
            </a:r>
          </a:p>
          <a:p>
            <a:r>
              <a:rPr lang="pt-PT" dirty="0"/>
              <a:t>Aluno abre perfil e muda a password</a:t>
            </a:r>
          </a:p>
          <a:p>
            <a:r>
              <a:rPr lang="pt-PT" dirty="0"/>
              <a:t>Aluno manda mensagem ao professor</a:t>
            </a:r>
          </a:p>
          <a:p>
            <a:r>
              <a:rPr lang="pt-PT" dirty="0"/>
              <a:t>Professor responde à mensagem</a:t>
            </a:r>
          </a:p>
          <a:p>
            <a:r>
              <a:rPr lang="pt-PT" dirty="0"/>
              <a:t>Aluno vai para a página do projeto</a:t>
            </a:r>
          </a:p>
          <a:p>
            <a:r>
              <a:rPr lang="pt-PT" dirty="0"/>
              <a:t>Aluno dá upload de um ficheiro para o repositório</a:t>
            </a:r>
          </a:p>
          <a:p>
            <a:r>
              <a:rPr lang="pt-PT" dirty="0"/>
              <a:t>Aluno adiciona próxima tarefa</a:t>
            </a:r>
          </a:p>
          <a:p>
            <a:r>
              <a:rPr lang="pt-PT" dirty="0"/>
              <a:t>Aluno mete disponibilidade semanal</a:t>
            </a:r>
          </a:p>
          <a:p>
            <a:r>
              <a:rPr lang="pt-PT" dirty="0"/>
              <a:t>Aluno mete questão no fórum</a:t>
            </a:r>
          </a:p>
          <a:p>
            <a:r>
              <a:rPr lang="pt-PT" dirty="0"/>
              <a:t>Professor responde a questão no fórum</a:t>
            </a:r>
          </a:p>
          <a:p>
            <a:r>
              <a:rPr lang="pt-PT" dirty="0"/>
              <a:t>Professor dá upload de um ficheiro (enunciado)</a:t>
            </a:r>
          </a:p>
          <a:p>
            <a:r>
              <a:rPr lang="pt-PT" dirty="0"/>
              <a:t>Aluno faz download do ficheiro</a:t>
            </a:r>
          </a:p>
          <a:p>
            <a:r>
              <a:rPr lang="pt-PT" dirty="0"/>
              <a:t>Professor consulta as características dos grupos no projeto</a:t>
            </a:r>
          </a:p>
          <a:p>
            <a:endParaRPr lang="pt-PT" dirty="0">
              <a:solidFill>
                <a:schemeClr val="bg1">
                  <a:lumMod val="75000"/>
                </a:schemeClr>
              </a:solidFill>
            </a:endParaRPr>
          </a:p>
        </p:txBody>
      </p:sp>
      <p:sp>
        <p:nvSpPr>
          <p:cNvPr id="4" name="Slide Number Placeholder 3">
            <a:extLst>
              <a:ext uri="{FF2B5EF4-FFF2-40B4-BE49-F238E27FC236}">
                <a16:creationId xmlns:a16="http://schemas.microsoft.com/office/drawing/2014/main" id="{DACCC3AE-A360-BE4B-BF3E-EB687F5E8A9D}"/>
              </a:ext>
            </a:extLst>
          </p:cNvPr>
          <p:cNvSpPr>
            <a:spLocks noGrp="1"/>
          </p:cNvSpPr>
          <p:nvPr>
            <p:ph type="sldNum" sz="quarter" idx="10"/>
          </p:nvPr>
        </p:nvSpPr>
        <p:spPr/>
        <p:txBody>
          <a:bodyPr/>
          <a:lstStyle/>
          <a:p>
            <a:fld id="{612E3227-92DE-FE44-B81F-0C624ACD3A5B}" type="slidenum">
              <a:rPr lang="pt-PT" smtClean="0"/>
              <a:t>20</a:t>
            </a:fld>
            <a:endParaRPr lang="pt-PT" dirty="0"/>
          </a:p>
        </p:txBody>
      </p:sp>
      <p:sp>
        <p:nvSpPr>
          <p:cNvPr id="6" name="Footer Placeholder 4">
            <a:extLst>
              <a:ext uri="{FF2B5EF4-FFF2-40B4-BE49-F238E27FC236}">
                <a16:creationId xmlns:a16="http://schemas.microsoft.com/office/drawing/2014/main" id="{07F33D24-9BE9-4419-892F-FF31DCDAA24D}"/>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Tree>
    <p:extLst>
      <p:ext uri="{BB962C8B-B14F-4D97-AF65-F5344CB8AC3E}">
        <p14:creationId xmlns:p14="http://schemas.microsoft.com/office/powerpoint/2010/main" val="4268686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5471-EE4E-CF4E-A1D2-0EE0D9B03D92}"/>
              </a:ext>
            </a:extLst>
          </p:cNvPr>
          <p:cNvSpPr>
            <a:spLocks noGrp="1"/>
          </p:cNvSpPr>
          <p:nvPr>
            <p:ph type="title"/>
          </p:nvPr>
        </p:nvSpPr>
        <p:spPr/>
        <p:txBody>
          <a:bodyPr/>
          <a:lstStyle/>
          <a:p>
            <a:r>
              <a:rPr lang="pt-PT" dirty="0"/>
              <a:t>Acesso ao Sistema</a:t>
            </a:r>
          </a:p>
        </p:txBody>
      </p:sp>
      <p:sp>
        <p:nvSpPr>
          <p:cNvPr id="3" name="Content Placeholder 2">
            <a:extLst>
              <a:ext uri="{FF2B5EF4-FFF2-40B4-BE49-F238E27FC236}">
                <a16:creationId xmlns:a16="http://schemas.microsoft.com/office/drawing/2014/main" id="{C0401556-35EE-4447-B561-6A5AE3088439}"/>
              </a:ext>
            </a:extLst>
          </p:cNvPr>
          <p:cNvSpPr>
            <a:spLocks noGrp="1"/>
          </p:cNvSpPr>
          <p:nvPr>
            <p:ph idx="1"/>
          </p:nvPr>
        </p:nvSpPr>
        <p:spPr/>
        <p:txBody>
          <a:bodyPr>
            <a:normAutofit/>
          </a:bodyPr>
          <a:lstStyle/>
          <a:p>
            <a:r>
              <a:rPr lang="pt-PT" dirty="0"/>
              <a:t>Endereço na internet</a:t>
            </a:r>
          </a:p>
          <a:p>
            <a:pPr lvl="1"/>
            <a:r>
              <a:rPr lang="pt-PT" dirty="0"/>
              <a:t>http://www.groupx.pt</a:t>
            </a:r>
          </a:p>
          <a:p>
            <a:r>
              <a:rPr lang="pt-PT" dirty="0"/>
              <a:t>Credenciais de utilizadores</a:t>
            </a:r>
          </a:p>
          <a:p>
            <a:pPr lvl="1"/>
            <a:r>
              <a:rPr lang="pt-PT" dirty="0"/>
              <a:t>Administradores</a:t>
            </a:r>
          </a:p>
          <a:p>
            <a:pPr lvl="2"/>
            <a:r>
              <a:rPr lang="pt-PT" dirty="0"/>
              <a:t>luisfigo@admin.com/12345678</a:t>
            </a:r>
          </a:p>
          <a:p>
            <a:pPr lvl="2"/>
            <a:r>
              <a:rPr lang="pt-PT" dirty="0"/>
              <a:t>manicheribeiro@admin.com/12345678</a:t>
            </a:r>
          </a:p>
          <a:p>
            <a:pPr lvl="1"/>
            <a:r>
              <a:rPr lang="pt-PT" dirty="0"/>
              <a:t>Professores</a:t>
            </a:r>
          </a:p>
          <a:p>
            <a:pPr lvl="2"/>
            <a:r>
              <a:rPr lang="pt-PT" dirty="0"/>
              <a:t>nunovalente@fc.ul.pt /12345678</a:t>
            </a:r>
          </a:p>
          <a:p>
            <a:pPr lvl="2"/>
            <a:r>
              <a:rPr lang="pt-PT" dirty="0"/>
              <a:t>ricardocarvalho@fc.ul.pt /12345678</a:t>
            </a:r>
          </a:p>
          <a:p>
            <a:pPr lvl="1"/>
            <a:r>
              <a:rPr lang="pt-PT" dirty="0"/>
              <a:t>Alunos</a:t>
            </a:r>
          </a:p>
          <a:p>
            <a:pPr lvl="2"/>
            <a:r>
              <a:rPr lang="pt-PT" dirty="0"/>
              <a:t>fc52045@alunos.fc.ul.pt/12345678</a:t>
            </a:r>
          </a:p>
          <a:p>
            <a:pPr lvl="2"/>
            <a:r>
              <a:rPr lang="pt-PT" dirty="0"/>
              <a:t>fc20041@alunos.fc.ul.pt/12345678 </a:t>
            </a:r>
          </a:p>
        </p:txBody>
      </p:sp>
      <p:sp>
        <p:nvSpPr>
          <p:cNvPr id="4" name="Slide Number Placeholder 3">
            <a:extLst>
              <a:ext uri="{FF2B5EF4-FFF2-40B4-BE49-F238E27FC236}">
                <a16:creationId xmlns:a16="http://schemas.microsoft.com/office/drawing/2014/main" id="{D4CD166E-2364-E44C-84D9-0485F6094CF5}"/>
              </a:ext>
            </a:extLst>
          </p:cNvPr>
          <p:cNvSpPr>
            <a:spLocks noGrp="1"/>
          </p:cNvSpPr>
          <p:nvPr>
            <p:ph type="sldNum" sz="quarter" idx="10"/>
          </p:nvPr>
        </p:nvSpPr>
        <p:spPr/>
        <p:txBody>
          <a:bodyPr/>
          <a:lstStyle/>
          <a:p>
            <a:fld id="{612E3227-92DE-FE44-B81F-0C624ACD3A5B}" type="slidenum">
              <a:rPr lang="pt-PT" smtClean="0"/>
              <a:t>21</a:t>
            </a:fld>
            <a:endParaRPr lang="pt-PT" dirty="0"/>
          </a:p>
        </p:txBody>
      </p:sp>
      <p:sp>
        <p:nvSpPr>
          <p:cNvPr id="5" name="Footer Placeholder 4">
            <a:extLst>
              <a:ext uri="{FF2B5EF4-FFF2-40B4-BE49-F238E27FC236}">
                <a16:creationId xmlns:a16="http://schemas.microsoft.com/office/drawing/2014/main" id="{12FB1541-608F-734B-AC95-CD160E3BE3F8}"/>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278850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7BF-2E91-C04A-8A66-D41E0CA0E7A8}"/>
              </a:ext>
            </a:extLst>
          </p:cNvPr>
          <p:cNvSpPr>
            <a:spLocks noGrp="1"/>
          </p:cNvSpPr>
          <p:nvPr>
            <p:ph type="title"/>
          </p:nvPr>
        </p:nvSpPr>
        <p:spPr/>
        <p:txBody>
          <a:bodyPr/>
          <a:lstStyle/>
          <a:p>
            <a:r>
              <a:rPr lang="pt-PT" dirty="0"/>
              <a:t>Comentários Finais</a:t>
            </a:r>
          </a:p>
        </p:txBody>
      </p:sp>
      <p:sp>
        <p:nvSpPr>
          <p:cNvPr id="3" name="Content Placeholder 2">
            <a:extLst>
              <a:ext uri="{FF2B5EF4-FFF2-40B4-BE49-F238E27FC236}">
                <a16:creationId xmlns:a16="http://schemas.microsoft.com/office/drawing/2014/main" id="{7D95FA37-2FCB-A04F-8C48-8E616E62ABC1}"/>
              </a:ext>
            </a:extLst>
          </p:cNvPr>
          <p:cNvSpPr>
            <a:spLocks noGrp="1"/>
          </p:cNvSpPr>
          <p:nvPr>
            <p:ph idx="1"/>
          </p:nvPr>
        </p:nvSpPr>
        <p:spPr>
          <a:xfrm>
            <a:off x="251520" y="1673805"/>
            <a:ext cx="8460480" cy="5125231"/>
          </a:xfrm>
        </p:spPr>
        <p:txBody>
          <a:bodyPr>
            <a:normAutofit/>
          </a:bodyPr>
          <a:lstStyle/>
          <a:p>
            <a:r>
              <a:rPr lang="pt-PT" dirty="0"/>
              <a:t>O que correu bem</a:t>
            </a:r>
          </a:p>
          <a:p>
            <a:pPr lvl="1"/>
            <a:r>
              <a:rPr lang="pt-PT" dirty="0"/>
              <a:t>Comunicação entre elementos da equipa;</a:t>
            </a:r>
          </a:p>
          <a:p>
            <a:pPr lvl="1"/>
            <a:r>
              <a:rPr lang="pt-PT" dirty="0"/>
              <a:t>Entreajuda entre elementos da equipa;</a:t>
            </a:r>
          </a:p>
          <a:p>
            <a:pPr lvl="1"/>
            <a:r>
              <a:rPr lang="pt-PT" dirty="0"/>
              <a:t>Disponibilidade dos membros da equipa;</a:t>
            </a:r>
          </a:p>
          <a:p>
            <a:pPr lvl="1"/>
            <a:r>
              <a:rPr lang="pt-PT" dirty="0"/>
              <a:t>Trabalho em paralelo entre os elementos da equipa;</a:t>
            </a:r>
          </a:p>
          <a:p>
            <a:pPr lvl="1"/>
            <a:r>
              <a:rPr lang="pt-PT" dirty="0"/>
              <a:t>Decisão e debate de ideias entre elementos da equipa;</a:t>
            </a:r>
          </a:p>
          <a:p>
            <a:pPr marL="360000" lvl="1" indent="0">
              <a:buNone/>
            </a:pPr>
            <a:endParaRPr lang="pt-PT" dirty="0"/>
          </a:p>
          <a:p>
            <a:pPr marL="360000" lvl="1" indent="0">
              <a:buNone/>
            </a:pPr>
            <a:endParaRPr lang="pt-PT" dirty="0"/>
          </a:p>
          <a:p>
            <a:r>
              <a:rPr lang="pt-PT" dirty="0"/>
              <a:t>O que faríamos de forma diferente</a:t>
            </a:r>
          </a:p>
          <a:p>
            <a:pPr lvl="1"/>
            <a:r>
              <a:rPr lang="pt-PT" dirty="0"/>
              <a:t>Uso de outra Framework (compatível com micro serviços);</a:t>
            </a:r>
          </a:p>
          <a:p>
            <a:pPr lvl="1"/>
            <a:r>
              <a:rPr lang="pt-PT" dirty="0"/>
              <a:t>Escolha inicial do servidor(antes AWS, depois GCP);</a:t>
            </a:r>
          </a:p>
          <a:p>
            <a:pPr lvl="1"/>
            <a:r>
              <a:rPr lang="pt-PT" dirty="0"/>
              <a:t>Estruturação inicial da equipa;</a:t>
            </a:r>
          </a:p>
          <a:p>
            <a:pPr lvl="1"/>
            <a:r>
              <a:rPr lang="pt-PT" dirty="0"/>
              <a:t>Apesar do design atual conter elementos dos </a:t>
            </a:r>
            <a:r>
              <a:rPr lang="pt-PT" dirty="0" err="1"/>
              <a:t>PAF’s</a:t>
            </a:r>
            <a:r>
              <a:rPr lang="pt-PT" dirty="0"/>
              <a:t> , no decorrer do projeto consideraram-se novas abordagens.</a:t>
            </a:r>
          </a:p>
          <a:p>
            <a:pPr lvl="1"/>
            <a:endParaRPr lang="pt-PT" dirty="0"/>
          </a:p>
          <a:p>
            <a:pPr lvl="1"/>
            <a:endParaRPr lang="pt-PT" dirty="0"/>
          </a:p>
          <a:p>
            <a:pPr lvl="1"/>
            <a:endParaRPr lang="pt-PT" dirty="0"/>
          </a:p>
          <a:p>
            <a:pPr lvl="1"/>
            <a:endParaRPr lang="pt-PT" dirty="0"/>
          </a:p>
        </p:txBody>
      </p:sp>
      <p:sp>
        <p:nvSpPr>
          <p:cNvPr id="4" name="Slide Number Placeholder 3">
            <a:extLst>
              <a:ext uri="{FF2B5EF4-FFF2-40B4-BE49-F238E27FC236}">
                <a16:creationId xmlns:a16="http://schemas.microsoft.com/office/drawing/2014/main" id="{6DD13064-C920-6B4C-9EC4-EEA9A9B8524A}"/>
              </a:ext>
            </a:extLst>
          </p:cNvPr>
          <p:cNvSpPr>
            <a:spLocks noGrp="1"/>
          </p:cNvSpPr>
          <p:nvPr>
            <p:ph type="sldNum" sz="quarter" idx="10"/>
          </p:nvPr>
        </p:nvSpPr>
        <p:spPr/>
        <p:txBody>
          <a:bodyPr/>
          <a:lstStyle/>
          <a:p>
            <a:fld id="{612E3227-92DE-FE44-B81F-0C624ACD3A5B}" type="slidenum">
              <a:rPr lang="pt-PT" smtClean="0"/>
              <a:t>22</a:t>
            </a:fld>
            <a:endParaRPr lang="pt-PT" dirty="0"/>
          </a:p>
        </p:txBody>
      </p:sp>
      <p:sp>
        <p:nvSpPr>
          <p:cNvPr id="5" name="Footer Placeholder 4">
            <a:extLst>
              <a:ext uri="{FF2B5EF4-FFF2-40B4-BE49-F238E27FC236}">
                <a16:creationId xmlns:a16="http://schemas.microsoft.com/office/drawing/2014/main" id="{BFA3A658-C765-4D4E-AC63-D9EA7AA1DEAB}"/>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12526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81694-D32E-5546-A718-CD86F7B281D9}"/>
              </a:ext>
            </a:extLst>
          </p:cNvPr>
          <p:cNvSpPr>
            <a:spLocks noGrp="1"/>
          </p:cNvSpPr>
          <p:nvPr>
            <p:ph sz="half" idx="1"/>
          </p:nvPr>
        </p:nvSpPr>
        <p:spPr/>
        <p:txBody>
          <a:bodyPr numCol="1"/>
          <a:lstStyle/>
          <a:p>
            <a:r>
              <a:rPr lang="pt-PT" dirty="0"/>
              <a:t>António Pinto, 52045</a:t>
            </a:r>
          </a:p>
          <a:p>
            <a:pPr lvl="1"/>
            <a:r>
              <a:rPr lang="pt-PT" dirty="0"/>
              <a:t>Gestor do projeto</a:t>
            </a:r>
          </a:p>
          <a:p>
            <a:pPr lvl="1"/>
            <a:r>
              <a:rPr lang="pt-PT" dirty="0"/>
              <a:t>Responsável por PTR</a:t>
            </a:r>
          </a:p>
          <a:p>
            <a:pPr lvl="1"/>
            <a:r>
              <a:rPr lang="pt-PT" dirty="0"/>
              <a:t>Base de dados</a:t>
            </a:r>
          </a:p>
          <a:p>
            <a:r>
              <a:rPr lang="pt-PT" dirty="0"/>
              <a:t>André Silva, 51634 </a:t>
            </a:r>
            <a:endParaRPr lang="en-PT" dirty="0"/>
          </a:p>
          <a:p>
            <a:pPr lvl="1"/>
            <a:r>
              <a:rPr lang="pt-PT" dirty="0"/>
              <a:t>Fórum</a:t>
            </a:r>
          </a:p>
          <a:p>
            <a:pPr lvl="1"/>
            <a:r>
              <a:rPr lang="pt-PT" dirty="0" err="1"/>
              <a:t>Dashboard</a:t>
            </a:r>
            <a:endParaRPr lang="pt-PT" dirty="0"/>
          </a:p>
          <a:p>
            <a:r>
              <a:rPr lang="pt-PT" dirty="0"/>
              <a:t>Diogo Frazão, 51595</a:t>
            </a:r>
          </a:p>
          <a:p>
            <a:pPr lvl="1"/>
            <a:r>
              <a:rPr lang="pt-PT" dirty="0"/>
              <a:t>Perfil</a:t>
            </a:r>
          </a:p>
          <a:p>
            <a:pPr lvl="1"/>
            <a:r>
              <a:rPr lang="pt-PT" dirty="0" err="1"/>
              <a:t>Dashboard</a:t>
            </a:r>
            <a:endParaRPr lang="pt-PT" dirty="0"/>
          </a:p>
          <a:p>
            <a:pPr lvl="1"/>
            <a:r>
              <a:rPr lang="pt-PT" dirty="0"/>
              <a:t>Membro móvel</a:t>
            </a:r>
            <a:endParaRPr lang="en-PT" dirty="0"/>
          </a:p>
          <a:p>
            <a:pPr marL="360000" lvl="1" indent="0">
              <a:buNone/>
            </a:pPr>
            <a:endParaRPr lang="pt-PT" dirty="0"/>
          </a:p>
        </p:txBody>
      </p:sp>
      <p:sp>
        <p:nvSpPr>
          <p:cNvPr id="6" name="Content Placeholder 5">
            <a:extLst>
              <a:ext uri="{FF2B5EF4-FFF2-40B4-BE49-F238E27FC236}">
                <a16:creationId xmlns:a16="http://schemas.microsoft.com/office/drawing/2014/main" id="{DCE905BE-87A8-3947-9022-CF965E22A9B9}"/>
              </a:ext>
            </a:extLst>
          </p:cNvPr>
          <p:cNvSpPr>
            <a:spLocks noGrp="1"/>
          </p:cNvSpPr>
          <p:nvPr>
            <p:ph sz="half" idx="2"/>
          </p:nvPr>
        </p:nvSpPr>
        <p:spPr/>
        <p:txBody>
          <a:bodyPr>
            <a:normAutofit/>
          </a:bodyPr>
          <a:lstStyle/>
          <a:p>
            <a:r>
              <a:rPr lang="pt-PT" dirty="0"/>
              <a:t>Guilherme Nunes, 51594</a:t>
            </a:r>
          </a:p>
          <a:p>
            <a:pPr lvl="1"/>
            <a:r>
              <a:rPr lang="pt-PT" sz="2000" dirty="0"/>
              <a:t>Chat</a:t>
            </a:r>
          </a:p>
          <a:p>
            <a:pPr lvl="1"/>
            <a:r>
              <a:rPr lang="pt-PT" sz="2000" dirty="0" err="1"/>
              <a:t>Admin</a:t>
            </a:r>
            <a:endParaRPr lang="en-PT" sz="2000" dirty="0"/>
          </a:p>
          <a:p>
            <a:r>
              <a:rPr lang="pt-PT" dirty="0"/>
              <a:t>João Pinto, 50030</a:t>
            </a:r>
          </a:p>
          <a:p>
            <a:pPr lvl="1"/>
            <a:r>
              <a:rPr lang="pt-PT" sz="2000" dirty="0"/>
              <a:t>Criação/juntar a grupos</a:t>
            </a:r>
          </a:p>
          <a:p>
            <a:pPr lvl="1"/>
            <a:r>
              <a:rPr lang="pt-PT" sz="2000" dirty="0"/>
              <a:t>Tradução</a:t>
            </a:r>
            <a:endParaRPr lang="en-PT" sz="2000" dirty="0"/>
          </a:p>
          <a:p>
            <a:r>
              <a:rPr lang="pt-PT" dirty="0"/>
              <a:t>Tiago Robalo, 51628</a:t>
            </a:r>
          </a:p>
          <a:p>
            <a:pPr lvl="1"/>
            <a:r>
              <a:rPr lang="pt-PT" sz="2000" dirty="0"/>
              <a:t>Página de gestão do projeto</a:t>
            </a:r>
          </a:p>
          <a:p>
            <a:pPr lvl="1"/>
            <a:r>
              <a:rPr lang="pt-PT" sz="2000" dirty="0"/>
              <a:t>Membro móvel</a:t>
            </a:r>
            <a:endParaRPr lang="en-PT" sz="2000" dirty="0"/>
          </a:p>
          <a:p>
            <a:r>
              <a:rPr lang="pt-PT" dirty="0"/>
              <a:t>Vasco Bento, 51636</a:t>
            </a:r>
          </a:p>
          <a:p>
            <a:pPr lvl="1"/>
            <a:r>
              <a:rPr lang="pt-PT" sz="2000" dirty="0"/>
              <a:t>Página de gestão do projeto do professor</a:t>
            </a:r>
            <a:endParaRPr lang="en-PT" sz="2000" dirty="0"/>
          </a:p>
          <a:p>
            <a:pPr lvl="1"/>
            <a:r>
              <a:rPr lang="pt-PT" sz="2000" dirty="0"/>
              <a:t>Avaliação do projeto</a:t>
            </a:r>
            <a:endParaRPr lang="en-PT" sz="2000" dirty="0"/>
          </a:p>
        </p:txBody>
      </p:sp>
      <p:sp>
        <p:nvSpPr>
          <p:cNvPr id="2" name="Title 1">
            <a:extLst>
              <a:ext uri="{FF2B5EF4-FFF2-40B4-BE49-F238E27FC236}">
                <a16:creationId xmlns:a16="http://schemas.microsoft.com/office/drawing/2014/main" id="{4800C5C0-5DD5-794B-8F5D-2674928016FA}"/>
              </a:ext>
            </a:extLst>
          </p:cNvPr>
          <p:cNvSpPr>
            <a:spLocks noGrp="1"/>
          </p:cNvSpPr>
          <p:nvPr>
            <p:ph type="title"/>
          </p:nvPr>
        </p:nvSpPr>
        <p:spPr/>
        <p:txBody>
          <a:bodyPr/>
          <a:lstStyle/>
          <a:p>
            <a:r>
              <a:rPr lang="pt-PT" dirty="0"/>
              <a:t>Apresentação da Equipa</a:t>
            </a:r>
          </a:p>
        </p:txBody>
      </p:sp>
      <p:sp>
        <p:nvSpPr>
          <p:cNvPr id="4" name="Slide Number Placeholder 3">
            <a:extLst>
              <a:ext uri="{FF2B5EF4-FFF2-40B4-BE49-F238E27FC236}">
                <a16:creationId xmlns:a16="http://schemas.microsoft.com/office/drawing/2014/main" id="{24BAE908-FF28-574D-8B4C-108D751740B1}"/>
              </a:ext>
            </a:extLst>
          </p:cNvPr>
          <p:cNvSpPr>
            <a:spLocks noGrp="1"/>
          </p:cNvSpPr>
          <p:nvPr>
            <p:ph type="sldNum" sz="quarter" idx="10"/>
          </p:nvPr>
        </p:nvSpPr>
        <p:spPr/>
        <p:txBody>
          <a:bodyPr/>
          <a:lstStyle/>
          <a:p>
            <a:fld id="{612E3227-92DE-FE44-B81F-0C624ACD3A5B}" type="slidenum">
              <a:rPr lang="pt-PT" smtClean="0"/>
              <a:t>3</a:t>
            </a:fld>
            <a:endParaRPr lang="pt-PT" dirty="0"/>
          </a:p>
        </p:txBody>
      </p:sp>
      <p:sp>
        <p:nvSpPr>
          <p:cNvPr id="7" name="Footer Placeholder 4">
            <a:extLst>
              <a:ext uri="{FF2B5EF4-FFF2-40B4-BE49-F238E27FC236}">
                <a16:creationId xmlns:a16="http://schemas.microsoft.com/office/drawing/2014/main" id="{8D05A38F-B3A1-4196-8E7C-7223909031FE}"/>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Tree>
    <p:extLst>
      <p:ext uri="{BB962C8B-B14F-4D97-AF65-F5344CB8AC3E}">
        <p14:creationId xmlns:p14="http://schemas.microsoft.com/office/powerpoint/2010/main" val="16006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3A750A-863E-284D-BA9A-97170E872CE5}"/>
              </a:ext>
            </a:extLst>
          </p:cNvPr>
          <p:cNvSpPr>
            <a:spLocks noGrp="1"/>
          </p:cNvSpPr>
          <p:nvPr>
            <p:ph type="title"/>
          </p:nvPr>
        </p:nvSpPr>
        <p:spPr/>
        <p:txBody>
          <a:bodyPr/>
          <a:lstStyle/>
          <a:p>
            <a:r>
              <a:rPr lang="pt-PT" dirty="0"/>
              <a:t>Requisitos </a:t>
            </a:r>
            <a:r>
              <a:rPr lang="pt-PT" u="sng" dirty="0"/>
              <a:t>Essenciais</a:t>
            </a:r>
            <a:endParaRPr lang="en-PT" u="sng" dirty="0"/>
          </a:p>
        </p:txBody>
      </p:sp>
      <p:sp>
        <p:nvSpPr>
          <p:cNvPr id="8" name="Content Placeholder 7">
            <a:extLst>
              <a:ext uri="{FF2B5EF4-FFF2-40B4-BE49-F238E27FC236}">
                <a16:creationId xmlns:a16="http://schemas.microsoft.com/office/drawing/2014/main" id="{04D918C7-6021-194F-B0B1-8E227A00DAE7}"/>
              </a:ext>
            </a:extLst>
          </p:cNvPr>
          <p:cNvSpPr>
            <a:spLocks noGrp="1"/>
          </p:cNvSpPr>
          <p:nvPr>
            <p:ph idx="1"/>
          </p:nvPr>
        </p:nvSpPr>
        <p:spPr>
          <a:xfrm>
            <a:off x="431999" y="1173970"/>
            <a:ext cx="4140001" cy="5225919"/>
          </a:xfrm>
        </p:spPr>
        <p:txBody>
          <a:bodyPr>
            <a:normAutofit fontScale="40000" lnSpcReduction="20000"/>
          </a:bodyPr>
          <a:lstStyle/>
          <a:p>
            <a:pPr marL="0" indent="0" fontAlgn="base">
              <a:buNone/>
            </a:pPr>
            <a:r>
              <a:rPr lang="pt-PT" b="1" dirty="0"/>
              <a:t>Alunos: </a:t>
            </a:r>
          </a:p>
          <a:p>
            <a:pPr marL="457200" indent="-457200" fontAlgn="base">
              <a:buFont typeface="+mj-lt"/>
              <a:buAutoNum type="arabicPeriod"/>
            </a:pPr>
            <a:r>
              <a:rPr lang="pt-PT" dirty="0"/>
              <a:t>Efetuar login de utilizador (100%)</a:t>
            </a:r>
          </a:p>
          <a:p>
            <a:pPr lvl="2" fontAlgn="base">
              <a:buFont typeface="Wingdings" panose="05000000000000000000" pitchFamily="2" charset="2"/>
              <a:buChar char="ü"/>
            </a:pPr>
            <a:r>
              <a:rPr lang="pt-PT" sz="2000" dirty="0"/>
              <a:t>Os alunos conseguem efetuar o login, onde é verificado as credenciais da faculdade e concedido o acesso à aplicação </a:t>
            </a:r>
          </a:p>
          <a:p>
            <a:pPr marL="457200" indent="-457200" fontAlgn="base">
              <a:buFont typeface="+mj-lt"/>
              <a:buAutoNum type="arabicPeriod"/>
            </a:pPr>
            <a:r>
              <a:rPr lang="pt-PT" dirty="0"/>
              <a:t>Efetuar </a:t>
            </a:r>
            <a:r>
              <a:rPr lang="pt-PT" dirty="0" err="1"/>
              <a:t>logout</a:t>
            </a:r>
            <a:r>
              <a:rPr lang="pt-PT" dirty="0"/>
              <a:t> de utilizador (100%)</a:t>
            </a:r>
          </a:p>
          <a:p>
            <a:pPr lvl="2" fontAlgn="base">
              <a:buFont typeface="Wingdings" panose="05000000000000000000" pitchFamily="2" charset="2"/>
              <a:buChar char="ü"/>
            </a:pPr>
            <a:r>
              <a:rPr lang="pt-PT" sz="2000" dirty="0"/>
              <a:t>Os alunos conseguem efetuar o </a:t>
            </a:r>
            <a:r>
              <a:rPr lang="pt-PT" sz="2000" dirty="0" err="1"/>
              <a:t>logout</a:t>
            </a:r>
            <a:r>
              <a:rPr lang="pt-PT" sz="2000" dirty="0"/>
              <a:t> da aplicação , limpando os dados de sessão do utilizador.</a:t>
            </a:r>
          </a:p>
          <a:p>
            <a:pPr marL="457200" indent="-457200" fontAlgn="base">
              <a:buFont typeface="+mj-lt"/>
              <a:buAutoNum type="arabicPeriod"/>
            </a:pPr>
            <a:r>
              <a:rPr lang="pt-PT" dirty="0"/>
              <a:t>Visualizar perfil de utilizador (100%)</a:t>
            </a:r>
          </a:p>
          <a:p>
            <a:pPr lvl="2" fontAlgn="base">
              <a:buFont typeface="Wingdings" panose="05000000000000000000" pitchFamily="2" charset="2"/>
              <a:buChar char="ü"/>
            </a:pPr>
            <a:r>
              <a:rPr lang="pt-PT" sz="2000" dirty="0"/>
              <a:t>Os alunos podem visualizar todas as suas informações pessoais.</a:t>
            </a:r>
          </a:p>
          <a:p>
            <a:pPr marL="457200" indent="-457200" fontAlgn="base">
              <a:buFont typeface="+mj-lt"/>
              <a:buAutoNum type="arabicPeriod"/>
            </a:pPr>
            <a:r>
              <a:rPr lang="pt-PT" dirty="0"/>
              <a:t>Editar o perfil de utilizador  (100%)</a:t>
            </a:r>
          </a:p>
          <a:p>
            <a:pPr lvl="2" fontAlgn="base">
              <a:buFont typeface="Wingdings" panose="05000000000000000000" pitchFamily="2" charset="2"/>
              <a:buChar char="ü"/>
            </a:pPr>
            <a:r>
              <a:rPr lang="pt-PT" sz="2000" dirty="0"/>
              <a:t>Os alunos podem editar as suas informações pessoais e mudar a palavra-passe.</a:t>
            </a:r>
            <a:endParaRPr lang="pt-PT" dirty="0"/>
          </a:p>
          <a:p>
            <a:pPr marL="457200" indent="-457200" fontAlgn="base">
              <a:buFont typeface="+mj-lt"/>
              <a:buAutoNum type="arabicPeriod"/>
            </a:pPr>
            <a:r>
              <a:rPr lang="pt-PT" dirty="0"/>
              <a:t>Criar grupo de trabalho para a unidade curricular  (100%)</a:t>
            </a:r>
          </a:p>
          <a:p>
            <a:pPr lvl="2" fontAlgn="base">
              <a:buFont typeface="Wingdings" panose="05000000000000000000" pitchFamily="2" charset="2"/>
              <a:buChar char="ü"/>
            </a:pPr>
            <a:r>
              <a:rPr lang="pt-PT" sz="2000" dirty="0"/>
              <a:t>Os alunos caso não estejam em nenhum grupo podem juntar-se ou criar um novo grupo de trabalho para um certo projeto.</a:t>
            </a:r>
          </a:p>
          <a:p>
            <a:pPr marL="457200" indent="-457200" fontAlgn="base">
              <a:buFont typeface="+mj-lt"/>
              <a:buAutoNum type="arabicPeriod"/>
            </a:pPr>
            <a:r>
              <a:rPr lang="pt-PT" dirty="0"/>
              <a:t>Sair de um grupo de trabalho de uma unidade curricular  (100%)</a:t>
            </a:r>
          </a:p>
          <a:p>
            <a:pPr lvl="2" fontAlgn="base">
              <a:buFont typeface="Wingdings" panose="05000000000000000000" pitchFamily="2" charset="2"/>
              <a:buChar char="ü"/>
            </a:pPr>
            <a:r>
              <a:rPr lang="pt-PT" sz="2000" dirty="0"/>
              <a:t>Os alunos caso queiram sair do grupo de trabalho em que estão atualmente, podem fazê-lo no pagina de trabalho de grupo.</a:t>
            </a:r>
          </a:p>
          <a:p>
            <a:pPr marL="457200" indent="-457200" fontAlgn="base">
              <a:buFont typeface="+mj-lt"/>
              <a:buAutoNum type="arabicPeriod"/>
            </a:pPr>
            <a:r>
              <a:rPr lang="pt-PT" dirty="0"/>
              <a:t>Pedir para juntar a grupo existente (50%)</a:t>
            </a:r>
          </a:p>
          <a:p>
            <a:pPr lvl="2" fontAlgn="base">
              <a:buFont typeface="Wingdings" panose="05000000000000000000" pitchFamily="2" charset="2"/>
              <a:buChar char="ü"/>
            </a:pPr>
            <a:r>
              <a:rPr lang="pt-PT" sz="2000" dirty="0"/>
              <a:t>Um aluno pode pedir para se juntar a um grupo ao enviar mensagem  a um dos elementos que pertençam a esse grupo.</a:t>
            </a:r>
          </a:p>
          <a:p>
            <a:pPr lvl="2" fontAlgn="base">
              <a:buFont typeface="Wingdings" panose="05000000000000000000" pitchFamily="2" charset="2"/>
              <a:buChar char="ü"/>
            </a:pPr>
            <a:r>
              <a:rPr lang="pt-PT" sz="2000" dirty="0"/>
              <a:t>Os alunos não conseguem enviar um pedido automático para juntar ao grupo.</a:t>
            </a:r>
          </a:p>
          <a:p>
            <a:pPr marL="457200" indent="-457200" fontAlgn="base">
              <a:buFont typeface="+mj-lt"/>
              <a:buAutoNum type="arabicPeriod"/>
            </a:pPr>
            <a:r>
              <a:rPr lang="pt-PT" dirty="0"/>
              <a:t>Gerir pedidos para juntar a grupo  (50%)</a:t>
            </a:r>
          </a:p>
          <a:p>
            <a:pPr lvl="2" fontAlgn="base">
              <a:buFont typeface="Wingdings" panose="05000000000000000000" pitchFamily="2" charset="2"/>
              <a:buChar char="ü"/>
            </a:pPr>
            <a:r>
              <a:rPr lang="pt-PT" sz="2000" dirty="0"/>
              <a:t>Os alunos através do chat podem observar se existe alguém que pretende juntar-se ao grupo de trabalho através do chat.</a:t>
            </a:r>
          </a:p>
          <a:p>
            <a:pPr lvl="2" fontAlgn="base">
              <a:buFont typeface="Wingdings" panose="05000000000000000000" pitchFamily="2" charset="2"/>
              <a:buChar char="ü"/>
            </a:pPr>
            <a:r>
              <a:rPr lang="pt-PT" sz="2000" dirty="0"/>
              <a:t>Os alunos não conseguem observar pedidos automáticos para um elemento se juntar ao grupo.</a:t>
            </a:r>
          </a:p>
          <a:p>
            <a:pPr marL="457200" indent="-457200" fontAlgn="base">
              <a:buFont typeface="+mj-lt"/>
              <a:buAutoNum type="arabicPeriod"/>
            </a:pPr>
            <a:r>
              <a:rPr lang="pt-PT" sz="2500" dirty="0"/>
              <a:t>Comunicar entre elementos do grupo  (25%)</a:t>
            </a:r>
          </a:p>
          <a:p>
            <a:pPr lvl="2" fontAlgn="base">
              <a:buFont typeface="Wingdings" panose="05000000000000000000" pitchFamily="2" charset="2"/>
              <a:buChar char="ü"/>
            </a:pPr>
            <a:r>
              <a:rPr lang="pt-PT" sz="2000" dirty="0"/>
              <a:t>Os alunos podem comunicar com todos os elementos individualmente através do chat.</a:t>
            </a:r>
          </a:p>
          <a:p>
            <a:pPr lvl="2" fontAlgn="base">
              <a:buFont typeface="Wingdings" panose="05000000000000000000" pitchFamily="2" charset="2"/>
              <a:buChar char="ü"/>
            </a:pPr>
            <a:r>
              <a:rPr lang="pt-PT" sz="2000" dirty="0"/>
              <a:t>Não existe um separador no chat só com os elementos do grupo</a:t>
            </a:r>
            <a:endParaRPr lang="pt-PT" sz="2000" spc="-10" dirty="0">
              <a:solidFill>
                <a:schemeClr val="bg1">
                  <a:lumMod val="75000"/>
                </a:schemeClr>
              </a:solidFill>
            </a:endParaRPr>
          </a:p>
        </p:txBody>
      </p:sp>
      <p:sp>
        <p:nvSpPr>
          <p:cNvPr id="5" name="Slide Number Placeholder 4">
            <a:extLst>
              <a:ext uri="{FF2B5EF4-FFF2-40B4-BE49-F238E27FC236}">
                <a16:creationId xmlns:a16="http://schemas.microsoft.com/office/drawing/2014/main" id="{07E44E79-5AB3-744F-8DC1-93BE08027655}"/>
              </a:ext>
            </a:extLst>
          </p:cNvPr>
          <p:cNvSpPr>
            <a:spLocks noGrp="1"/>
          </p:cNvSpPr>
          <p:nvPr>
            <p:ph type="sldNum" sz="quarter" idx="10"/>
          </p:nvPr>
        </p:nvSpPr>
        <p:spPr/>
        <p:txBody>
          <a:bodyPr/>
          <a:lstStyle/>
          <a:p>
            <a:fld id="{612E3227-92DE-FE44-B81F-0C624ACD3A5B}" type="slidenum">
              <a:rPr lang="pt-PT" smtClean="0"/>
              <a:t>4</a:t>
            </a:fld>
            <a:endParaRPr lang="pt-PT" dirty="0"/>
          </a:p>
        </p:txBody>
      </p:sp>
      <p:sp>
        <p:nvSpPr>
          <p:cNvPr id="9" name="Footer Placeholder 4">
            <a:extLst>
              <a:ext uri="{FF2B5EF4-FFF2-40B4-BE49-F238E27FC236}">
                <a16:creationId xmlns:a16="http://schemas.microsoft.com/office/drawing/2014/main" id="{D4373A30-34A4-44A8-9918-22F0AA8CA6D9}"/>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
        <p:nvSpPr>
          <p:cNvPr id="15" name="Content Placeholder 7">
            <a:extLst>
              <a:ext uri="{FF2B5EF4-FFF2-40B4-BE49-F238E27FC236}">
                <a16:creationId xmlns:a16="http://schemas.microsoft.com/office/drawing/2014/main" id="{06AB0AB0-2FBA-4766-8928-BCBD03D8CD42}"/>
              </a:ext>
            </a:extLst>
          </p:cNvPr>
          <p:cNvSpPr txBox="1">
            <a:spLocks/>
          </p:cNvSpPr>
          <p:nvPr/>
        </p:nvSpPr>
        <p:spPr>
          <a:xfrm>
            <a:off x="4572001" y="1266931"/>
            <a:ext cx="3960440" cy="5132958"/>
          </a:xfrm>
          <a:prstGeom prst="rect">
            <a:avLst/>
          </a:prstGeom>
        </p:spPr>
        <p:txBody>
          <a:bodyPr vert="horz" lIns="72000" tIns="36000" rIns="72000" bIns="36000" rtlCol="0" anchor="ctr">
            <a:normAutofit fontScale="92500" lnSpcReduction="20000"/>
          </a:bodyPr>
          <a:lstStyle>
            <a:lvl1pPr marL="288000" indent="-288000" algn="l" defTabSz="914400" rtl="0" eaLnBrk="1" latinLnBrk="0" hangingPunct="1">
              <a:spcBef>
                <a:spcPts val="800"/>
              </a:spcBef>
              <a:buFont typeface="Arial" pitchFamily="34" charset="0"/>
              <a:buChar char="•"/>
              <a:defRPr sz="2400" kern="1200">
                <a:solidFill>
                  <a:schemeClr val="tx1"/>
                </a:solidFill>
                <a:latin typeface="+mn-lt"/>
                <a:ea typeface="+mn-ea"/>
                <a:cs typeface="+mn-cs"/>
              </a:defRPr>
            </a:lvl1pPr>
            <a:lvl2pPr marL="648000" indent="-288000" algn="l" defTabSz="914400" rtl="0" eaLnBrk="1" latinLnBrk="0" hangingPunct="1">
              <a:spcBef>
                <a:spcPts val="400"/>
              </a:spcBef>
              <a:buFont typeface="Arial" pitchFamily="34" charset="0"/>
              <a:buChar char="–"/>
              <a:defRPr sz="2000" kern="1200">
                <a:solidFill>
                  <a:schemeClr val="tx1"/>
                </a:solidFill>
                <a:latin typeface="+mn-lt"/>
                <a:ea typeface="+mn-ea"/>
                <a:cs typeface="+mn-cs"/>
              </a:defRPr>
            </a:lvl2pPr>
            <a:lvl3pPr marL="936000" indent="-252000" algn="l" defTabSz="914400" rtl="0" eaLnBrk="1" latinLnBrk="0" hangingPunct="1">
              <a:spcBef>
                <a:spcPts val="400"/>
              </a:spcBef>
              <a:buFont typeface="Arial" pitchFamily="34" charset="0"/>
              <a:buChar char="•"/>
              <a:defRPr sz="1800" kern="1200">
                <a:solidFill>
                  <a:schemeClr val="tx1"/>
                </a:solidFill>
                <a:latin typeface="+mn-lt"/>
                <a:ea typeface="+mn-ea"/>
                <a:cs typeface="+mn-cs"/>
              </a:defRPr>
            </a:lvl3pPr>
            <a:lvl4pPr marL="1224000" indent="-2520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512000" indent="-2520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fontAlgn="base">
              <a:buFont typeface="+mj-lt"/>
              <a:buAutoNum type="arabicPeriod" startAt="10"/>
            </a:pPr>
            <a:r>
              <a:rPr lang="pt-PT" sz="1100" dirty="0"/>
              <a:t>Comunicar com outros alunos  (100%)</a:t>
            </a:r>
          </a:p>
          <a:p>
            <a:pPr lvl="1" fontAlgn="base">
              <a:buFont typeface="Wingdings" panose="05000000000000000000" pitchFamily="2" charset="2"/>
              <a:buChar char="ü"/>
            </a:pPr>
            <a:r>
              <a:rPr lang="pt-PT" sz="1100" dirty="0"/>
              <a:t>Os alunos podem comunicar com todos os alunos inscritos no sistema através do chat.</a:t>
            </a:r>
          </a:p>
          <a:p>
            <a:pPr marL="457200" indent="-457200" fontAlgn="base">
              <a:buFont typeface="+mj-lt"/>
              <a:buAutoNum type="arabicPeriod" startAt="10"/>
            </a:pPr>
            <a:r>
              <a:rPr lang="pt-PT" sz="1100" dirty="0"/>
              <a:t>Comunicar com o professor (100%)</a:t>
            </a:r>
          </a:p>
          <a:p>
            <a:pPr lvl="2" fontAlgn="base">
              <a:buFont typeface="Wingdings" panose="05000000000000000000" pitchFamily="2" charset="2"/>
              <a:buChar char="ü"/>
            </a:pPr>
            <a:r>
              <a:rPr lang="pt-PT" sz="900" dirty="0"/>
              <a:t>Os alunos podem comunicar com todos os docentes através do chat</a:t>
            </a:r>
            <a:r>
              <a:rPr lang="pt-PT" sz="700" dirty="0"/>
              <a:t>.</a:t>
            </a:r>
          </a:p>
          <a:p>
            <a:pPr marL="457200" indent="-457200" fontAlgn="base">
              <a:buFont typeface="+mj-lt"/>
              <a:buAutoNum type="arabicPeriod" startAt="10"/>
            </a:pPr>
            <a:r>
              <a:rPr lang="pt-PT" sz="1100" dirty="0"/>
              <a:t>Gerir documentos na área de trabalho do grupo  (100%)</a:t>
            </a:r>
          </a:p>
          <a:p>
            <a:pPr lvl="2" fontAlgn="base">
              <a:buFont typeface="Wingdings" panose="05000000000000000000" pitchFamily="2" charset="2"/>
              <a:buChar char="ü"/>
            </a:pPr>
            <a:r>
              <a:rPr lang="pt-PT" sz="900" dirty="0"/>
              <a:t>Os alunos podem inserir ficheiros no repositório, fazer download e eliminá-los.</a:t>
            </a:r>
          </a:p>
          <a:p>
            <a:pPr marL="457200" indent="-457200" fontAlgn="base">
              <a:buFont typeface="+mj-lt"/>
              <a:buAutoNum type="arabicPeriod" startAt="10"/>
            </a:pPr>
            <a:r>
              <a:rPr lang="pt-PT" sz="1100" dirty="0"/>
              <a:t>Submeter versão final dos trabalhos  (100%)</a:t>
            </a:r>
          </a:p>
          <a:p>
            <a:pPr lvl="2" fontAlgn="base">
              <a:buFont typeface="Wingdings" panose="05000000000000000000" pitchFamily="2" charset="2"/>
              <a:buChar char="ü"/>
            </a:pPr>
            <a:r>
              <a:rPr lang="pt-PT" sz="900" dirty="0"/>
              <a:t>Os alunos podem selecionar no repositório os ficheiros que desejam submeter para avaliação, consultá-los e alterar caso ainda seja possível.</a:t>
            </a:r>
          </a:p>
          <a:p>
            <a:pPr marL="457200" indent="-457200" fontAlgn="base">
              <a:buFont typeface="+mj-lt"/>
              <a:buAutoNum type="arabicPeriod" startAt="10"/>
            </a:pPr>
            <a:r>
              <a:rPr lang="pt-PT" sz="1100" dirty="0"/>
              <a:t>Criar tarefas referentes a um trabalho  (100%)</a:t>
            </a:r>
          </a:p>
          <a:p>
            <a:pPr lvl="2" fontAlgn="base">
              <a:buFont typeface="Wingdings" panose="05000000000000000000" pitchFamily="2" charset="2"/>
              <a:buChar char="ü"/>
            </a:pPr>
            <a:r>
              <a:rPr lang="pt-PT" sz="900" dirty="0"/>
              <a:t>Os alunos podem criar tarefas referentes ao trabalho.</a:t>
            </a:r>
          </a:p>
          <a:p>
            <a:pPr marL="457200" indent="-457200" fontAlgn="base">
              <a:buFont typeface="+mj-lt"/>
              <a:buAutoNum type="arabicPeriod" startAt="10"/>
            </a:pPr>
            <a:r>
              <a:rPr lang="pt-PT" sz="1100" dirty="0"/>
              <a:t>Terminar tarefas referentes a um trabalho  (100%)</a:t>
            </a:r>
          </a:p>
          <a:p>
            <a:pPr lvl="2" fontAlgn="base">
              <a:buFont typeface="Wingdings" panose="05000000000000000000" pitchFamily="2" charset="2"/>
              <a:buChar char="ü"/>
            </a:pPr>
            <a:r>
              <a:rPr lang="pt-PT" sz="900" dirty="0"/>
              <a:t>Os alunos podem concluir tarefas ao inserir a data de finalização.</a:t>
            </a:r>
          </a:p>
          <a:p>
            <a:pPr marL="457200" indent="-457200" fontAlgn="base">
              <a:buFont typeface="+mj-lt"/>
              <a:buAutoNum type="arabicPeriod" startAt="10"/>
            </a:pPr>
            <a:r>
              <a:rPr lang="pt-PT" sz="1100" dirty="0"/>
              <a:t>Gerir tarefas referentes a um trabalho  (100%)</a:t>
            </a:r>
          </a:p>
          <a:p>
            <a:pPr lvl="2" fontAlgn="base">
              <a:buFont typeface="Wingdings" panose="05000000000000000000" pitchFamily="2" charset="2"/>
              <a:buChar char="ü"/>
            </a:pPr>
            <a:r>
              <a:rPr lang="pt-PT" sz="900" dirty="0"/>
              <a:t>Os alunos podem editar a tarefa como quem é responsável pela tarefa, a data de inicio e de fim.</a:t>
            </a:r>
          </a:p>
          <a:p>
            <a:pPr marL="457200" indent="-457200" fontAlgn="base">
              <a:buFont typeface="+mj-lt"/>
              <a:buAutoNum type="arabicPeriod" startAt="10"/>
            </a:pPr>
            <a:r>
              <a:rPr lang="pt-PT" sz="1100" dirty="0"/>
              <a:t>Inserir horário de disponibilidade  (100%)</a:t>
            </a:r>
          </a:p>
          <a:p>
            <a:pPr lvl="2" fontAlgn="base">
              <a:buFont typeface="Wingdings" panose="05000000000000000000" pitchFamily="2" charset="2"/>
              <a:buChar char="ü"/>
            </a:pPr>
            <a:r>
              <a:rPr lang="pt-PT" sz="900" dirty="0"/>
              <a:t>Os alunos podem inserir a sua disponibilidade ao clicarem na célula correspondente ao dia da semana e hora.</a:t>
            </a:r>
          </a:p>
          <a:p>
            <a:pPr marL="457200" indent="-457200" fontAlgn="base">
              <a:buFont typeface="+mj-lt"/>
              <a:buAutoNum type="arabicPeriod" startAt="10"/>
            </a:pPr>
            <a:r>
              <a:rPr lang="pt-PT" sz="1100" dirty="0"/>
              <a:t>Ver horário de disponibilidade dos elementos do grupo  (100%)</a:t>
            </a:r>
          </a:p>
          <a:p>
            <a:pPr lvl="2" fontAlgn="base">
              <a:buFont typeface="Wingdings" panose="05000000000000000000" pitchFamily="2" charset="2"/>
              <a:buChar char="ü"/>
            </a:pPr>
            <a:r>
              <a:rPr lang="pt-PT" sz="900" dirty="0"/>
              <a:t>Os alunos podem consultar a disponibilidade dos elementos do grupo ao verificar o horário em que cada elemento tem uma cor correspondente</a:t>
            </a:r>
          </a:p>
          <a:p>
            <a:pPr marL="457200" indent="-457200" fontAlgn="base">
              <a:buFont typeface="+mj-lt"/>
              <a:buAutoNum type="arabicPeriod" startAt="10"/>
            </a:pPr>
            <a:r>
              <a:rPr lang="pt-PT" sz="1100" dirty="0"/>
              <a:t>Atribuir pontuações/avaliação ao trabalho dos restantes elementos do grupo  (100%)</a:t>
            </a:r>
          </a:p>
          <a:p>
            <a:pPr lvl="2" fontAlgn="base">
              <a:buFont typeface="Wingdings" panose="05000000000000000000" pitchFamily="2" charset="2"/>
              <a:buChar char="ü"/>
            </a:pPr>
            <a:r>
              <a:rPr lang="pt-PT" sz="900" dirty="0"/>
              <a:t>Os alunos podem autoavaliar-se e avaliar a prestação dos elementos e adicionar um feedback sobre a prestação de cada um no separador da submissão.</a:t>
            </a:r>
          </a:p>
        </p:txBody>
      </p:sp>
    </p:spTree>
    <p:extLst>
      <p:ext uri="{BB962C8B-B14F-4D97-AF65-F5344CB8AC3E}">
        <p14:creationId xmlns:p14="http://schemas.microsoft.com/office/powerpoint/2010/main" val="205824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43A0-CEA0-324E-804A-40A26BF5E73F}"/>
              </a:ext>
            </a:extLst>
          </p:cNvPr>
          <p:cNvSpPr>
            <a:spLocks noGrp="1"/>
          </p:cNvSpPr>
          <p:nvPr>
            <p:ph type="title"/>
          </p:nvPr>
        </p:nvSpPr>
        <p:spPr/>
        <p:txBody>
          <a:bodyPr/>
          <a:lstStyle/>
          <a:p>
            <a:r>
              <a:rPr lang="en-PT" dirty="0"/>
              <a:t>Requisitos </a:t>
            </a:r>
            <a:r>
              <a:rPr lang="en-PT" u="sng" dirty="0"/>
              <a:t>Essenciais</a:t>
            </a:r>
          </a:p>
        </p:txBody>
      </p:sp>
      <p:sp>
        <p:nvSpPr>
          <p:cNvPr id="3" name="Content Placeholder 2">
            <a:extLst>
              <a:ext uri="{FF2B5EF4-FFF2-40B4-BE49-F238E27FC236}">
                <a16:creationId xmlns:a16="http://schemas.microsoft.com/office/drawing/2014/main" id="{72A5A0B6-CF1E-284F-9D18-EFB9445004CD}"/>
              </a:ext>
            </a:extLst>
          </p:cNvPr>
          <p:cNvSpPr>
            <a:spLocks noGrp="1"/>
          </p:cNvSpPr>
          <p:nvPr>
            <p:ph idx="1"/>
          </p:nvPr>
        </p:nvSpPr>
        <p:spPr/>
        <p:txBody>
          <a:bodyPr>
            <a:normAutofit fontScale="77500" lnSpcReduction="20000"/>
          </a:bodyPr>
          <a:lstStyle/>
          <a:p>
            <a:pPr marL="0" indent="0">
              <a:buNone/>
            </a:pPr>
            <a:r>
              <a:rPr lang="pt-PT" sz="2100" b="1" i="0" dirty="0">
                <a:solidFill>
                  <a:srgbClr val="000000"/>
                </a:solidFill>
                <a:effectLst/>
                <a:latin typeface="Calibri" panose="020F0502020204030204" pitchFamily="34" charset="0"/>
                <a:cs typeface="Calibri" panose="020F0502020204030204" pitchFamily="34" charset="0"/>
              </a:rPr>
              <a:t>Professor:</a:t>
            </a:r>
          </a:p>
          <a:p>
            <a:pPr marL="342900" indent="-342900">
              <a:buFont typeface="+mj-lt"/>
              <a:buAutoNum type="arabicPeriod"/>
            </a:pPr>
            <a:r>
              <a:rPr lang="pt-PT" sz="2200" b="0" i="0" dirty="0">
                <a:solidFill>
                  <a:srgbClr val="000000"/>
                </a:solidFill>
                <a:effectLst/>
                <a:latin typeface="Calibri" panose="020F0502020204030204" pitchFamily="34" charset="0"/>
              </a:rPr>
              <a:t>Efetuar login de docente (100%)</a:t>
            </a:r>
          </a:p>
          <a:p>
            <a:pPr lvl="2">
              <a:buFont typeface="Wingdings" panose="05000000000000000000" pitchFamily="2" charset="2"/>
              <a:buChar char="ü"/>
            </a:pPr>
            <a:r>
              <a:rPr lang="pt-PT" dirty="0">
                <a:solidFill>
                  <a:srgbClr val="000000"/>
                </a:solidFill>
                <a:latin typeface="Calibri" panose="020F0502020204030204" pitchFamily="34" charset="0"/>
              </a:rPr>
              <a:t>Os docentes conseguem efetuar o login, onde é verificado as credenciais da faculdade e concedido o acesso à aplicação </a:t>
            </a:r>
          </a:p>
          <a:p>
            <a:pPr marL="457200" indent="-457200">
              <a:buFont typeface="+mj-lt"/>
              <a:buAutoNum type="arabicPeriod"/>
            </a:pPr>
            <a:r>
              <a:rPr lang="pt-PT" sz="2200" b="0" i="0" dirty="0">
                <a:solidFill>
                  <a:srgbClr val="000000"/>
                </a:solidFill>
                <a:effectLst/>
                <a:latin typeface="Calibri" panose="020F0502020204030204" pitchFamily="34" charset="0"/>
              </a:rPr>
              <a:t>Efetuar </a:t>
            </a:r>
            <a:r>
              <a:rPr lang="pt-PT" sz="2200" b="0" i="0" dirty="0" err="1">
                <a:solidFill>
                  <a:srgbClr val="000000"/>
                </a:solidFill>
                <a:effectLst/>
                <a:latin typeface="Calibri" panose="020F0502020204030204" pitchFamily="34" charset="0"/>
              </a:rPr>
              <a:t>logout</a:t>
            </a:r>
            <a:r>
              <a:rPr lang="pt-PT" sz="2200" b="0" i="0" dirty="0">
                <a:solidFill>
                  <a:srgbClr val="000000"/>
                </a:solidFill>
                <a:effectLst/>
                <a:latin typeface="Calibri" panose="020F0502020204030204" pitchFamily="34" charset="0"/>
              </a:rPr>
              <a:t> de docente (100%)</a:t>
            </a:r>
          </a:p>
          <a:p>
            <a:pPr lvl="2" fontAlgn="base">
              <a:buFont typeface="Wingdings" panose="05000000000000000000" pitchFamily="2" charset="2"/>
              <a:buChar char="ü"/>
            </a:pPr>
            <a:r>
              <a:rPr lang="pt-PT" dirty="0"/>
              <a:t>Os docentes conseguem efetuar o </a:t>
            </a:r>
            <a:r>
              <a:rPr lang="pt-PT" dirty="0" err="1"/>
              <a:t>logout</a:t>
            </a:r>
            <a:r>
              <a:rPr lang="pt-PT" dirty="0"/>
              <a:t> da aplicação , limpando os dados de sessão do utilizador.</a:t>
            </a:r>
          </a:p>
          <a:p>
            <a:pPr marL="457200" indent="-457200" fontAlgn="base">
              <a:buFont typeface="+mj-lt"/>
              <a:buAutoNum type="arabicPeriod"/>
            </a:pPr>
            <a:r>
              <a:rPr lang="pt-PT" sz="2200" b="0" i="0" dirty="0">
                <a:solidFill>
                  <a:srgbClr val="000000"/>
                </a:solidFill>
                <a:effectLst/>
                <a:latin typeface="Calibri" panose="020F0502020204030204" pitchFamily="34" charset="0"/>
              </a:rPr>
              <a:t>Definir regras para constituição de grupos (100%)</a:t>
            </a:r>
          </a:p>
          <a:p>
            <a:pPr lvl="2">
              <a:buFont typeface="Wingdings" panose="05000000000000000000" pitchFamily="2" charset="2"/>
              <a:buChar char="ü"/>
            </a:pPr>
            <a:r>
              <a:rPr lang="pt-PT" sz="1600" dirty="0">
                <a:solidFill>
                  <a:srgbClr val="000000"/>
                </a:solidFill>
                <a:latin typeface="Calibri" panose="020F0502020204030204" pitchFamily="34" charset="0"/>
              </a:rPr>
              <a:t>O docente pode definir o nº máximo e mínimo de elementos por grupo assim como data limite de formação dos grupos.</a:t>
            </a:r>
          </a:p>
          <a:p>
            <a:pPr lvl="2">
              <a:buFont typeface="Wingdings" panose="05000000000000000000" pitchFamily="2" charset="2"/>
              <a:buChar char="ü"/>
            </a:pPr>
            <a:r>
              <a:rPr lang="pt-PT" sz="1600" dirty="0">
                <a:solidFill>
                  <a:srgbClr val="000000"/>
                </a:solidFill>
                <a:latin typeface="Calibri" panose="020F0502020204030204" pitchFamily="34" charset="0"/>
              </a:rPr>
              <a:t>Quando um grupo não cumpre o requisito de nº mínimo de elementos, o docente é informado e é possível entrar em contacto com os mesmos.</a:t>
            </a:r>
          </a:p>
          <a:p>
            <a:pPr lvl="2">
              <a:buFont typeface="Wingdings" panose="05000000000000000000" pitchFamily="2" charset="2"/>
              <a:buChar char="ü"/>
            </a:pPr>
            <a:r>
              <a:rPr lang="pt-PT" sz="1600" b="0" i="0" dirty="0">
                <a:solidFill>
                  <a:srgbClr val="000000"/>
                </a:solidFill>
                <a:effectLst/>
                <a:latin typeface="Calibri" panose="020F0502020204030204" pitchFamily="34" charset="0"/>
              </a:rPr>
              <a:t>O docente pode limitar o número máximo de grupos que podem existir por projeto.</a:t>
            </a:r>
            <a:endParaRPr lang="pt-PT" sz="1600" dirty="0">
              <a:solidFill>
                <a:srgbClr val="000000"/>
              </a:solidFill>
              <a:latin typeface="Calibri" panose="020F0502020204030204" pitchFamily="34" charset="0"/>
            </a:endParaRPr>
          </a:p>
          <a:p>
            <a:pPr marL="457200" indent="-457200">
              <a:buFont typeface="+mj-lt"/>
              <a:buAutoNum type="arabicPeriod"/>
            </a:pPr>
            <a:r>
              <a:rPr lang="pt-PT" sz="2200" b="0" i="0" dirty="0">
                <a:solidFill>
                  <a:srgbClr val="000000"/>
                </a:solidFill>
                <a:effectLst/>
                <a:latin typeface="Calibri" panose="020F0502020204030204" pitchFamily="34" charset="0"/>
              </a:rPr>
              <a:t>Definir número de grupos possíveis (100%)</a:t>
            </a:r>
          </a:p>
          <a:p>
            <a:pPr lvl="2">
              <a:buFont typeface="Wingdings" panose="05000000000000000000" pitchFamily="2" charset="2"/>
              <a:buChar char="ü"/>
            </a:pPr>
            <a:r>
              <a:rPr lang="pt-PT" sz="1600" b="0" i="0" dirty="0">
                <a:solidFill>
                  <a:srgbClr val="000000"/>
                </a:solidFill>
                <a:effectLst/>
                <a:latin typeface="Calibri" panose="020F0502020204030204" pitchFamily="34" charset="0"/>
              </a:rPr>
              <a:t>O docente pode limitar o número máximo de grupos que podem existir por projeto</a:t>
            </a:r>
          </a:p>
          <a:p>
            <a:pPr marL="457200" indent="-457200">
              <a:buFont typeface="+mj-lt"/>
              <a:buAutoNum type="arabicPeriod"/>
            </a:pPr>
            <a:r>
              <a:rPr lang="pt-PT" sz="2200" b="0" i="0" dirty="0">
                <a:solidFill>
                  <a:srgbClr val="000000"/>
                </a:solidFill>
                <a:effectLst/>
                <a:latin typeface="Calibri" panose="020F0502020204030204" pitchFamily="34" charset="0"/>
              </a:rPr>
              <a:t>Publicar anúncios com informações referentes ao trabalho (100%)</a:t>
            </a:r>
          </a:p>
          <a:p>
            <a:pPr lvl="2">
              <a:buFont typeface="Wingdings" panose="05000000000000000000" pitchFamily="2" charset="2"/>
              <a:buChar char="ü"/>
            </a:pPr>
            <a:r>
              <a:rPr lang="pt-PT" sz="1600" b="0" i="0" dirty="0">
                <a:solidFill>
                  <a:srgbClr val="000000"/>
                </a:solidFill>
                <a:effectLst/>
                <a:latin typeface="Calibri" panose="020F0502020204030204" pitchFamily="34" charset="0"/>
              </a:rPr>
              <a:t>Para cada projeto existe um fórum de noticias, sendo possível ao docente publicar informaç</a:t>
            </a:r>
            <a:r>
              <a:rPr lang="pt-PT" sz="1600" dirty="0">
                <a:solidFill>
                  <a:srgbClr val="000000"/>
                </a:solidFill>
                <a:latin typeface="Calibri" panose="020F0502020204030204" pitchFamily="34" charset="0"/>
              </a:rPr>
              <a:t>ões referentes ao projeto em causa</a:t>
            </a:r>
            <a:r>
              <a:rPr lang="pt-PT" sz="1600" b="0" i="0" dirty="0">
                <a:solidFill>
                  <a:srgbClr val="000000"/>
                </a:solidFill>
                <a:effectLst/>
                <a:latin typeface="Calibri" panose="020F0502020204030204" pitchFamily="34" charset="0"/>
              </a:rPr>
              <a:t> </a:t>
            </a:r>
          </a:p>
          <a:p>
            <a:pPr marL="457200" indent="-457200">
              <a:buFont typeface="+mj-lt"/>
              <a:buAutoNum type="arabicPeriod"/>
            </a:pPr>
            <a:r>
              <a:rPr lang="pt-PT" sz="2200" b="0" i="0" dirty="0">
                <a:solidFill>
                  <a:srgbClr val="000000"/>
                </a:solidFill>
                <a:effectLst/>
                <a:latin typeface="Calibri" panose="020F0502020204030204" pitchFamily="34" charset="0"/>
              </a:rPr>
              <a:t>Responder a dúvidas dos grupos(100%)</a:t>
            </a:r>
          </a:p>
          <a:p>
            <a:pPr lvl="2">
              <a:buFont typeface="Wingdings" panose="05000000000000000000" pitchFamily="2" charset="2"/>
              <a:buChar char="ü"/>
            </a:pPr>
            <a:r>
              <a:rPr lang="pt-PT" sz="1600" dirty="0">
                <a:solidFill>
                  <a:srgbClr val="000000"/>
                </a:solidFill>
                <a:latin typeface="Calibri" panose="020F0502020204030204" pitchFamily="34" charset="0"/>
              </a:rPr>
              <a:t>Através do fórum existente para cada projeto, o professor pode responder às dúvidas dos alunos</a:t>
            </a:r>
          </a:p>
          <a:p>
            <a:pPr marL="684000" lvl="2" indent="0">
              <a:buNone/>
            </a:pPr>
            <a:r>
              <a:rPr lang="pt-PT" sz="1600" dirty="0">
                <a:solidFill>
                  <a:srgbClr val="000000"/>
                </a:solidFill>
                <a:latin typeface="Calibri" panose="020F0502020204030204" pitchFamily="34" charset="0"/>
              </a:rPr>
              <a:t> </a:t>
            </a:r>
            <a:endParaRPr lang="pt-PT" sz="1600" b="0" i="0" dirty="0">
              <a:solidFill>
                <a:srgbClr val="000000"/>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E7AC1560-CA93-2B4F-B70F-DA54F7CD732E}"/>
              </a:ext>
            </a:extLst>
          </p:cNvPr>
          <p:cNvSpPr>
            <a:spLocks noGrp="1"/>
          </p:cNvSpPr>
          <p:nvPr>
            <p:ph type="sldNum" sz="quarter" idx="10"/>
          </p:nvPr>
        </p:nvSpPr>
        <p:spPr/>
        <p:txBody>
          <a:bodyPr/>
          <a:lstStyle/>
          <a:p>
            <a:fld id="{612E3227-92DE-FE44-B81F-0C624ACD3A5B}" type="slidenum">
              <a:rPr lang="pt-PT" smtClean="0"/>
              <a:t>5</a:t>
            </a:fld>
            <a:endParaRPr lang="pt-PT" dirty="0"/>
          </a:p>
        </p:txBody>
      </p:sp>
      <p:sp>
        <p:nvSpPr>
          <p:cNvPr id="5" name="Footer Placeholder 4">
            <a:extLst>
              <a:ext uri="{FF2B5EF4-FFF2-40B4-BE49-F238E27FC236}">
                <a16:creationId xmlns:a16="http://schemas.microsoft.com/office/drawing/2014/main" id="{D54C3586-0CF8-F14B-AA84-FB6F2DFC8BB6}"/>
              </a:ext>
            </a:extLst>
          </p:cNvPr>
          <p:cNvSpPr>
            <a:spLocks noGrp="1"/>
          </p:cNvSpPr>
          <p:nvPr>
            <p:ph type="ftr" sz="quarter" idx="11"/>
          </p:nvPr>
        </p:nvSpPr>
        <p:spPr/>
        <p:txBody>
          <a:bodyPr/>
          <a:lstStyle/>
          <a:p>
            <a:r>
              <a:rPr lang="pt-PT"/>
              <a:t>PTI 2019/2020 — Grupo 00 — Nome do Projeto</a:t>
            </a:r>
            <a:endParaRPr lang="pt-PT" dirty="0"/>
          </a:p>
        </p:txBody>
      </p:sp>
    </p:spTree>
    <p:extLst>
      <p:ext uri="{BB962C8B-B14F-4D97-AF65-F5344CB8AC3E}">
        <p14:creationId xmlns:p14="http://schemas.microsoft.com/office/powerpoint/2010/main" val="14316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43A0-CEA0-324E-804A-40A26BF5E73F}"/>
              </a:ext>
            </a:extLst>
          </p:cNvPr>
          <p:cNvSpPr>
            <a:spLocks noGrp="1"/>
          </p:cNvSpPr>
          <p:nvPr>
            <p:ph type="title"/>
          </p:nvPr>
        </p:nvSpPr>
        <p:spPr/>
        <p:txBody>
          <a:bodyPr/>
          <a:lstStyle/>
          <a:p>
            <a:r>
              <a:rPr lang="en-PT" dirty="0"/>
              <a:t>Requisitos </a:t>
            </a:r>
            <a:r>
              <a:rPr lang="en-PT" u="sng" dirty="0"/>
              <a:t>Essenciais</a:t>
            </a:r>
          </a:p>
        </p:txBody>
      </p:sp>
      <p:sp>
        <p:nvSpPr>
          <p:cNvPr id="3" name="Content Placeholder 2">
            <a:extLst>
              <a:ext uri="{FF2B5EF4-FFF2-40B4-BE49-F238E27FC236}">
                <a16:creationId xmlns:a16="http://schemas.microsoft.com/office/drawing/2014/main" id="{72A5A0B6-CF1E-284F-9D18-EFB9445004CD}"/>
              </a:ext>
            </a:extLst>
          </p:cNvPr>
          <p:cNvSpPr>
            <a:spLocks noGrp="1"/>
          </p:cNvSpPr>
          <p:nvPr>
            <p:ph idx="1"/>
          </p:nvPr>
        </p:nvSpPr>
        <p:spPr/>
        <p:txBody>
          <a:bodyPr>
            <a:normAutofit fontScale="62500" lnSpcReduction="20000"/>
          </a:bodyPr>
          <a:lstStyle/>
          <a:p>
            <a:pPr marL="0" indent="0" fontAlgn="base">
              <a:buNone/>
            </a:pPr>
            <a:r>
              <a:rPr lang="pt-PT" b="1" dirty="0"/>
              <a:t>Administradores do sistema </a:t>
            </a:r>
          </a:p>
          <a:p>
            <a:pPr marL="457200" indent="-457200" fontAlgn="base">
              <a:buFont typeface="+mj-lt"/>
              <a:buAutoNum type="arabicPeriod"/>
            </a:pPr>
            <a:r>
              <a:rPr lang="pt-PT" dirty="0"/>
              <a:t>Assegurar a existência de dados dos professores (100%)</a:t>
            </a:r>
          </a:p>
          <a:p>
            <a:pPr lvl="2" fontAlgn="base">
              <a:buFont typeface="Wingdings" panose="05000000000000000000" pitchFamily="2" charset="2"/>
              <a:buChar char="ü"/>
            </a:pPr>
            <a:r>
              <a:rPr lang="pt-PT" dirty="0"/>
              <a:t>Preenchimento da tabela com dados de professores, de modo a criar novos professores com os dados iniciais necessários, atualizando posteriormente a BD.</a:t>
            </a:r>
          </a:p>
          <a:p>
            <a:pPr marL="457200" indent="-457200" fontAlgn="base">
              <a:buFont typeface="+mj-lt"/>
              <a:buAutoNum type="arabicPeriod"/>
            </a:pPr>
            <a:r>
              <a:rPr lang="pt-PT" dirty="0"/>
              <a:t>Assegurar a existência de dados dos alunos (100%)</a:t>
            </a:r>
          </a:p>
          <a:p>
            <a:pPr lvl="2" fontAlgn="base">
              <a:buFont typeface="Wingdings" panose="05000000000000000000" pitchFamily="2" charset="2"/>
              <a:buChar char="ü"/>
            </a:pPr>
            <a:r>
              <a:rPr lang="pt-PT" dirty="0"/>
              <a:t>Preenchimento da tabela com dados de aluno, de modo a criar novos alunos com os dados iniciais necessários , atualizando posteriormente a BD.</a:t>
            </a:r>
          </a:p>
          <a:p>
            <a:pPr marL="457200" indent="-457200" fontAlgn="base">
              <a:buFont typeface="+mj-lt"/>
              <a:buAutoNum type="arabicPeriod"/>
            </a:pPr>
            <a:r>
              <a:rPr lang="pt-PT" dirty="0"/>
              <a:t>Criação de novas unidades curriculares (100%)	</a:t>
            </a:r>
          </a:p>
          <a:p>
            <a:pPr lvl="2" fontAlgn="base">
              <a:buFont typeface="Wingdings" panose="05000000000000000000" pitchFamily="2" charset="2"/>
              <a:buChar char="ü"/>
            </a:pPr>
            <a:r>
              <a:rPr lang="pt-PT" dirty="0"/>
              <a:t>O administrador consegue criar uma U.C desde que exista um curso onde esta seja introduzida.</a:t>
            </a:r>
          </a:p>
          <a:p>
            <a:pPr marL="457200" indent="-457200" fontAlgn="base">
              <a:buFont typeface="+mj-lt"/>
              <a:buAutoNum type="arabicPeriod"/>
            </a:pPr>
            <a:r>
              <a:rPr lang="pt-PT" dirty="0"/>
              <a:t>Assegurar a existência de dados das unidades curriculares (100%)</a:t>
            </a:r>
          </a:p>
          <a:p>
            <a:pPr lvl="2" fontAlgn="base">
              <a:buFont typeface="Wingdings" panose="05000000000000000000" pitchFamily="2" charset="2"/>
              <a:buChar char="ü"/>
            </a:pPr>
            <a:r>
              <a:rPr lang="pt-PT" dirty="0"/>
              <a:t>Preenchimento da tabela com dados de unidades curriculares, de modo a criar novas unidades curriculares com os dados necessários, atualizando posteriormente a BD;</a:t>
            </a:r>
          </a:p>
          <a:p>
            <a:pPr marL="457200" indent="-457200" fontAlgn="base">
              <a:buFont typeface="+mj-lt"/>
              <a:buAutoNum type="arabicPeriod"/>
            </a:pPr>
            <a:r>
              <a:rPr lang="pt-PT" dirty="0"/>
              <a:t>Criação de novas turmas (100%)</a:t>
            </a:r>
          </a:p>
          <a:p>
            <a:pPr lvl="2" fontAlgn="base">
              <a:buFont typeface="Wingdings" panose="05000000000000000000" pitchFamily="2" charset="2"/>
              <a:buChar char="ü"/>
            </a:pPr>
            <a:r>
              <a:rPr lang="pt-PT" dirty="0"/>
              <a:t>Possibilidade de criar turmas dentro de uma determinada unidade curricular.</a:t>
            </a:r>
          </a:p>
          <a:p>
            <a:pPr marL="457200" indent="-457200" fontAlgn="base">
              <a:buFont typeface="+mj-lt"/>
              <a:buAutoNum type="arabicPeriod"/>
            </a:pPr>
            <a:r>
              <a:rPr lang="pt-PT" dirty="0"/>
              <a:t>Assegurar a existência de dados das turmas (100%) </a:t>
            </a:r>
          </a:p>
          <a:p>
            <a:pPr lvl="2" fontAlgn="base">
              <a:buFont typeface="Wingdings" panose="05000000000000000000" pitchFamily="2" charset="2"/>
              <a:buChar char="ü"/>
            </a:pPr>
            <a:r>
              <a:rPr lang="pt-PT" dirty="0"/>
              <a:t>Preenchimento da tabela com dados da turma, de modo a criar novas turmas.</a:t>
            </a:r>
          </a:p>
          <a:p>
            <a:pPr marL="457200" indent="-457200" fontAlgn="base">
              <a:buFont typeface="+mj-lt"/>
              <a:buAutoNum type="arabicPeriod"/>
            </a:pPr>
            <a:r>
              <a:rPr lang="pt-PT" dirty="0"/>
              <a:t>Importação de dados em ficheiros ou outras fontes (CSV) (100%)</a:t>
            </a:r>
          </a:p>
          <a:p>
            <a:pPr lvl="2" fontAlgn="base">
              <a:buFont typeface="Wingdings" panose="05000000000000000000" pitchFamily="2" charset="2"/>
              <a:buChar char="ü"/>
            </a:pPr>
            <a:r>
              <a:rPr lang="pt-PT" dirty="0"/>
              <a:t>Possibilidade de importar dados de ficheiros ou fontes externas, nomeadamente ficheiros CSV, de modo a gerar dados de forma automatizada.</a:t>
            </a:r>
          </a:p>
          <a:p>
            <a:pPr marL="457200" indent="-457200" fontAlgn="base">
              <a:buFont typeface="+mj-lt"/>
              <a:buAutoNum type="arabicPeriod"/>
            </a:pPr>
            <a:r>
              <a:rPr lang="pt-PT" dirty="0"/>
              <a:t>Assumir permissões distintas com base no perfil de utilizador (100%)</a:t>
            </a:r>
          </a:p>
          <a:p>
            <a:pPr lvl="2" fontAlgn="base">
              <a:buFont typeface="Wingdings" panose="05000000000000000000" pitchFamily="2" charset="2"/>
              <a:buChar char="ü"/>
            </a:pPr>
            <a:r>
              <a:rPr lang="pt-PT" dirty="0"/>
              <a:t>As permissões dadas aos utilizadores são baseadas no papel que estes possuem na BD, </a:t>
            </a:r>
          </a:p>
          <a:p>
            <a:pPr marL="457200" indent="-457200" fontAlgn="base">
              <a:buFont typeface="+mj-lt"/>
              <a:buAutoNum type="arabicPeriod"/>
            </a:pPr>
            <a:r>
              <a:rPr lang="pt-PT" dirty="0"/>
              <a:t>Retirar permissões (100%)</a:t>
            </a:r>
          </a:p>
          <a:p>
            <a:pPr lvl="2" fontAlgn="base">
              <a:buFont typeface="Wingdings" panose="05000000000000000000" pitchFamily="2" charset="2"/>
              <a:buChar char="ü"/>
            </a:pPr>
            <a:r>
              <a:rPr lang="pt-PT" dirty="0"/>
              <a:t>As permissões são alteradas caso  o papel do utilizador seja alterado ou o utilizador seja eliminado.</a:t>
            </a:r>
          </a:p>
        </p:txBody>
      </p:sp>
      <p:sp>
        <p:nvSpPr>
          <p:cNvPr id="4" name="Slide Number Placeholder 3">
            <a:extLst>
              <a:ext uri="{FF2B5EF4-FFF2-40B4-BE49-F238E27FC236}">
                <a16:creationId xmlns:a16="http://schemas.microsoft.com/office/drawing/2014/main" id="{E7AC1560-CA93-2B4F-B70F-DA54F7CD732E}"/>
              </a:ext>
            </a:extLst>
          </p:cNvPr>
          <p:cNvSpPr>
            <a:spLocks noGrp="1"/>
          </p:cNvSpPr>
          <p:nvPr>
            <p:ph type="sldNum" sz="quarter" idx="10"/>
          </p:nvPr>
        </p:nvSpPr>
        <p:spPr/>
        <p:txBody>
          <a:bodyPr/>
          <a:lstStyle/>
          <a:p>
            <a:endParaRPr lang="pt-PT" dirty="0"/>
          </a:p>
          <a:p>
            <a:endParaRPr lang="pt-PT" dirty="0"/>
          </a:p>
        </p:txBody>
      </p:sp>
      <p:sp>
        <p:nvSpPr>
          <p:cNvPr id="6" name="Footer Placeholder 4">
            <a:extLst>
              <a:ext uri="{FF2B5EF4-FFF2-40B4-BE49-F238E27FC236}">
                <a16:creationId xmlns:a16="http://schemas.microsoft.com/office/drawing/2014/main" id="{40A2EB55-A50D-4BF6-B043-1D7F323CB155}"/>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Tree>
    <p:extLst>
      <p:ext uri="{BB962C8B-B14F-4D97-AF65-F5344CB8AC3E}">
        <p14:creationId xmlns:p14="http://schemas.microsoft.com/office/powerpoint/2010/main" val="132878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43A0-CEA0-324E-804A-40A26BF5E73F}"/>
              </a:ext>
            </a:extLst>
          </p:cNvPr>
          <p:cNvSpPr>
            <a:spLocks noGrp="1"/>
          </p:cNvSpPr>
          <p:nvPr>
            <p:ph type="title"/>
          </p:nvPr>
        </p:nvSpPr>
        <p:spPr/>
        <p:txBody>
          <a:bodyPr/>
          <a:lstStyle/>
          <a:p>
            <a:r>
              <a:rPr lang="en-PT" dirty="0"/>
              <a:t>Requisitos </a:t>
            </a:r>
            <a:r>
              <a:rPr lang="en-PT" u="sng" dirty="0"/>
              <a:t>Essenciais</a:t>
            </a:r>
          </a:p>
        </p:txBody>
      </p:sp>
      <p:sp>
        <p:nvSpPr>
          <p:cNvPr id="4" name="Slide Number Placeholder 3">
            <a:extLst>
              <a:ext uri="{FF2B5EF4-FFF2-40B4-BE49-F238E27FC236}">
                <a16:creationId xmlns:a16="http://schemas.microsoft.com/office/drawing/2014/main" id="{E7AC1560-CA93-2B4F-B70F-DA54F7CD732E}"/>
              </a:ext>
            </a:extLst>
          </p:cNvPr>
          <p:cNvSpPr>
            <a:spLocks noGrp="1"/>
          </p:cNvSpPr>
          <p:nvPr>
            <p:ph type="sldNum" sz="quarter" idx="10"/>
          </p:nvPr>
        </p:nvSpPr>
        <p:spPr/>
        <p:txBody>
          <a:bodyPr/>
          <a:lstStyle/>
          <a:p>
            <a:fld id="{612E3227-92DE-FE44-B81F-0C624ACD3A5B}" type="slidenum">
              <a:rPr lang="pt-PT" smtClean="0"/>
              <a:t>7</a:t>
            </a:fld>
            <a:endParaRPr lang="pt-PT" dirty="0"/>
          </a:p>
        </p:txBody>
      </p:sp>
      <p:sp>
        <p:nvSpPr>
          <p:cNvPr id="6" name="Footer Placeholder 4">
            <a:extLst>
              <a:ext uri="{FF2B5EF4-FFF2-40B4-BE49-F238E27FC236}">
                <a16:creationId xmlns:a16="http://schemas.microsoft.com/office/drawing/2014/main" id="{40A2EB55-A50D-4BF6-B043-1D7F323CB155}"/>
              </a:ext>
            </a:extLst>
          </p:cNvPr>
          <p:cNvSpPr>
            <a:spLocks noGrp="1"/>
          </p:cNvSpPr>
          <p:nvPr>
            <p:ph type="ftr" sz="quarter" idx="11"/>
          </p:nvPr>
        </p:nvSpPr>
        <p:spPr>
          <a:xfrm>
            <a:off x="432000" y="6399890"/>
            <a:ext cx="5400000" cy="288000"/>
          </a:xfrm>
        </p:spPr>
        <p:txBody>
          <a:bodyPr/>
          <a:lstStyle/>
          <a:p>
            <a:r>
              <a:rPr lang="pt-PT" dirty="0"/>
              <a:t>PTI 2019/2020 — Grupo 09 — </a:t>
            </a:r>
            <a:r>
              <a:rPr lang="pt-PT" dirty="0" err="1"/>
              <a:t>GroupX</a:t>
            </a:r>
            <a:endParaRPr lang="pt-PT" dirty="0"/>
          </a:p>
        </p:txBody>
      </p:sp>
      <p:sp>
        <p:nvSpPr>
          <p:cNvPr id="7" name="Content Placeholder 7">
            <a:extLst>
              <a:ext uri="{FF2B5EF4-FFF2-40B4-BE49-F238E27FC236}">
                <a16:creationId xmlns:a16="http://schemas.microsoft.com/office/drawing/2014/main" id="{DA79704F-3829-463A-844C-0C61BAAF33EB}"/>
              </a:ext>
            </a:extLst>
          </p:cNvPr>
          <p:cNvSpPr>
            <a:spLocks noGrp="1"/>
          </p:cNvSpPr>
          <p:nvPr>
            <p:ph idx="1"/>
          </p:nvPr>
        </p:nvSpPr>
        <p:spPr>
          <a:xfrm>
            <a:off x="432000" y="1173971"/>
            <a:ext cx="8280000" cy="5040000"/>
          </a:xfrm>
        </p:spPr>
        <p:txBody>
          <a:bodyPr>
            <a:normAutofit fontScale="77500" lnSpcReduction="20000"/>
          </a:bodyPr>
          <a:lstStyle/>
          <a:p>
            <a:pPr marL="0" indent="0" fontAlgn="base">
              <a:buNone/>
            </a:pPr>
            <a:r>
              <a:rPr lang="pt-PT" b="1" dirty="0"/>
              <a:t>Sistema: </a:t>
            </a:r>
          </a:p>
          <a:p>
            <a:pPr marL="457200" indent="-457200" fontAlgn="base">
              <a:buFont typeface="+mj-lt"/>
              <a:buAutoNum type="arabicPeriod"/>
            </a:pPr>
            <a:r>
              <a:rPr lang="pt-PT" b="1" dirty="0"/>
              <a:t>Persistência e Disponibilidade (100%)</a:t>
            </a:r>
          </a:p>
          <a:p>
            <a:pPr lvl="1" fontAlgn="base">
              <a:buFont typeface="Wingdings" panose="05000000000000000000" pitchFamily="2" charset="2"/>
              <a:buChar char="ü"/>
            </a:pPr>
            <a:r>
              <a:rPr lang="pt-PT" dirty="0"/>
              <a:t>Não existe nenhuma réplica dos dados </a:t>
            </a:r>
          </a:p>
          <a:p>
            <a:pPr lvl="1" fontAlgn="base">
              <a:buFont typeface="Wingdings" panose="05000000000000000000" pitchFamily="2" charset="2"/>
              <a:buChar char="ü"/>
            </a:pPr>
            <a:r>
              <a:rPr lang="pt-PT" dirty="0"/>
              <a:t>Disponível 24 horas por dia</a:t>
            </a:r>
          </a:p>
          <a:p>
            <a:pPr marL="457200" indent="-457200" fontAlgn="base">
              <a:buFont typeface="+mj-lt"/>
              <a:buAutoNum type="arabicPeriod"/>
            </a:pPr>
            <a:r>
              <a:rPr lang="pt-PT" b="1" dirty="0"/>
              <a:t>Segurança (Integridade e Confidencialidade) (100%)</a:t>
            </a:r>
          </a:p>
          <a:p>
            <a:pPr lvl="1" fontAlgn="base">
              <a:buFont typeface="Wingdings" panose="05000000000000000000" pitchFamily="2" charset="2"/>
              <a:buChar char="ü"/>
            </a:pPr>
            <a:r>
              <a:rPr lang="pt-PT" dirty="0"/>
              <a:t>Canais seguros (cifras)</a:t>
            </a:r>
          </a:p>
          <a:p>
            <a:pPr lvl="1" fontAlgn="base">
              <a:buFont typeface="Wingdings" panose="05000000000000000000" pitchFamily="2" charset="2"/>
              <a:buChar char="ü"/>
            </a:pPr>
            <a:r>
              <a:rPr lang="pt-PT" dirty="0"/>
              <a:t>Privacidade dos dados dos utilizadores </a:t>
            </a:r>
          </a:p>
          <a:p>
            <a:pPr lvl="1" fontAlgn="base">
              <a:buFont typeface="Wingdings" panose="05000000000000000000" pitchFamily="2" charset="2"/>
              <a:buChar char="ü"/>
            </a:pPr>
            <a:r>
              <a:rPr lang="pt-PT" dirty="0"/>
              <a:t>Não é permitido o acesso não autorizado ao sistema   </a:t>
            </a:r>
          </a:p>
          <a:p>
            <a:pPr marL="457200" indent="-457200" fontAlgn="base">
              <a:buFont typeface="+mj-lt"/>
              <a:buAutoNum type="arabicPeriod"/>
            </a:pPr>
            <a:r>
              <a:rPr lang="pt-PT" b="1" dirty="0"/>
              <a:t>Baixo custo e Escalabilidade (50%)</a:t>
            </a:r>
          </a:p>
          <a:p>
            <a:pPr lvl="1" fontAlgn="base">
              <a:buFont typeface="Wingdings" panose="05000000000000000000" pitchFamily="2" charset="2"/>
              <a:buChar char="ü"/>
            </a:pPr>
            <a:r>
              <a:rPr lang="pt-PT" dirty="0" err="1"/>
              <a:t>Deploy</a:t>
            </a:r>
            <a:r>
              <a:rPr lang="pt-PT" dirty="0"/>
              <a:t> no Google </a:t>
            </a:r>
            <a:r>
              <a:rPr lang="pt-PT" dirty="0" err="1"/>
              <a:t>Cloud</a:t>
            </a:r>
            <a:r>
              <a:rPr lang="pt-PT" dirty="0"/>
              <a:t> </a:t>
            </a:r>
            <a:r>
              <a:rPr lang="pt-PT" dirty="0" err="1"/>
              <a:t>Computing</a:t>
            </a:r>
            <a:r>
              <a:rPr lang="pt-PT" dirty="0"/>
              <a:t> da aplicação.</a:t>
            </a:r>
          </a:p>
          <a:p>
            <a:pPr lvl="1" fontAlgn="base">
              <a:buFont typeface="Wingdings" panose="05000000000000000000" pitchFamily="2" charset="2"/>
              <a:buChar char="ü"/>
            </a:pPr>
            <a:r>
              <a:rPr lang="pt-PT" dirty="0"/>
              <a:t>O sistema não é escalável e modular, por forma a suportar facilmente a adição e remoção de hardware.  </a:t>
            </a:r>
          </a:p>
          <a:p>
            <a:pPr marL="457200" indent="-457200" fontAlgn="base">
              <a:buFont typeface="+mj-lt"/>
              <a:buAutoNum type="arabicPeriod"/>
            </a:pPr>
            <a:r>
              <a:rPr lang="pt-PT" b="1" dirty="0"/>
              <a:t>Usabilidade (100%)</a:t>
            </a:r>
          </a:p>
          <a:p>
            <a:pPr lvl="1" fontAlgn="base">
              <a:buFont typeface="Wingdings" panose="05000000000000000000" pitchFamily="2" charset="2"/>
              <a:buChar char="ü"/>
            </a:pPr>
            <a:r>
              <a:rPr lang="pt-PT" dirty="0"/>
              <a:t>Interface simples e intuitiva </a:t>
            </a:r>
          </a:p>
          <a:p>
            <a:pPr lvl="1" fontAlgn="base">
              <a:buFont typeface="Wingdings" panose="05000000000000000000" pitchFamily="2" charset="2"/>
              <a:buChar char="ü"/>
            </a:pPr>
            <a:r>
              <a:rPr lang="pt-PT" dirty="0"/>
              <a:t>A interface suporta diferentes tipos de dispositivos, como por exemplo desktop, tablets e smartphones. </a:t>
            </a:r>
          </a:p>
          <a:p>
            <a:pPr marL="457200" indent="-457200" fontAlgn="base">
              <a:buFont typeface="+mj-lt"/>
              <a:buAutoNum type="arabicPeriod"/>
            </a:pPr>
            <a:r>
              <a:rPr lang="pt-PT" b="1" dirty="0"/>
              <a:t>Fiabilidade (100%)</a:t>
            </a:r>
          </a:p>
          <a:p>
            <a:pPr lvl="1" fontAlgn="base">
              <a:buFont typeface="Wingdings" panose="05000000000000000000" pitchFamily="2" charset="2"/>
              <a:buChar char="ü"/>
            </a:pPr>
            <a:r>
              <a:rPr lang="pt-PT" dirty="0"/>
              <a:t>O sistema tolera a falha de uma qualquer componente de hardware.</a:t>
            </a:r>
          </a:p>
        </p:txBody>
      </p:sp>
    </p:spTree>
    <p:extLst>
      <p:ext uri="{BB962C8B-B14F-4D97-AF65-F5344CB8AC3E}">
        <p14:creationId xmlns:p14="http://schemas.microsoft.com/office/powerpoint/2010/main" val="363573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D2FB-CE8C-BF41-B9C9-03ACE696ACCE}"/>
              </a:ext>
            </a:extLst>
          </p:cNvPr>
          <p:cNvSpPr>
            <a:spLocks noGrp="1"/>
          </p:cNvSpPr>
          <p:nvPr>
            <p:ph type="title"/>
          </p:nvPr>
        </p:nvSpPr>
        <p:spPr/>
        <p:txBody>
          <a:bodyPr/>
          <a:lstStyle/>
          <a:p>
            <a:r>
              <a:rPr lang="pt-PT" dirty="0"/>
              <a:t>Requisitos </a:t>
            </a:r>
            <a:r>
              <a:rPr lang="pt-PT" u="sng" dirty="0"/>
              <a:t>Extra</a:t>
            </a:r>
            <a:endParaRPr lang="pt-PT" dirty="0"/>
          </a:p>
        </p:txBody>
      </p:sp>
      <p:sp>
        <p:nvSpPr>
          <p:cNvPr id="3" name="Content Placeholder 2">
            <a:extLst>
              <a:ext uri="{FF2B5EF4-FFF2-40B4-BE49-F238E27FC236}">
                <a16:creationId xmlns:a16="http://schemas.microsoft.com/office/drawing/2014/main" id="{FF71A051-FB14-5B41-8509-B37B5B9D3AA7}"/>
              </a:ext>
            </a:extLst>
          </p:cNvPr>
          <p:cNvSpPr>
            <a:spLocks noGrp="1"/>
          </p:cNvSpPr>
          <p:nvPr>
            <p:ph idx="1"/>
          </p:nvPr>
        </p:nvSpPr>
        <p:spPr/>
        <p:txBody>
          <a:bodyPr>
            <a:normAutofit/>
          </a:bodyPr>
          <a:lstStyle/>
          <a:p>
            <a:pPr marL="0" indent="0">
              <a:buNone/>
            </a:pPr>
            <a:r>
              <a:rPr lang="pt-PT" dirty="0"/>
              <a:t>Aluno:</a:t>
            </a:r>
          </a:p>
          <a:p>
            <a:pPr marL="457200" indent="-457200">
              <a:buFont typeface="+mj-lt"/>
              <a:buAutoNum type="arabicPeriod"/>
            </a:pPr>
            <a:r>
              <a:rPr lang="pt-PT" sz="2200" dirty="0">
                <a:solidFill>
                  <a:srgbClr val="000000"/>
                </a:solidFill>
                <a:latin typeface="Calibri" panose="020F0502020204030204" pitchFamily="34" charset="0"/>
              </a:rPr>
              <a:t>Colocar dúvidas no fórum(100%)</a:t>
            </a:r>
          </a:p>
          <a:p>
            <a:pPr lvl="1">
              <a:buFont typeface="Wingdings" panose="05000000000000000000" pitchFamily="2" charset="2"/>
              <a:buChar char="ü"/>
            </a:pPr>
            <a:r>
              <a:rPr lang="pt-PT" sz="1800" dirty="0">
                <a:solidFill>
                  <a:srgbClr val="000000"/>
                </a:solidFill>
                <a:latin typeface="Calibri" panose="020F0502020204030204" pitchFamily="34" charset="0"/>
              </a:rPr>
              <a:t>Através do fórum existente para cada projeto, os alunos pode colocar dúvidas sobre o mesmo.</a:t>
            </a:r>
          </a:p>
          <a:p>
            <a:pPr marL="457200" indent="-457200">
              <a:buFont typeface="+mj-lt"/>
              <a:buAutoNum type="arabicPeriod"/>
            </a:pPr>
            <a:r>
              <a:rPr lang="pt-PT" sz="2200" dirty="0">
                <a:solidFill>
                  <a:srgbClr val="000000"/>
                </a:solidFill>
                <a:latin typeface="Calibri" panose="020F0502020204030204" pitchFamily="34" charset="0"/>
              </a:rPr>
              <a:t>Visualizar dúvidas no fórum(100%)</a:t>
            </a:r>
          </a:p>
          <a:p>
            <a:pPr lvl="1">
              <a:buFont typeface="Wingdings" panose="05000000000000000000" pitchFamily="2" charset="2"/>
              <a:buChar char="ü"/>
            </a:pPr>
            <a:r>
              <a:rPr lang="pt-PT" sz="1800" dirty="0">
                <a:solidFill>
                  <a:srgbClr val="000000"/>
                </a:solidFill>
                <a:latin typeface="Calibri" panose="020F0502020204030204" pitchFamily="34" charset="0"/>
              </a:rPr>
              <a:t>Através do fórum existente para cada projeto, os alunos podem visualizar todas as dúvidas colocadas por outros alunos relativamente ao projeto e responder a dúvidas de outros alunos ou a respostas de professores.</a:t>
            </a:r>
          </a:p>
          <a:p>
            <a:pPr marL="0" indent="0">
              <a:buNone/>
            </a:pPr>
            <a:endParaRPr lang="pt-PT" dirty="0"/>
          </a:p>
        </p:txBody>
      </p:sp>
      <p:sp>
        <p:nvSpPr>
          <p:cNvPr id="4" name="Slide Number Placeholder 3">
            <a:extLst>
              <a:ext uri="{FF2B5EF4-FFF2-40B4-BE49-F238E27FC236}">
                <a16:creationId xmlns:a16="http://schemas.microsoft.com/office/drawing/2014/main" id="{1DB978BB-76CF-CC4B-92C6-C17FD6459726}"/>
              </a:ext>
            </a:extLst>
          </p:cNvPr>
          <p:cNvSpPr>
            <a:spLocks noGrp="1"/>
          </p:cNvSpPr>
          <p:nvPr>
            <p:ph type="sldNum" sz="quarter" idx="10"/>
          </p:nvPr>
        </p:nvSpPr>
        <p:spPr/>
        <p:txBody>
          <a:bodyPr/>
          <a:lstStyle/>
          <a:p>
            <a:fld id="{612E3227-92DE-FE44-B81F-0C624ACD3A5B}" type="slidenum">
              <a:rPr lang="pt-PT" smtClean="0"/>
              <a:t>8</a:t>
            </a:fld>
            <a:endParaRPr lang="pt-PT" dirty="0"/>
          </a:p>
        </p:txBody>
      </p:sp>
      <p:sp>
        <p:nvSpPr>
          <p:cNvPr id="5" name="Footer Placeholder 4">
            <a:extLst>
              <a:ext uri="{FF2B5EF4-FFF2-40B4-BE49-F238E27FC236}">
                <a16:creationId xmlns:a16="http://schemas.microsoft.com/office/drawing/2014/main" id="{EF0D1B95-F431-9449-971C-F554F8977A72}"/>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81433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D2FB-CE8C-BF41-B9C9-03ACE696ACCE}"/>
              </a:ext>
            </a:extLst>
          </p:cNvPr>
          <p:cNvSpPr>
            <a:spLocks noGrp="1"/>
          </p:cNvSpPr>
          <p:nvPr>
            <p:ph type="title"/>
          </p:nvPr>
        </p:nvSpPr>
        <p:spPr/>
        <p:txBody>
          <a:bodyPr/>
          <a:lstStyle/>
          <a:p>
            <a:r>
              <a:rPr lang="pt-PT" dirty="0"/>
              <a:t>Requisitos </a:t>
            </a:r>
            <a:r>
              <a:rPr lang="pt-PT" u="sng" dirty="0"/>
              <a:t>Extra</a:t>
            </a:r>
            <a:endParaRPr lang="pt-PT" dirty="0"/>
          </a:p>
        </p:txBody>
      </p:sp>
      <p:sp>
        <p:nvSpPr>
          <p:cNvPr id="3" name="Content Placeholder 2">
            <a:extLst>
              <a:ext uri="{FF2B5EF4-FFF2-40B4-BE49-F238E27FC236}">
                <a16:creationId xmlns:a16="http://schemas.microsoft.com/office/drawing/2014/main" id="{FF71A051-FB14-5B41-8509-B37B5B9D3AA7}"/>
              </a:ext>
            </a:extLst>
          </p:cNvPr>
          <p:cNvSpPr>
            <a:spLocks noGrp="1"/>
          </p:cNvSpPr>
          <p:nvPr>
            <p:ph idx="1"/>
          </p:nvPr>
        </p:nvSpPr>
        <p:spPr/>
        <p:txBody>
          <a:bodyPr>
            <a:normAutofit lnSpcReduction="10000"/>
          </a:bodyPr>
          <a:lstStyle/>
          <a:p>
            <a:pPr marL="0" indent="0">
              <a:buNone/>
            </a:pPr>
            <a:r>
              <a:rPr lang="pt-PT" dirty="0"/>
              <a:t>Docente:</a:t>
            </a:r>
          </a:p>
          <a:p>
            <a:pPr marL="457200" indent="-457200">
              <a:buFont typeface="+mj-lt"/>
              <a:buAutoNum type="arabicPeriod"/>
            </a:pPr>
            <a:r>
              <a:rPr lang="pt-PT" dirty="0"/>
              <a:t>Visualização da avaliação entre alunos</a:t>
            </a:r>
          </a:p>
          <a:p>
            <a:pPr lvl="1">
              <a:buFont typeface="Wingdings" panose="05000000000000000000" pitchFamily="2" charset="2"/>
              <a:buChar char="ü"/>
            </a:pPr>
            <a:r>
              <a:rPr lang="pt-PT" dirty="0"/>
              <a:t>Após o termino de um projeto o docente pode visualizar a classificação dada entre os membros do grupo, tendo uma perceção se houve discrepâncias ou problemas na execução do projeto</a:t>
            </a:r>
          </a:p>
          <a:p>
            <a:pPr marL="457200" indent="-457200">
              <a:buFont typeface="+mj-lt"/>
              <a:buAutoNum type="arabicPeriod"/>
            </a:pPr>
            <a:r>
              <a:rPr lang="pt-PT" dirty="0"/>
              <a:t>Visualizar ficheiros</a:t>
            </a:r>
          </a:p>
          <a:p>
            <a:pPr lvl="1">
              <a:buFont typeface="Wingdings" panose="05000000000000000000" pitchFamily="2" charset="2"/>
              <a:buChar char="ü"/>
            </a:pPr>
            <a:r>
              <a:rPr lang="pt-PT" dirty="0"/>
              <a:t>Após a submissão de ficheiros por parte de um grupo de trabalho é possível para o docente visualizar e fazer download dos mesmo.</a:t>
            </a:r>
          </a:p>
          <a:p>
            <a:pPr lvl="1">
              <a:buFont typeface="Wingdings" panose="05000000000000000000" pitchFamily="2" charset="2"/>
              <a:buChar char="ü"/>
            </a:pPr>
            <a:r>
              <a:rPr lang="pt-PT" dirty="0"/>
              <a:t>Se os ficheiros forem submetidos com atraso (ate 24h depois do prazo previsto) o docente é informado e terá total liberdade para deliberar as consequências do atraso</a:t>
            </a:r>
          </a:p>
          <a:p>
            <a:pPr marL="457200" indent="-457200">
              <a:buFont typeface="+mj-lt"/>
              <a:buAutoNum type="arabicPeriod"/>
            </a:pPr>
            <a:r>
              <a:rPr lang="pt-PT" dirty="0"/>
              <a:t>Avaliar Grupos</a:t>
            </a:r>
          </a:p>
          <a:p>
            <a:pPr lvl="1">
              <a:buFont typeface="Wingdings" panose="05000000000000000000" pitchFamily="2" charset="2"/>
              <a:buChar char="ü"/>
            </a:pPr>
            <a:r>
              <a:rPr lang="pt-PT" dirty="0"/>
              <a:t>Após a submissão dos ficheiros, o docente avalia o grupo e tem a possibilidade de escrever um comentário sobre o trabalho submetido.</a:t>
            </a:r>
          </a:p>
          <a:p>
            <a:pPr marL="0" indent="0">
              <a:buNone/>
            </a:pPr>
            <a:endParaRPr lang="pt-PT" dirty="0"/>
          </a:p>
        </p:txBody>
      </p:sp>
      <p:sp>
        <p:nvSpPr>
          <p:cNvPr id="4" name="Slide Number Placeholder 3">
            <a:extLst>
              <a:ext uri="{FF2B5EF4-FFF2-40B4-BE49-F238E27FC236}">
                <a16:creationId xmlns:a16="http://schemas.microsoft.com/office/drawing/2014/main" id="{1DB978BB-76CF-CC4B-92C6-C17FD6459726}"/>
              </a:ext>
            </a:extLst>
          </p:cNvPr>
          <p:cNvSpPr>
            <a:spLocks noGrp="1"/>
          </p:cNvSpPr>
          <p:nvPr>
            <p:ph type="sldNum" sz="quarter" idx="10"/>
          </p:nvPr>
        </p:nvSpPr>
        <p:spPr/>
        <p:txBody>
          <a:bodyPr/>
          <a:lstStyle/>
          <a:p>
            <a:fld id="{612E3227-92DE-FE44-B81F-0C624ACD3A5B}" type="slidenum">
              <a:rPr lang="pt-PT" smtClean="0"/>
              <a:t>9</a:t>
            </a:fld>
            <a:endParaRPr lang="pt-PT" dirty="0"/>
          </a:p>
        </p:txBody>
      </p:sp>
      <p:sp>
        <p:nvSpPr>
          <p:cNvPr id="5" name="Footer Placeholder 4">
            <a:extLst>
              <a:ext uri="{FF2B5EF4-FFF2-40B4-BE49-F238E27FC236}">
                <a16:creationId xmlns:a16="http://schemas.microsoft.com/office/drawing/2014/main" id="{EF0D1B95-F431-9449-971C-F554F8977A72}"/>
              </a:ext>
            </a:extLst>
          </p:cNvPr>
          <p:cNvSpPr>
            <a:spLocks noGrp="1"/>
          </p:cNvSpPr>
          <p:nvPr>
            <p:ph type="ftr" sz="quarter" idx="11"/>
          </p:nvPr>
        </p:nvSpPr>
        <p:spPr/>
        <p:txBody>
          <a:bodyPr/>
          <a:lstStyle/>
          <a:p>
            <a:r>
              <a:rPr lang="pt-PT" dirty="0"/>
              <a:t>PTI 2019/2020 — Grupo 00 — Nome do Projeto</a:t>
            </a:r>
          </a:p>
        </p:txBody>
      </p:sp>
    </p:spTree>
    <p:extLst>
      <p:ext uri="{BB962C8B-B14F-4D97-AF65-F5344CB8AC3E}">
        <p14:creationId xmlns:p14="http://schemas.microsoft.com/office/powerpoint/2010/main" val="138150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20764</TotalTime>
  <Words>2481</Words>
  <Application>Microsoft Office PowerPoint</Application>
  <PresentationFormat>Apresentação no Ecrã (4:3)</PresentationFormat>
  <Paragraphs>295</Paragraphs>
  <Slides>22</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22</vt:i4>
      </vt:variant>
    </vt:vector>
  </HeadingPairs>
  <TitlesOfParts>
    <vt:vector size="26" baseType="lpstr">
      <vt:lpstr>Arial</vt:lpstr>
      <vt:lpstr>Calibri</vt:lpstr>
      <vt:lpstr>Wingdings</vt:lpstr>
      <vt:lpstr>Office Theme</vt:lpstr>
      <vt:lpstr>PTI 2019/2020 Grupo 09 — GroupX</vt:lpstr>
      <vt:lpstr>Descrição do Problema</vt:lpstr>
      <vt:lpstr>Apresentação da Equipa</vt:lpstr>
      <vt:lpstr>Requisitos Essenciais</vt:lpstr>
      <vt:lpstr>Requisitos Essenciais</vt:lpstr>
      <vt:lpstr>Requisitos Essenciais</vt:lpstr>
      <vt:lpstr>Requisitos Essenciais</vt:lpstr>
      <vt:lpstr>Requisitos Extra</vt:lpstr>
      <vt:lpstr>Requisitos Extra</vt:lpstr>
      <vt:lpstr>Tecnologias Utilizadas</vt:lpstr>
      <vt:lpstr>Arquitetura do Sistema</vt:lpstr>
      <vt:lpstr>Modelo de Dados - antes</vt:lpstr>
      <vt:lpstr>Modelo de Dados - atualmente</vt:lpstr>
      <vt:lpstr>Experiência de Utilização</vt:lpstr>
      <vt:lpstr>Experiência de Utilização</vt:lpstr>
      <vt:lpstr>Execução do Projeto</vt:lpstr>
      <vt:lpstr>Gráfico de Esforço Semanal</vt:lpstr>
      <vt:lpstr>Documentação sobre o Projeto</vt:lpstr>
      <vt:lpstr>Descrição dos Dados no Sistema</vt:lpstr>
      <vt:lpstr>Guião da Demonstração</vt:lpstr>
      <vt:lpstr>Acesso ao Sistema</vt:lpstr>
      <vt:lpstr>Comentários Finais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PTI 2018/19 Grupo 00 — Nome do Projeto</dc:title>
  <dc:subject/>
  <dc:creator>António Ferreira</dc:creator>
  <cp:keywords/>
  <dc:description/>
  <cp:lastModifiedBy>Guilherme Nunes</cp:lastModifiedBy>
  <cp:revision>1027</cp:revision>
  <dcterms:created xsi:type="dcterms:W3CDTF">2010-03-06T23:54:32Z</dcterms:created>
  <dcterms:modified xsi:type="dcterms:W3CDTF">2020-06-02T14:21:45Z</dcterms:modified>
  <cp:category/>
</cp:coreProperties>
</file>