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layfair Displ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layfairDisplay-italic.fntdata"/><Relationship Id="rId14" Type="http://schemas.openxmlformats.org/officeDocument/2006/relationships/slide" Target="slides/slide9.xml"/><Relationship Id="rId36" Type="http://schemas.openxmlformats.org/officeDocument/2006/relationships/font" Target="fonts/PlayfairDisplay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PlayfairDispl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85417bdd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85417bd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4c5f96ea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84c5f96ea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84c5f96ea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84c5f96ea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85417bdd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85417bdd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84c5f96ea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84c5f96ea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84c5f96ea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84c5f96ea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84c5f96ea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84c5f96ea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88f2eeb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88f2eeb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88f2eeb3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88f2eeb3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88f2eeb3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88f2eeb3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84c5f96ea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84c5f96ea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88f2ee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88f2ee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88f2eeb3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88f2eeb3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88f2eeb3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88f2eeb3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88f2eeb3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88f2eeb3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88f2eeb3d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88f2eeb3d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88f2eeb3d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88f2eeb3d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88f2eeb3d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88f2eeb3d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1b24d2e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1b24d2e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88f2eeb3d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88f2eeb3d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88f2eeb3d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88f2eeb3d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4c5f96ea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4c5f96ea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84c5f96ea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84c5f96ea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4c5f96ea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4c5f96ea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4c5f96ea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4c5f96ea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4c5f96ea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4c5f96ea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85417bd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85417bd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84c5f96ea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84c5f96ea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1700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NBA Schedule Improvement</a:t>
            </a:r>
            <a:endParaRPr sz="35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Frederico Rocha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MPE, FEUP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Days Score, for each team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614950"/>
            <a:ext cx="8520600" cy="29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 - 1 	 -&gt; N 	     	-&gt; N + 1		= x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Domingo -&gt; Quarta 	-&gt; Sábado	= 2 + 2 = 4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Domingo -&gt; Terça     	-&gt; Sábado	= 5 + 1 = 6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Domingo -&gt; Segunda 	-&gt; Sábado	= 8 + 0 = 8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 Distance Score, for each team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870875"/>
            <a:ext cx="85206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 corresponde à equipa da casa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distance(n - 1, n) =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0, se [n-1] e [n] forem a mesma equipa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2, se [n-1] e [n] pertencerem à mesma divisão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4, se [n-1] e [n] pertencerem à mesma conferencia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10, se [n-1] e [n] forem de conferencias diferentes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5200"/>
            <a:ext cx="5210500" cy="2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Score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91050"/>
            <a:ext cx="8520600" cy="3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Distance Score = sum Distance Scores, for each team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Total Rest Score = sum Rest Scores, for each team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Total Schedule Score =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Total Distance Score  +  Total Rest Score  +  Number of Teams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x"/>
            </a:pPr>
            <a:r>
              <a:rPr lang="en"/>
              <a:t>[ Standard Deviation(Distance Scores)  +  </a:t>
            </a:r>
            <a:r>
              <a:rPr lang="en" sz="1800"/>
              <a:t>Standard Deviation(Rest Scores) 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Standard Deviation é contabilizado de forma a tornar os scores das equipas o mais uniforme </a:t>
            </a:r>
            <a:r>
              <a:rPr lang="en"/>
              <a:t>possível</a:t>
            </a:r>
            <a:r>
              <a:rPr lang="en"/>
              <a:t>					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0300"/>
            <a:ext cx="8839199" cy="842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Neighbours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Estados Vizinhos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3250"/>
            <a:ext cx="3999900" cy="32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Mudando datas</a:t>
            </a:r>
            <a:endParaRPr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Para um jogo escolhido aleatoriamente, somar ou subtrair dias à data do jogo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Afeta os schedules de 2 equipas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Mudando jogos</a:t>
            </a:r>
            <a:endParaRPr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Trocar a data entre dois jogos escolhidos aleatoriamente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Afeta os schedules de 3 equipas</a:t>
            </a:r>
            <a:endParaRPr sz="1600"/>
          </a:p>
        </p:txBody>
      </p:sp>
      <p:sp>
        <p:nvSpPr>
          <p:cNvPr id="149" name="Google Shape;149;p27"/>
          <p:cNvSpPr txBox="1"/>
          <p:nvPr>
            <p:ph idx="2" type="body"/>
          </p:nvPr>
        </p:nvSpPr>
        <p:spPr>
          <a:xfrm>
            <a:off x="4832400" y="1153375"/>
            <a:ext cx="3999900" cy="32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Mudar visitantes</a:t>
            </a:r>
            <a:endParaRPr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Para um jogo, trocar a home team com a away team e vice-versa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Afeta os schedules de 2 equipas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Avaliação de Vizinhos: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Apenas medir os scores das equipas afetadas pela mudança e comparar com os anteriores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 avaliação de vizinhos é 10x mais rápida que a inicial, na qual se mede os scores de 30 equipas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Annealing - Cost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Custo = Energia do Estado Vizinho - Energia do Estado Atual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Aceitar estado vizinho, se Custo &lt;= 0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Custo &gt; 0, aceitar consoante a probabilidade de aceitação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Prob Aceitação = exp ( - Custo / Temperatura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Annealing - Temperature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Temperatura Inicial  -&gt;  T (0) = 250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o estado vizinho é aceite  -&gt;  T (n+1) = T (n) x 0.8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o estado vizinho não é aceite 200 vezes consecutivas  -&gt;  T (n+1) = T (0)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Annealing - Reset Cycles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Schedule é guardado sempre que é encontrado um estado melhor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cada 400 ciclos sem encontrar um estado melhor é feito um reset do sistema, voltando ao melhor estado guardado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Consegue-se corrigir a </a:t>
            </a:r>
            <a:r>
              <a:rPr lang="en"/>
              <a:t>possível</a:t>
            </a:r>
            <a:r>
              <a:rPr lang="en"/>
              <a:t> escolha de caminho errados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Schedule Improvement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Process + Handle Data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Evaluator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Neighbours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Algorithm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Results</a:t>
            </a:r>
            <a:endParaRPr sz="2000"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Simulated Annealing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Neighbour Movements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Mudança de data:</a:t>
            </a:r>
            <a:endParaRPr sz="1800"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Resultados relativamente bons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Bom para exploração de estados </a:t>
            </a:r>
            <a:endParaRPr sz="1600"/>
          </a:p>
        </p:txBody>
      </p:sp>
      <p:pic>
        <p:nvPicPr>
          <p:cNvPr id="184" name="Google Shape;184;p33"/>
          <p:cNvPicPr preferRelativeResize="0"/>
          <p:nvPr/>
        </p:nvPicPr>
        <p:blipFill rotWithShape="1">
          <a:blip r:embed="rId3">
            <a:alphaModFix/>
          </a:blip>
          <a:srcRect b="0" l="29" r="19" t="0"/>
          <a:stretch/>
        </p:blipFill>
        <p:spPr>
          <a:xfrm>
            <a:off x="4464000" y="1169850"/>
            <a:ext cx="4527601" cy="33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Neighbour Movements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11700" y="1152475"/>
            <a:ext cx="408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Mudança de visitantes:</a:t>
            </a:r>
            <a:endParaRPr sz="1800"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Resultados 2x melhores que o anterior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Menor espaço de soluções possíveis, portanto torna-se mau em situações de mínimos locais</a:t>
            </a:r>
            <a:endParaRPr sz="1600"/>
          </a:p>
        </p:txBody>
      </p:sp>
      <p:pic>
        <p:nvPicPr>
          <p:cNvPr id="191" name="Google Shape;191;p34"/>
          <p:cNvPicPr preferRelativeResize="0"/>
          <p:nvPr/>
        </p:nvPicPr>
        <p:blipFill rotWithShape="1">
          <a:blip r:embed="rId3">
            <a:alphaModFix/>
          </a:blip>
          <a:srcRect b="79" l="0" r="0" t="79"/>
          <a:stretch/>
        </p:blipFill>
        <p:spPr>
          <a:xfrm>
            <a:off x="4464000" y="1184623"/>
            <a:ext cx="4527599" cy="3380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Neighbour Movements</a:t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Mudança de jogos:</a:t>
            </a:r>
            <a:endParaRPr sz="1800"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</a:t>
            </a:r>
            <a:r>
              <a:rPr lang="en" sz="1600"/>
              <a:t>esultados ineficientes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Como tem o maior espaço de soluções possíveis, é bom considerar na exploração de estados vizinhos em situações de </a:t>
            </a:r>
            <a:r>
              <a:rPr lang="en" sz="1600"/>
              <a:t>mínimos</a:t>
            </a:r>
            <a:r>
              <a:rPr lang="en" sz="1600"/>
              <a:t> locais</a:t>
            </a:r>
            <a:endParaRPr sz="1600"/>
          </a:p>
        </p:txBody>
      </p:sp>
      <p:pic>
        <p:nvPicPr>
          <p:cNvPr id="198" name="Google Shape;198;p35"/>
          <p:cNvPicPr preferRelativeResize="0"/>
          <p:nvPr/>
        </p:nvPicPr>
        <p:blipFill rotWithShape="1">
          <a:blip r:embed="rId3">
            <a:alphaModFix/>
          </a:blip>
          <a:srcRect b="69" l="0" r="0" t="79"/>
          <a:stretch/>
        </p:blipFill>
        <p:spPr>
          <a:xfrm>
            <a:off x="4457600" y="1174199"/>
            <a:ext cx="4527599" cy="338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Neighbour Movements</a:t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Combinação:</a:t>
            </a:r>
            <a:endParaRPr sz="1800"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Mudança de datas -&gt; 30 %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Mudança de visitantes -&gt; 60%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Mudança de jogos -&gt; 10%</a:t>
            </a:r>
            <a:endParaRPr sz="1600"/>
          </a:p>
        </p:txBody>
      </p:sp>
      <p:pic>
        <p:nvPicPr>
          <p:cNvPr id="205" name="Google Shape;205;p36"/>
          <p:cNvPicPr preferRelativeResize="0"/>
          <p:nvPr/>
        </p:nvPicPr>
        <p:blipFill rotWithShape="1">
          <a:blip r:embed="rId3">
            <a:alphaModFix/>
          </a:blip>
          <a:srcRect b="248" l="0" r="0" t="258"/>
          <a:stretch/>
        </p:blipFill>
        <p:spPr>
          <a:xfrm>
            <a:off x="4457600" y="1171594"/>
            <a:ext cx="4527599" cy="3392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10 000 cycles: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2" name="Google Shape;212;p37"/>
          <p:cNvPicPr preferRelativeResize="0"/>
          <p:nvPr/>
        </p:nvPicPr>
        <p:blipFill rotWithShape="1">
          <a:blip r:embed="rId3">
            <a:alphaModFix/>
          </a:blip>
          <a:srcRect b="406" l="0" r="0" t="406"/>
          <a:stretch/>
        </p:blipFill>
        <p:spPr>
          <a:xfrm>
            <a:off x="4406185" y="1152475"/>
            <a:ext cx="459736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7"/>
          <p:cNvPicPr preferRelativeResize="0"/>
          <p:nvPr/>
        </p:nvPicPr>
        <p:blipFill rotWithShape="1">
          <a:blip r:embed="rId4">
            <a:alphaModFix/>
          </a:blip>
          <a:srcRect b="816" l="0" r="0" t="826"/>
          <a:stretch/>
        </p:blipFill>
        <p:spPr>
          <a:xfrm>
            <a:off x="311688" y="2234413"/>
            <a:ext cx="347662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30 000 cycles: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b="514" l="0" r="0" t="504"/>
          <a:stretch/>
        </p:blipFill>
        <p:spPr>
          <a:xfrm>
            <a:off x="4406185" y="1152475"/>
            <a:ext cx="459736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8"/>
          <p:cNvPicPr preferRelativeResize="0"/>
          <p:nvPr/>
        </p:nvPicPr>
        <p:blipFill rotWithShape="1">
          <a:blip r:embed="rId4">
            <a:alphaModFix/>
          </a:blip>
          <a:srcRect b="1095" l="0" r="0" t="1095"/>
          <a:stretch/>
        </p:blipFill>
        <p:spPr>
          <a:xfrm>
            <a:off x="311688" y="2234413"/>
            <a:ext cx="347662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50 000 cycles: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8" name="Google Shape;228;p39"/>
          <p:cNvPicPr preferRelativeResize="0"/>
          <p:nvPr/>
        </p:nvPicPr>
        <p:blipFill rotWithShape="1">
          <a:blip r:embed="rId3">
            <a:alphaModFix/>
          </a:blip>
          <a:srcRect b="426" l="0" r="0" t="436"/>
          <a:stretch/>
        </p:blipFill>
        <p:spPr>
          <a:xfrm>
            <a:off x="4406185" y="1152475"/>
            <a:ext cx="459736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9"/>
          <p:cNvPicPr preferRelativeResize="0"/>
          <p:nvPr/>
        </p:nvPicPr>
        <p:blipFill rotWithShape="1">
          <a:blip r:embed="rId4">
            <a:alphaModFix/>
          </a:blip>
          <a:srcRect b="1371" l="0" r="0" t="1361"/>
          <a:stretch/>
        </p:blipFill>
        <p:spPr>
          <a:xfrm>
            <a:off x="311688" y="2234413"/>
            <a:ext cx="347662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p:sp>
        <p:nvSpPr>
          <p:cNvPr id="235" name="Google Shape;23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Tempo de execução, por 10 mil ciclos, começa em 40 segundos mas tende a diminuir a partir do momento em que o melhoramento entra em estagnação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partir das 5 mil iterações, a taxa de melhoramento diminui drasticamente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</a:t>
            </a:r>
            <a:r>
              <a:rPr lang="en"/>
              <a:t> Results</a:t>
            </a:r>
            <a:endParaRPr/>
          </a:p>
        </p:txBody>
      </p:sp>
      <p:sp>
        <p:nvSpPr>
          <p:cNvPr id="241" name="Google Shape;24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Refinamento dos valores de temperatura inicial e mudanças de temperatura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Sistema inteligente para a escolha do algoritmo de criação de estados vizinhos, ao contrário do uso de probabilidades estáticas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+ Handling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Data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992600"/>
            <a:ext cx="3999900" cy="25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Sports Schedule: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Home-Away Pattern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Opponents Schedule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Combinação dos dois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425" y="1992600"/>
            <a:ext cx="4873876" cy="15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Data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682475"/>
            <a:ext cx="3482100" cy="28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Tornar o schedule mais </a:t>
            </a:r>
            <a:r>
              <a:rPr lang="en" sz="1600"/>
              <a:t>acessível,</a:t>
            </a:r>
            <a:r>
              <a:rPr lang="en" sz="1600"/>
              <a:t> para ser utilizado no algoritmo no futuro</a:t>
            </a:r>
            <a:endParaRPr sz="1600"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5222325" y="1682725"/>
            <a:ext cx="3609900" cy="28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Organizar as equipas e atribuir-lhes as suas respetivas </a:t>
            </a:r>
            <a:r>
              <a:rPr lang="en" sz="1600"/>
              <a:t>conferências e divisões</a:t>
            </a:r>
            <a:r>
              <a:rPr lang="en" sz="1600"/>
              <a:t> </a:t>
            </a:r>
            <a:endParaRPr sz="16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944275"/>
            <a:ext cx="348209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313" y="2944263"/>
            <a:ext cx="36099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Data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682475"/>
            <a:ext cx="8520600" cy="28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Criar um schedule individual para cada equipa, e guardá-lo numa lista de schedules individuais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Tornará mais simples a criação de estados vizinhos e a avaliação dos estados</a:t>
            </a:r>
            <a:endParaRPr sz="16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50" y="3302775"/>
            <a:ext cx="8478351" cy="12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Critérios de Avaliação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Maximizar dias de descanso entre jogos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Maximizar a média de dias de descanso entre jogos consecutivos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Minimizar distancia percorrida total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Minimizar distancia percorrida media entre jogos consecutivos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Days Score, for each team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614950"/>
            <a:ext cx="8520600" cy="29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 corresponde ao dia do jogo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days(n - 1, n) =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0, se os jogos [n-1] e [n] tiverem mais que 3 dias entre eles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1, se os jogos [n-1] e [n] tiverem 3 dias entre eles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2, se os jogos [n-1] e [n] tiverem 2 dias entre eles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5, se os jogos [n-1] e [n] tiverem 1 dia entre eles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8, se os jogos [n-1] e [n] forem em dias consecutivos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99999, se os jogos [n-1] e [n] forem no mesmo dia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4325"/>
            <a:ext cx="3876675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