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jpeg" ContentType="image/jpeg"/>
  <Override PartName="/ppt/media/image13.png" ContentType="image/png"/>
  <Override PartName="/ppt/media/image29.png" ContentType="image/png"/>
  <Override PartName="/ppt/media/image14.jpeg" ContentType="image/jpeg"/>
  <Override PartName="/ppt/media/image35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jpeg" ContentType="image/jpeg"/>
  <Override PartName="/ppt/media/image28.jpeg" ContentType="image/jpe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51435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7B334F6-187C-49DF-AEC0-88AF9268847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D058FCF-11F9-493F-AF7B-2AE411110788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9AB7202-723F-40DA-B61C-5781DA6126E4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86CCAEA-4699-4BDC-8547-244181E9DA41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EEE2CE5-7068-4FD1-B5ED-94C5524A2C4B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-11796480" y="-11796480"/>
            <a:ext cx="11796840" cy="1179684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AB9E680-4B84-4C4B-95CF-9E118845C0DF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4197BB7-8A64-4A46-AB57-508DF227C084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9811820-D5FE-4F2C-ABE5-17FC7A81AD02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377E9D4-53BB-41A8-A061-906C91E101A7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2327400" y="2292840"/>
            <a:ext cx="501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APP Feature Dev. </a:t>
            </a:r>
            <a:r>
              <a:rPr b="0" lang="en-GB" sz="18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“Deals picked for you”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84" name="Imagem 3" descr=""/>
          <p:cNvPicPr/>
          <p:nvPr/>
        </p:nvPicPr>
        <p:blipFill>
          <a:blip r:embed="rId2"/>
          <a:stretch/>
        </p:blipFill>
        <p:spPr>
          <a:xfrm>
            <a:off x="3505680" y="189468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85" name="Imagem 6" descr=""/>
          <p:cNvPicPr/>
          <p:nvPr/>
        </p:nvPicPr>
        <p:blipFill>
          <a:blip r:embed="rId3"/>
          <a:stretch/>
        </p:blipFill>
        <p:spPr>
          <a:xfrm>
            <a:off x="4457160" y="2033640"/>
            <a:ext cx="1476000" cy="723600"/>
          </a:xfrm>
          <a:prstGeom prst="rect">
            <a:avLst/>
          </a:prstGeom>
          <a:ln>
            <a:noFill/>
          </a:ln>
        </p:spPr>
      </p:pic>
      <p:pic>
        <p:nvPicPr>
          <p:cNvPr id="86" name="Imagem 7" descr=""/>
          <p:cNvPicPr/>
          <p:nvPr/>
        </p:nvPicPr>
        <p:blipFill>
          <a:blip r:embed="rId4"/>
          <a:stretch/>
        </p:blipFill>
        <p:spPr>
          <a:xfrm>
            <a:off x="7309800" y="1904400"/>
            <a:ext cx="1476000" cy="723600"/>
          </a:xfrm>
          <a:prstGeom prst="rect">
            <a:avLst/>
          </a:prstGeom>
          <a:ln>
            <a:noFill/>
          </a:ln>
        </p:spPr>
      </p:pic>
      <p:pic>
        <p:nvPicPr>
          <p:cNvPr id="87" name="Imagem 8" descr=""/>
          <p:cNvPicPr/>
          <p:nvPr/>
        </p:nvPicPr>
        <p:blipFill>
          <a:blip r:embed="rId5"/>
          <a:stretch/>
        </p:blipFill>
        <p:spPr>
          <a:xfrm>
            <a:off x="7356960" y="3314160"/>
            <a:ext cx="1476000" cy="723600"/>
          </a:xfrm>
          <a:prstGeom prst="rect">
            <a:avLst/>
          </a:prstGeom>
          <a:ln>
            <a:noFill/>
          </a:ln>
        </p:spPr>
      </p:pic>
      <p:pic>
        <p:nvPicPr>
          <p:cNvPr id="88" name="Imagem 9" descr=""/>
          <p:cNvPicPr/>
          <p:nvPr/>
        </p:nvPicPr>
        <p:blipFill>
          <a:blip r:embed="rId6"/>
          <a:stretch/>
        </p:blipFill>
        <p:spPr>
          <a:xfrm>
            <a:off x="4460040" y="3226680"/>
            <a:ext cx="1476000" cy="723600"/>
          </a:xfrm>
          <a:prstGeom prst="rect">
            <a:avLst/>
          </a:prstGeom>
          <a:ln>
            <a:noFill/>
          </a:ln>
        </p:spPr>
      </p:pic>
      <p:pic>
        <p:nvPicPr>
          <p:cNvPr id="89" name="Imagem 10" descr=""/>
          <p:cNvPicPr/>
          <p:nvPr/>
        </p:nvPicPr>
        <p:blipFill>
          <a:blip r:embed="rId7"/>
          <a:stretch/>
        </p:blipFill>
        <p:spPr>
          <a:xfrm>
            <a:off x="6109920" y="2952000"/>
            <a:ext cx="1476000" cy="11980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4478040" y="1952640"/>
            <a:ext cx="1175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Luís Couto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474440" y="3265200"/>
            <a:ext cx="1175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José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Vale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264800" y="1943280"/>
            <a:ext cx="1175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Frederico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Rocha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3" name="Imagem 14" descr=""/>
          <p:cNvPicPr/>
          <p:nvPr/>
        </p:nvPicPr>
        <p:blipFill>
          <a:blip r:embed="rId8"/>
          <a:stretch/>
        </p:blipFill>
        <p:spPr>
          <a:xfrm>
            <a:off x="6334560" y="1894680"/>
            <a:ext cx="862200" cy="87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3" descr=""/>
          <p:cNvPicPr/>
          <p:nvPr/>
        </p:nvPicPr>
        <p:blipFill>
          <a:blip r:embed="rId1"/>
          <a:stretch/>
        </p:blipFill>
        <p:spPr>
          <a:xfrm>
            <a:off x="1092960" y="845280"/>
            <a:ext cx="6607440" cy="3902400"/>
          </a:xfrm>
          <a:prstGeom prst="rect">
            <a:avLst/>
          </a:prstGeom>
          <a:ln>
            <a:noFill/>
          </a:ln>
        </p:spPr>
      </p:pic>
      <p:pic>
        <p:nvPicPr>
          <p:cNvPr id="47" name="Imagem 4" descr=""/>
          <p:cNvPicPr/>
          <p:nvPr/>
        </p:nvPicPr>
        <p:blipFill>
          <a:blip r:embed="rId2"/>
          <a:stretch/>
        </p:blipFill>
        <p:spPr>
          <a:xfrm>
            <a:off x="1440" y="0"/>
            <a:ext cx="9140760" cy="5143320"/>
          </a:xfrm>
          <a:prstGeom prst="rect">
            <a:avLst/>
          </a:prstGeom>
          <a:ln>
            <a:noFill/>
          </a:ln>
        </p:spPr>
      </p:pic>
      <p:pic>
        <p:nvPicPr>
          <p:cNvPr id="48" name="Imagem 5" descr=""/>
          <p:cNvPicPr/>
          <p:nvPr/>
        </p:nvPicPr>
        <p:blipFill>
          <a:blip r:embed="rId3"/>
          <a:stretch/>
        </p:blipFill>
        <p:spPr>
          <a:xfrm>
            <a:off x="504000" y="1152000"/>
            <a:ext cx="8496720" cy="382788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88000" y="1372320"/>
            <a:ext cx="8640000" cy="27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</a:rPr>
              <a:t>Recommendations with Negative Feedback via Pairwise Deep Reinforcement Learning (Zhao, Xiangyu et al.)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É proposto um novo recommender system dinamico capaz de melhorar constantemente ao longo das interações com os users, modelados como um Markov Decision Process e recorrendo a Reinforcement Deep Learning;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Esta framework, denominada por DEERS, surge como uma evolução aos sistemas tradicionais DQN que assumem um carácter mais estático e que dão primazia á recompensa imediata; 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É defendida a importância de um sistema dinâmico uma vez que os users não são estáticos, a importância do feedback negativo destes, uma vez que geralmente este é maior que o feedback positivo e ainda a importância da recompensa a longo prazo.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3" descr=""/>
          <p:cNvPicPr/>
          <p:nvPr/>
        </p:nvPicPr>
        <p:blipFill>
          <a:blip r:embed="rId1"/>
          <a:stretch/>
        </p:blipFill>
        <p:spPr>
          <a:xfrm>
            <a:off x="1092960" y="845280"/>
            <a:ext cx="6607440" cy="3902400"/>
          </a:xfrm>
          <a:prstGeom prst="rect">
            <a:avLst/>
          </a:prstGeom>
          <a:ln>
            <a:noFill/>
          </a:ln>
        </p:spPr>
      </p:pic>
      <p:pic>
        <p:nvPicPr>
          <p:cNvPr id="51" name="Imagem 4" descr=""/>
          <p:cNvPicPr/>
          <p:nvPr/>
        </p:nvPicPr>
        <p:blipFill>
          <a:blip r:embed="rId2"/>
          <a:stretch/>
        </p:blipFill>
        <p:spPr>
          <a:xfrm>
            <a:off x="1440" y="0"/>
            <a:ext cx="9140760" cy="5143320"/>
          </a:xfrm>
          <a:prstGeom prst="rect">
            <a:avLst/>
          </a:prstGeom>
          <a:ln>
            <a:noFill/>
          </a:ln>
        </p:spPr>
      </p:pic>
      <p:pic>
        <p:nvPicPr>
          <p:cNvPr id="52" name="Imagem 5" descr=""/>
          <p:cNvPicPr/>
          <p:nvPr/>
        </p:nvPicPr>
        <p:blipFill>
          <a:blip r:embed="rId3"/>
          <a:stretch/>
        </p:blipFill>
        <p:spPr>
          <a:xfrm>
            <a:off x="504000" y="1095480"/>
            <a:ext cx="8496720" cy="39564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334800" y="1296000"/>
            <a:ext cx="8521200" cy="32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</a:rPr>
              <a:t>Confidence-Aware Matrix Factorization for Recommender Systems (Wang, Chao et al.)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É proposta uma framework CMF (Confidence-aware Matrix Factorization) que simultaneamente optimize a precisão do rating e meça a confiança de previsão no modelo;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Incorporando tanto o rating como a confiança é sugerida assim uma melhoria relativamente aos sistemas tradicionais, uma vez que nem sempre um rating maior corresponde à preferência dos users;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São tidos em conta os parâmetros de variância dos users e dos itens nas variações de rating e por outro lado são estimados os factores latentes para previsão de rating e avaliação de confiança;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São propostas duas implementações, Confidence-aware Probabilistic Matrix Factorization e a Confidence-aware Bayesian Probabilistic Matrix Factorization e ainda um Confidence-aware Ranking.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</a:rPr>
              <a:t>Da análise aos artigos propostos surgem-nos sugestões de implementação para o nosso sistema que possam ter em conta tanto o feedback positivo como negativo dos users e também a questão da confiança de previsão dos modelos.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55" name="Imagem 2" descr=""/>
          <p:cNvPicPr/>
          <p:nvPr/>
        </p:nvPicPr>
        <p:blipFill>
          <a:blip r:embed="rId2"/>
          <a:stretch/>
        </p:blipFill>
        <p:spPr>
          <a:xfrm>
            <a:off x="8772840" y="4543560"/>
            <a:ext cx="255240" cy="51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57" name="Imagem 2" descr=""/>
          <p:cNvPicPr/>
          <p:nvPr/>
        </p:nvPicPr>
        <p:blipFill>
          <a:blip r:embed="rId2"/>
          <a:stretch/>
        </p:blipFill>
        <p:spPr>
          <a:xfrm>
            <a:off x="8772840" y="4543560"/>
            <a:ext cx="255240" cy="51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59" name="Imagem 2" descr=""/>
          <p:cNvPicPr/>
          <p:nvPr/>
        </p:nvPicPr>
        <p:blipFill>
          <a:blip r:embed="rId2"/>
          <a:stretch/>
        </p:blipFill>
        <p:spPr>
          <a:xfrm>
            <a:off x="3845880" y="1229040"/>
            <a:ext cx="4555440" cy="3398040"/>
          </a:xfrm>
          <a:prstGeom prst="rect">
            <a:avLst/>
          </a:prstGeom>
          <a:ln>
            <a:noFill/>
          </a:ln>
        </p:spPr>
      </p:pic>
      <p:pic>
        <p:nvPicPr>
          <p:cNvPr id="60" name="Object 1" descr=""/>
          <p:cNvPicPr/>
          <p:nvPr/>
        </p:nvPicPr>
        <p:blipFill>
          <a:blip r:embed="rId3"/>
          <a:srcRect l="26806" t="30114" r="60116" b="21811"/>
          <a:stretch/>
        </p:blipFill>
        <p:spPr>
          <a:xfrm>
            <a:off x="3845880" y="1229040"/>
            <a:ext cx="1509840" cy="3120840"/>
          </a:xfrm>
          <a:prstGeom prst="rect">
            <a:avLst/>
          </a:prstGeom>
          <a:ln>
            <a:noFill/>
          </a:ln>
        </p:spPr>
      </p:pic>
      <p:pic>
        <p:nvPicPr>
          <p:cNvPr id="61" name="Imagem 5" descr=""/>
          <p:cNvPicPr/>
          <p:nvPr/>
        </p:nvPicPr>
        <p:blipFill>
          <a:blip r:embed="rId4"/>
          <a:srcRect l="34836" t="0" r="30354" b="0"/>
          <a:stretch/>
        </p:blipFill>
        <p:spPr>
          <a:xfrm>
            <a:off x="240840" y="1229040"/>
            <a:ext cx="1784520" cy="3206880"/>
          </a:xfrm>
          <a:prstGeom prst="rect">
            <a:avLst/>
          </a:prstGeom>
          <a:ln>
            <a:noFill/>
          </a:ln>
        </p:spPr>
      </p:pic>
      <p:pic>
        <p:nvPicPr>
          <p:cNvPr id="62" name="Imagem 6" descr=""/>
          <p:cNvPicPr/>
          <p:nvPr/>
        </p:nvPicPr>
        <p:blipFill>
          <a:blip r:embed="rId5"/>
          <a:stretch/>
        </p:blipFill>
        <p:spPr>
          <a:xfrm>
            <a:off x="1993320" y="1229400"/>
            <a:ext cx="1481040" cy="3206880"/>
          </a:xfrm>
          <a:prstGeom prst="rect">
            <a:avLst/>
          </a:prstGeom>
          <a:ln>
            <a:noFill/>
          </a:ln>
        </p:spPr>
      </p:pic>
      <p:pic>
        <p:nvPicPr>
          <p:cNvPr id="63" name="Imagem 7" descr=""/>
          <p:cNvPicPr/>
          <p:nvPr/>
        </p:nvPicPr>
        <p:blipFill>
          <a:blip r:embed="rId6"/>
          <a:srcRect l="65190" t="-7" r="0" b="7"/>
          <a:stretch/>
        </p:blipFill>
        <p:spPr>
          <a:xfrm>
            <a:off x="4981320" y="1229040"/>
            <a:ext cx="1784520" cy="3206880"/>
          </a:xfrm>
          <a:prstGeom prst="rect">
            <a:avLst/>
          </a:prstGeom>
          <a:ln>
            <a:noFill/>
          </a:ln>
        </p:spPr>
      </p:pic>
      <p:pic>
        <p:nvPicPr>
          <p:cNvPr id="64" name="Imagem 8" descr=""/>
          <p:cNvPicPr/>
          <p:nvPr/>
        </p:nvPicPr>
        <p:blipFill>
          <a:blip r:embed="rId7"/>
          <a:srcRect l="0" t="0" r="70029" b="0"/>
          <a:stretch/>
        </p:blipFill>
        <p:spPr>
          <a:xfrm>
            <a:off x="3454200" y="1229040"/>
            <a:ext cx="1536840" cy="320688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7069320" y="1928520"/>
            <a:ext cx="17845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Develop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“Deals picked for you”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feature with a recomendation framework aproach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66" name="Imagem 10" descr=""/>
          <p:cNvPicPr/>
          <p:nvPr/>
        </p:nvPicPr>
        <p:blipFill>
          <a:blip r:embed="rId8"/>
          <a:stretch/>
        </p:blipFill>
        <p:spPr>
          <a:xfrm>
            <a:off x="8772840" y="4543560"/>
            <a:ext cx="255240" cy="519840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6671160" y="2601360"/>
            <a:ext cx="39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3"/>
          <p:cNvSpPr/>
          <p:nvPr/>
        </p:nvSpPr>
        <p:spPr>
          <a:xfrm>
            <a:off x="5294520" y="2324520"/>
            <a:ext cx="1334520" cy="61920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m 1" descr=""/>
          <p:cNvPicPr/>
          <p:nvPr/>
        </p:nvPicPr>
        <p:blipFill>
          <a:blip r:embed="rId1"/>
          <a:stretch/>
        </p:blipFill>
        <p:spPr>
          <a:xfrm>
            <a:off x="3960" y="0"/>
            <a:ext cx="9135720" cy="5143320"/>
          </a:xfrm>
          <a:prstGeom prst="rect">
            <a:avLst/>
          </a:prstGeom>
          <a:ln>
            <a:noFill/>
          </a:ln>
        </p:spPr>
      </p:pic>
      <p:pic>
        <p:nvPicPr>
          <p:cNvPr id="70" name="Imagem 2" descr=""/>
          <p:cNvPicPr/>
          <p:nvPr/>
        </p:nvPicPr>
        <p:blipFill>
          <a:blip r:embed="rId2"/>
          <a:stretch/>
        </p:blipFill>
        <p:spPr>
          <a:xfrm>
            <a:off x="432000" y="1095480"/>
            <a:ext cx="8580600" cy="395640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831240" y="1059480"/>
            <a:ext cx="7595280" cy="36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</a:rPr>
              <a:t>Dataset: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Cria-se um determinado número de utilizadores através de um script baseado em aleatoriedade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Cada utilizador será caracterizado pelos scores que atribui aos descontos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</a:rPr>
              <a:t>Atribuição de Score a Descontos, por User: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- 0, nao interagiu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- 1, interagiu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- 3, troucou os pontos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- 5, usou o desconto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Cada categoria terá um score, correspondente à média dos scores atribuidos pelo utilizador aos descontos pertencentes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992560" y="3787560"/>
            <a:ext cx="1089720" cy="3045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GB" sz="1000" spc="-1" strike="noStrike">
                <a:solidFill>
                  <a:srgbClr val="000000"/>
                </a:solidFill>
                <a:latin typeface="Arial"/>
              </a:rPr>
              <a:t>Category A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5992560" y="4092120"/>
            <a:ext cx="1089720" cy="761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Discount A1</a:t>
            </a:r>
            <a:endParaRPr b="0" lang="en-GB" sz="1000" spc="-1" strike="noStrike">
              <a:latin typeface="Arial"/>
            </a:endParaRPr>
          </a:p>
          <a:p>
            <a:pPr algn="ctr"/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Discount A2</a:t>
            </a:r>
            <a:endParaRPr b="0" lang="en-GB" sz="1000" spc="-1" strike="noStrike">
              <a:latin typeface="Arial"/>
            </a:endParaRPr>
          </a:p>
          <a:p>
            <a:pPr algn="ctr"/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Discount A3</a:t>
            </a:r>
            <a:endParaRPr b="0" lang="en-GB" sz="1000" spc="-1" strike="noStrike">
              <a:latin typeface="Arial"/>
            </a:endParaRPr>
          </a:p>
          <a:p>
            <a:pPr algn="ctr"/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Discount A4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7082280" y="3787560"/>
            <a:ext cx="1089720" cy="3045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GB" sz="1000" spc="-1" strike="noStrike">
                <a:solidFill>
                  <a:srgbClr val="000000"/>
                </a:solidFill>
                <a:latin typeface="Arial"/>
              </a:rPr>
              <a:t>Category B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7082280" y="4092120"/>
            <a:ext cx="1089720" cy="761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Discount B1</a:t>
            </a:r>
            <a:endParaRPr b="0" lang="en-GB" sz="1000" spc="-1" strike="noStrike">
              <a:latin typeface="Arial"/>
            </a:endParaRPr>
          </a:p>
          <a:p>
            <a:pPr algn="ctr"/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Discount B2</a:t>
            </a:r>
            <a:endParaRPr b="0" lang="en-GB" sz="1000" spc="-1" strike="noStrike">
              <a:latin typeface="Arial"/>
            </a:endParaRPr>
          </a:p>
          <a:p>
            <a:pPr algn="ctr"/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Discount B3</a:t>
            </a:r>
            <a:endParaRPr b="0" lang="en-GB" sz="1000" spc="-1" strike="noStrike">
              <a:latin typeface="Arial"/>
            </a:endParaRPr>
          </a:p>
          <a:p>
            <a:pPr algn="ctr"/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Discount B4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m 1" descr=""/>
          <p:cNvPicPr/>
          <p:nvPr/>
        </p:nvPicPr>
        <p:blipFill>
          <a:blip r:embed="rId1"/>
          <a:stretch/>
        </p:blipFill>
        <p:spPr>
          <a:xfrm>
            <a:off x="3960" y="0"/>
            <a:ext cx="9135720" cy="5143320"/>
          </a:xfrm>
          <a:prstGeom prst="rect">
            <a:avLst/>
          </a:prstGeom>
          <a:ln>
            <a:noFill/>
          </a:ln>
        </p:spPr>
      </p:pic>
      <p:pic>
        <p:nvPicPr>
          <p:cNvPr id="77" name="Imagem 2" descr=""/>
          <p:cNvPicPr/>
          <p:nvPr/>
        </p:nvPicPr>
        <p:blipFill>
          <a:blip r:embed="rId2"/>
          <a:stretch/>
        </p:blipFill>
        <p:spPr>
          <a:xfrm>
            <a:off x="432000" y="1095480"/>
            <a:ext cx="8580600" cy="395640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831240" y="879480"/>
            <a:ext cx="7462080" cy="33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</a:rPr>
              <a:t>Item-Based Recommendation: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Cada user terá um score médio por categoria, atravez da sua atribuiçao de scores a descontos.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Processo de recomendação: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- fazer um weighted_rand com base nos average scores da categorias do user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- ordenar os descontos dentro da categoria escolhida com base nos seus scores globais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- mostrar o desconto com maior score ao qual o user ainda nao tenha usado ou trocado por pontos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1" descr=""/>
          <p:cNvPicPr/>
          <p:nvPr/>
        </p:nvPicPr>
        <p:blipFill>
          <a:blip r:embed="rId1"/>
          <a:stretch/>
        </p:blipFill>
        <p:spPr>
          <a:xfrm>
            <a:off x="3960" y="0"/>
            <a:ext cx="9135720" cy="5143320"/>
          </a:xfrm>
          <a:prstGeom prst="rect">
            <a:avLst/>
          </a:prstGeom>
          <a:ln>
            <a:noFill/>
          </a:ln>
        </p:spPr>
      </p:pic>
      <p:pic>
        <p:nvPicPr>
          <p:cNvPr id="80" name="Imagem 2" descr=""/>
          <p:cNvPicPr/>
          <p:nvPr/>
        </p:nvPicPr>
        <p:blipFill>
          <a:blip r:embed="rId2"/>
          <a:stretch/>
        </p:blipFill>
        <p:spPr>
          <a:xfrm>
            <a:off x="432000" y="1095480"/>
            <a:ext cx="8580600" cy="395640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813240" y="864000"/>
            <a:ext cx="7132320" cy="264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</a:rPr>
              <a:t>User-Based Recommendation: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Obter a Similarity entre o user em questão e o resto dos users que partilham a mesma ocupação/cidade, usando os seus average scores de categorias como critério.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Seguir o modelo de item-based recommendation, apenas usando o normalized score em vez do score global, no segundo passo.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 score normalizado é obtido atravez de uma aggregate function, que toma em conta o grau de similaridade entre users.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pic>
        <p:nvPicPr>
          <p:cNvPr id="82" name="Imagem 5" descr=""/>
          <p:cNvPicPr/>
          <p:nvPr/>
        </p:nvPicPr>
        <p:blipFill>
          <a:blip r:embed="rId3"/>
          <a:stretch/>
        </p:blipFill>
        <p:spPr>
          <a:xfrm>
            <a:off x="864000" y="3528000"/>
            <a:ext cx="3768840" cy="93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LibreOffice/6.1.3.2$Windows_X86_64 LibreOffice_project/86daf60bf00efa86ad547e59e09d6bb77c699acb</Application>
  <Words>507</Words>
  <Paragraphs>50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2019-01-13T18:41:43Z</dcterms:created>
  <dc:creator>PptxGenJS</dc:creator>
  <dc:description/>
  <dc:language>en-GB</dc:language>
  <cp:lastModifiedBy/>
  <dcterms:modified xsi:type="dcterms:W3CDTF">2019-04-01T18:47:53Z</dcterms:modified>
  <cp:revision>13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PptxGenJS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Apresentação no Ecrã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