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Amatic SC"/>
      <p:regular r:id="rId41"/>
      <p:bold r:id="rId42"/>
    </p:embeddedFont>
    <p:embeddedFont>
      <p:font typeface="Source Code Pr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tefanie Reed"/>
  <p:cmAuthor clrIdx="1" id="1" initials="" lastIdx="1" name="Diego Freir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629C68-F3CB-4732-B4C4-CCBBD4D05011}">
  <a:tblStyle styleId="{31629C68-F3CB-4732-B4C4-CCBBD4D050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AmaticSC-bold.fntdata"/><Relationship Id="rId41" Type="http://schemas.openxmlformats.org/officeDocument/2006/relationships/font" Target="fonts/AmaticSC-regular.fntdata"/><Relationship Id="rId22" Type="http://schemas.openxmlformats.org/officeDocument/2006/relationships/slide" Target="slides/slide15.xml"/><Relationship Id="rId44" Type="http://schemas.openxmlformats.org/officeDocument/2006/relationships/font" Target="fonts/SourceCodePro-bold.fntdata"/><Relationship Id="rId21" Type="http://schemas.openxmlformats.org/officeDocument/2006/relationships/slide" Target="slides/slide14.xml"/><Relationship Id="rId43" Type="http://schemas.openxmlformats.org/officeDocument/2006/relationships/font" Target="fonts/SourceCodePro-regular.fntdata"/><Relationship Id="rId24" Type="http://schemas.openxmlformats.org/officeDocument/2006/relationships/slide" Target="slides/slide17.xml"/><Relationship Id="rId46" Type="http://schemas.openxmlformats.org/officeDocument/2006/relationships/font" Target="fonts/SourceCodePro-boldItalic.fntdata"/><Relationship Id="rId23" Type="http://schemas.openxmlformats.org/officeDocument/2006/relationships/slide" Target="slides/slide16.xml"/><Relationship Id="rId45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5-23T14:25:43.779">
    <p:pos x="196" y="184"/>
    <p:text>Stef To Do: add audio examples</p:text>
  </p:cm>
  <p:cm authorId="1" idx="1" dt="2022-05-23T14:25:43.779">
    <p:pos x="196" y="184"/>
    <p:text>I added a new slide with 3 examples :)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cd2a0fb87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cd2a0fb87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cd2a0fb87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cd2a0fb87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Diego: During the data cleaning phase, we made some interesting discoveries around the data 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 source nature of common voice allows anyone to participate. Which is great, because anyone can participate.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 hardware used for the recordings is not standard and the </a:t>
            </a:r>
            <a:r>
              <a:rPr lang="en"/>
              <a:t>quality of the audio recordings is different.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audio clips were mp3, so we converted them to wav which is the standard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of the sentences read were </a:t>
            </a:r>
            <a:r>
              <a:rPr lang="en"/>
              <a:t>bilingual. They started in spanish, and at some point they were english (Eg. names or titles of books)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Voice rates the files with Up Votes and Down Votes, and they recommend to use files that have 2 up votes out of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 how we got our final clips.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cd2a0fb87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cd2a0fb87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The audio files need to be represented in a format that can be understood by the computer, in other words,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this task we used a library called Librosa, which is widely used for audio analysis, that we used to obtain the signals from the files.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extracted the Mel-Frequency Cepstrum Coefficients, aka MFCC. There are up to 39 features, but based on our research we used only 13 for our project.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cd2a0fb87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cd2a0fb87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Additionally, we extracted the Spectral Centroid. It allows to determine the brightness of sound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cd2a0fb87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cd2a0fb87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The spectral bandwidth which shows the high and low frequencies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cd2a0fb87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cd2a0fb87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Spectral Rolloff represents the amount of vibration at each individual frequency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d2a0fb87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cd2a0fb87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Here are some details about the final data set we obtained for training and testing.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I explained earlier, we used 13 MFCC features.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Obtaining these values took around 13 hours of compute 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cd2a0fb87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cd2a0fb87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With the complete data set, we proceed to train the model. But first,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used Sklearn Feature selection module to obtain the best features for each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cd2a0fb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cd2a0fb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For training our model we used the Support Vector Classifier from Sklearn, based on SVM.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NLP, this algorithm can be used for Classification and based on our research it was a good alternative.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found that SVMs don’t support multiclass classification natively, but there are alternatives to achieve this.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you know SVMs use the hyperplane that can be adjusted to best fit the data using the Kernel trick.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cd2a0fb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cd2a0fb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One vs One, creates multiple binary classification models depending of the number of classes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cd2a0f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cd2a0f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cd2a0fb87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cd2a0fb87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One vs Rest, which divides the data in two groups.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Class points and group of other points.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cd2a0fb87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cd2a0fb87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Diego: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tried both approaches. After a few experiments, we came out with this pipeline to train the model, where the data should be balanced for all models, creating binary classifiers for different combinations of accents.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multiclass classification we used the OVO approach, using OneVsOne classifier from Sklearn.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cd2a0fb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cd2a0fb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So the question now would be, did we meet our goal to create a multi accent classifier for spanish?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cd2a0fb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cd2a0fb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Here are the results. As you can see the numbers are decent.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achieved scores above .85 for binary classification.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in the case of multi class, it was above .73.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cd2a0fb87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cd2a0fb87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 Here are some of the results using a confusion matrix.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dc2fdf4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dc2fdf4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Diego: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Are these the best results?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NO. ASR systems should be very precise, so even though our scores are high, they don’t meet the expectations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is a comparison with one of the papers.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dc2fdf4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dc2fdf4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newer experiments, we have this </a:t>
            </a:r>
            <a:r>
              <a:rPr lang="en"/>
              <a:t>results</a:t>
            </a:r>
            <a:r>
              <a:rPr lang="en"/>
              <a:t> from a project classifying english accents from </a:t>
            </a:r>
            <a:r>
              <a:rPr lang="en"/>
              <a:t>indian</a:t>
            </a:r>
            <a:r>
              <a:rPr lang="en"/>
              <a:t> and non indian speakers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cd2a0fb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cd2a0fb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 -  Some countries have very similar </a:t>
            </a:r>
            <a:r>
              <a:rPr lang="en"/>
              <a:t>sounding</a:t>
            </a:r>
            <a:r>
              <a:rPr lang="en"/>
              <a:t> accents while some </a:t>
            </a:r>
            <a:r>
              <a:rPr lang="en"/>
              <a:t>countries</a:t>
            </a:r>
            <a:r>
              <a:rPr lang="en"/>
              <a:t> have accents within teh country that are </a:t>
            </a:r>
            <a:r>
              <a:rPr lang="en"/>
              <a:t>veeeeery different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cd2a0fb87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cd2a0fb87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dc5b5b2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dc5b5b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dc2fdf438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dc2fdf438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an automatic speech recognition (ASR) system is to produce a word sequence (transcription) given a speech waveform.</a:t>
            </a:r>
            <a:br>
              <a:rPr lang="en"/>
            </a:br>
            <a:r>
              <a:rPr lang="en"/>
              <a:t>sampled waveform converted into a sequence of time-discrete parametric vectors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stage of speech recognition is to compress the speech signals into a sequence of acoustic feature vectors, referred to as observations, denoted as O = {o1, . . . , oT }. is process is known as the feature extraction or front-end processing. Given the observation sequence, generally two main sources of information are required to decode the most likely word sequence: the language model and acoustic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Dictionary: ○ A hand-written guide to what sounds are in each word ● Language model: ○ A statistical model of how common words &amp; phrases are ○ Currently a very fast-moving area of research ● Acoustic model: ○ Statistical model mapping signal to speech (sounds or words)</a:t>
            </a:r>
            <a:br>
              <a:rPr lang="en"/>
            </a:br>
            <a:r>
              <a:rPr lang="en">
                <a:solidFill>
                  <a:srgbClr val="595959"/>
                </a:solidFill>
              </a:rPr>
              <a:t>Voice user interfaces (virtual assistants, voice dialing, voice search, etc.)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>
                <a:solidFill>
                  <a:srgbClr val="595959"/>
                </a:solidFill>
              </a:rPr>
              <a:t>Speaker identification (biometrics)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>
                <a:solidFill>
                  <a:srgbClr val="595959"/>
                </a:solidFill>
              </a:rPr>
              <a:t>Telephony for the deaf, hearing- or motor-impaired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>
                <a:solidFill>
                  <a:srgbClr val="595959"/>
                </a:solidFill>
              </a:rPr>
              <a:t>Fluency evaluation, accent reduction, etc.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>
                <a:solidFill>
                  <a:srgbClr val="595959"/>
                </a:solidFill>
              </a:rPr>
              <a:t>Keyword spotting (e.g., at the NSA)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>
                <a:solidFill>
                  <a:srgbClr val="595959"/>
                </a:solidFill>
              </a:rPr>
              <a:t>Academic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>
                <a:solidFill>
                  <a:srgbClr val="595959"/>
                </a:solidFill>
              </a:rPr>
              <a:t>Captioning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●"/>
            </a:pPr>
            <a:r>
              <a:rPr lang="en">
                <a:solidFill>
                  <a:srgbClr val="595959"/>
                </a:solidFill>
              </a:rPr>
              <a:t>Transcription (medical, etc)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cd2a0fb8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cd2a0fb8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Took out “</a:t>
            </a: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Recommend the use of standardized or similar hardware to improve the quality of the recordings” cuz actually nto suuuuper important. And ultimately goal is to not have that matter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e83dcd7c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e83dcd7c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cd2a0fb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cd2a0fb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de13c70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de13c70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cd2a0fb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cd2a0fb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dc2fdf4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dc2fdf4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d2a0fb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d2a0fb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cd2a0fb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cd2a0fb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dfddf4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dfddf4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cd2a0fb87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cd2a0fb87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z7oBkUAfXFLGXFduf9vi3V_t-aihT0ra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XygO29IXSsh8jD68krFB6XF5M45Mc7L-/view" TargetMode="External"/><Relationship Id="rId6" Type="http://schemas.openxmlformats.org/officeDocument/2006/relationships/hyperlink" Target="http://drive.google.com/file/d/15CESmlfyMBaxq1PgJNWJQUbLVbX3tbFz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hyperlink" Target="https://doi.org/10.18653/v1/W18-5402" TargetMode="External"/><Relationship Id="rId10" Type="http://schemas.openxmlformats.org/officeDocument/2006/relationships/hyperlink" Target="https://doi.org/10.1016/j.socl.2021.100018" TargetMode="External"/><Relationship Id="rId13" Type="http://schemas.openxmlformats.org/officeDocument/2006/relationships/hyperlink" Target="https://doi.org/10.1016/j.specom.2018.08.002" TargetMode="External"/><Relationship Id="rId12" Type="http://schemas.openxmlformats.org/officeDocument/2006/relationships/hyperlink" Target="https://doi.org/10.18653/v1/W18-540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i.org/10.5220/0006227701050113" TargetMode="External"/><Relationship Id="rId4" Type="http://schemas.openxmlformats.org/officeDocument/2006/relationships/hyperlink" Target="https://doi.org/10.5220/0006227701050113" TargetMode="External"/><Relationship Id="rId9" Type="http://schemas.openxmlformats.org/officeDocument/2006/relationships/hyperlink" Target="https://doi.org/10.1016/j.socl.2021.100018" TargetMode="External"/><Relationship Id="rId14" Type="http://schemas.openxmlformats.org/officeDocument/2006/relationships/hyperlink" Target="https://doi.org/10.1016/j.specom.2018.08.002" TargetMode="External"/><Relationship Id="rId5" Type="http://schemas.openxmlformats.org/officeDocument/2006/relationships/hyperlink" Target="https://doi.org/10.1109/ICASSP40776.2020.9053751" TargetMode="External"/><Relationship Id="rId6" Type="http://schemas.openxmlformats.org/officeDocument/2006/relationships/hyperlink" Target="https://doi.org/10.1109/ICASSP40776.2020.9053751" TargetMode="External"/><Relationship Id="rId7" Type="http://schemas.openxmlformats.org/officeDocument/2006/relationships/hyperlink" Target="https://doi.org/10.1016/j.socl.2021.100018" TargetMode="External"/><Relationship Id="rId8" Type="http://schemas.openxmlformats.org/officeDocument/2006/relationships/hyperlink" Target="https://doi.org/10.1016/j.socl.2021.1000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0kugzGSCgOSQJW35oca0ZpC6RM1yBX0O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5HyTngnUJUp1tLoe9yHb-udUyLr5zs9t/view" TargetMode="External"/><Relationship Id="rId6" Type="http://schemas.openxmlformats.org/officeDocument/2006/relationships/hyperlink" Target="http://drive.google.com/file/d/1yG8eU1UEjPNQb6ab6dtoPAVwIgUt5ofk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Spanish Accent Classification System for Voice Assistant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Diego Freire, Martine Harrison, Stefanie Reed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Exploration- Accents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169075" y="101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{31629C68-F3CB-4732-B4C4-CCBBD4D05011}</a:tableStyleId>
              </a:tblPr>
              <a:tblGrid>
                <a:gridCol w="7816975"/>
                <a:gridCol w="9468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Accent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Count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España: Sur peninsular (Andalucia, Extremadura, Murcia)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37430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España: Norte peninsular (Asturias, Castilla y León, Cantabria, País Vasco, Navarra, Aragón, La Rioja, Guadalajara, Cuenca)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29043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7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México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15449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Andino-Pacífico: Colombia, Perú, Ecuador, oeste de Bolivia y Venezuela andina                                                        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11699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Rioplatense: Argentina, Uruguay, este de Bolivia, Paraguay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10621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España: Centro-Sur peninsular (Madrid, Toledo, Castilla-La Mancha)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7904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Caribe: Cuba, Venezuela, Puerto Rico, República Dominicana, Panamá, Colombia caribeña, México caribeño, Costa del golfo de México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7661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América central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5565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Chileno: Chile, Cuyo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3918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audio files are high-quality enough to be informative (lack of clarity, background noise, etc)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to decide what audio files to use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Voice rates the files with Up Votes and Down Votes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best files are considered to have 2 Up Votes out of 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from .mp3 to .wav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1006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13" y="6496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used Librosa to extract data from the Wav Files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MFCC: Mel-frequency cepstrum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The MFCC feature extraction technique basically includes windowing the signal, applying the Discrete Fourier Transform, taking the log of the magnitude, and then warping the frequencies on a Mel scale, followed by applying the inverse Discrete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Cosine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Transform.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chemeClr val="lt1"/>
                </a:highlight>
              </a:rPr>
              <a:t>They represent the Phonemes.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0" y="3831025"/>
            <a:ext cx="4625776" cy="110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25" y="3831025"/>
            <a:ext cx="4411460" cy="110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13" y="2645044"/>
            <a:ext cx="8947426" cy="104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Spectral Centroid</a:t>
            </a:r>
            <a:b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A measure used in digital signal processing to characterise a spectrum. It indicates where the center of mass of the spectrum is located. Perceptually, it has a robust connection with the impression of brightness of a sound.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200" y="2448350"/>
            <a:ext cx="36195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</a:rPr>
              <a:t>Spectral </a:t>
            </a:r>
            <a:r>
              <a:rPr b="1" lang="en" sz="1700">
                <a:solidFill>
                  <a:srgbClr val="000000"/>
                </a:solidFill>
                <a:highlight>
                  <a:srgbClr val="FFFFFF"/>
                </a:highlight>
              </a:rPr>
              <a:t>Bandwidth</a:t>
            </a:r>
            <a:endParaRPr b="1"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It is the Wavelength interval in which a radiated spectral quantity is not less than half its maximum value.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550" y="1939550"/>
            <a:ext cx="3702900" cy="2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00550" y="1250100"/>
            <a:ext cx="8742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pectral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Rolloff</a:t>
            </a:r>
            <a:endParaRPr b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s the frequency below which a specified percentage of the total spectral energy, e.g. 85%, lies.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2266975"/>
            <a:ext cx="36195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set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cleared the data set and extracted: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 MFCC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Spectral Centroid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Spectral </a:t>
            </a:r>
            <a:r>
              <a:rPr lang="en"/>
              <a:t>Bandwidth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Spectral Rolloff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final training data set contains: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50" y="3633700"/>
            <a:ext cx="2946825" cy="11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999" y="3633700"/>
            <a:ext cx="2946825" cy="85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800" y="139500"/>
            <a:ext cx="3177500" cy="31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28675"/>
            <a:ext cx="8520600" cy="26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Before proceeding to train a model, we standarized the data using Standard Scaler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Finally, we used feature selection to get the best features.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Note: Each model has different features because the audio files are different.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0" y="2775350"/>
            <a:ext cx="7900999" cy="186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SVM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923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300"/>
              <a:buChar char="●"/>
            </a:pPr>
            <a:r>
              <a:rPr lang="en" sz="1300">
                <a:solidFill>
                  <a:srgbClr val="4D5156"/>
                </a:solidFill>
                <a:highlight>
                  <a:srgbClr val="FFFFFF"/>
                </a:highlight>
              </a:rPr>
              <a:t>Supervised</a:t>
            </a:r>
            <a:r>
              <a:rPr lang="en" sz="1300">
                <a:solidFill>
                  <a:srgbClr val="4D5156"/>
                </a:solidFill>
                <a:highlight>
                  <a:srgbClr val="FFFFFF"/>
                </a:highlight>
              </a:rPr>
              <a:t> Learning Model</a:t>
            </a:r>
            <a:endParaRPr sz="13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300"/>
              <a:buChar char="●"/>
            </a:pPr>
            <a:r>
              <a:rPr lang="en" sz="1300">
                <a:solidFill>
                  <a:srgbClr val="4D5156"/>
                </a:solidFill>
                <a:highlight>
                  <a:srgbClr val="FFFFFF"/>
                </a:highlight>
              </a:rPr>
              <a:t>Used for Classification and Regression Analysis</a:t>
            </a:r>
            <a:endParaRPr sz="13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300"/>
              <a:buChar char="●"/>
            </a:pPr>
            <a:r>
              <a:rPr lang="en" sz="1300">
                <a:solidFill>
                  <a:srgbClr val="4D5156"/>
                </a:solidFill>
                <a:highlight>
                  <a:srgbClr val="FFFFFF"/>
                </a:highlight>
              </a:rPr>
              <a:t>In NLP: Frequently used for text </a:t>
            </a:r>
            <a:r>
              <a:rPr lang="en" sz="1300">
                <a:solidFill>
                  <a:srgbClr val="4D5156"/>
                </a:solidFill>
                <a:highlight>
                  <a:srgbClr val="FFFFFF"/>
                </a:highlight>
              </a:rPr>
              <a:t>classification</a:t>
            </a:r>
            <a:r>
              <a:rPr lang="en" sz="1300">
                <a:solidFill>
                  <a:srgbClr val="4D5156"/>
                </a:solidFill>
                <a:highlight>
                  <a:srgbClr val="FFFFFF"/>
                </a:highlight>
              </a:rPr>
              <a:t> tasks</a:t>
            </a:r>
            <a:endParaRPr sz="13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300"/>
              <a:buChar char="●"/>
            </a:pPr>
            <a:r>
              <a:rPr lang="en" sz="1300">
                <a:solidFill>
                  <a:srgbClr val="4D5156"/>
                </a:solidFill>
                <a:highlight>
                  <a:srgbClr val="FFFFFF"/>
                </a:highlight>
              </a:rPr>
              <a:t>This is a good algorithm for Binary Classification, but it doesn’t support multiclass classification natively </a:t>
            </a:r>
            <a:endParaRPr sz="13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024" y="2385675"/>
            <a:ext cx="3665950" cy="24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SVM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for Multiclass Classification can be </a:t>
            </a:r>
            <a:r>
              <a:rPr lang="en"/>
              <a:t>accomplished in two different approaches.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One Vs One (OVO)</a:t>
            </a:r>
            <a:r>
              <a:rPr lang="en"/>
              <a:t>: </a:t>
            </a:r>
            <a:r>
              <a:rPr lang="en"/>
              <a:t>Separates the data between every two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vs 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vs Blue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 vs Green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m(m-1)/2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125" y="2571750"/>
            <a:ext cx="2871600" cy="24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93850"/>
            <a:ext cx="8520600" cy="3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/>
              <a:t>Introduction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ASR Process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Accent Classification Task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/>
              <a:t>Goal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an Spanish Accent Classification Model using Mozilla Common Voice + Evaluate Results</a:t>
            </a:r>
            <a:endParaRPr sz="14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Compare scores with SVM results tested on English </a:t>
            </a:r>
            <a:r>
              <a:rPr lang="en" sz="1200"/>
              <a:t>(Pedersen 2007)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Compare scores with MLP/CNN results tested on English </a:t>
            </a:r>
            <a:r>
              <a:rPr lang="en" sz="1200"/>
              <a:t>(Ahamad 2020) </a:t>
            </a:r>
            <a:r>
              <a:rPr lang="en" sz="12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/>
              <a:t>Experiment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Exploration and Data Cleaning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MFCC Feature Extraction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SVM Model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/>
              <a:t>Evaluation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Accuracy Score and AUC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/>
              <a:t>Results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/>
              <a:t>Discussion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SVM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One Vs Rest (OVR)</a:t>
            </a:r>
            <a:r>
              <a:rPr lang="en"/>
              <a:t>: Divides the data in two groups. A group for the class points, and a group for all other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vs [Blue, Red]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 vs [Green, Red]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vs [Green, Blue]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160" y="2175247"/>
            <a:ext cx="3191825" cy="2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SVM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Pipeline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7375"/>
            <a:ext cx="9144000" cy="123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goal(s)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our research: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an SVM trained on Mozilla Common Voice for Spanish accent classification approach existing SVM results in ASR for accent classification tasks in English? </a:t>
            </a:r>
            <a:r>
              <a:rPr lang="en" sz="1200"/>
              <a:t>(Pedersen 2007)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an SVM trained on Mozilla Common Voice for Spanish accent classification approach more contemporary methods toward accent classification tasks (e.g. perceptrons, CNNs)in English? </a:t>
            </a:r>
            <a:r>
              <a:rPr lang="en" sz="1200"/>
              <a:t>(Ahamad 2020)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16" name="Google Shape;216;p35"/>
          <p:cNvGraphicFramePr/>
          <p:nvPr/>
        </p:nvGraphicFramePr>
        <p:xfrm>
          <a:off x="82390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{31629C68-F3CB-4732-B4C4-CCBBD4D05011}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MODEL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ACCURACY SCORE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AUC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MULTI_OVO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0.7317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0.8319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ANDINO_CARIBE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0.8750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0.8751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ES_ANDINO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0.8628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0.8627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ES_MX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0.8603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0.8603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ES_MX_ANDINO_OVO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0.7743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0.8307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ES_MX_CARIBE_OVO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0.7850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0.8388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MX_ANDINO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0.8500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0.8600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MX_CARIBE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0.8771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0.8771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61" y="1612488"/>
            <a:ext cx="2833500" cy="24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561" y="1585700"/>
            <a:ext cx="2896375" cy="24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5386" y="1705175"/>
            <a:ext cx="2717651" cy="228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/>
        </p:nvSpPr>
        <p:spPr>
          <a:xfrm>
            <a:off x="311688" y="1089588"/>
            <a:ext cx="15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ANDINO_CARIBE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3227550" y="1089599"/>
            <a:ext cx="15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MX_ES_CARIBE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6285363" y="1093838"/>
            <a:ext cx="15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MULTI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evaluation: pedersen 2007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450"/>
            <a:ext cx="8858425" cy="2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evaluation: ahamad 2020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41450"/>
            <a:ext cx="8520600" cy="379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5" y="427671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CHALLENGES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248450" y="1228675"/>
            <a:ext cx="67995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Conflating Iberian and Andino accents (there are different accents in Spain, the Andino region accents don’t sound equal.)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Accents within a country can sound different depending of the State/Province or region.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Many recordings for Andino are from Colombian speakers. </a:t>
            </a:r>
            <a:br>
              <a:rPr lang="en"/>
            </a:br>
            <a:r>
              <a:rPr lang="en"/>
              <a:t>Their accent sound different to Ecuadorian or Peruvian.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Ecuadorian accents sound like Mexican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Immigration status, educational level, other sociolinguistic factors which may affect the way someone speaks, are not disclosed in the metadata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249" y="352325"/>
            <a:ext cx="2223449" cy="29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276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CHALLENGES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Quality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Incorrectly labeled data. Some files are labeled as Mexican, but are from Spain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 quality differs for each file, not standard hardware or location for recording.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have cleaned files that included recording of &lt;5 words (open-source dataset is not as high quality)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Imbalance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speakers are men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291585" lvl="2" marL="1371600" rtl="0" algn="l">
              <a:spcBef>
                <a:spcPts val="0"/>
              </a:spcBef>
              <a:spcAft>
                <a:spcPts val="0"/>
              </a:spcAft>
              <a:buSzPts val="992"/>
              <a:buChar char="■"/>
            </a:pPr>
            <a:r>
              <a:rPr lang="en" sz="1391">
                <a:solidFill>
                  <a:srgbClr val="595959"/>
                </a:solidFill>
              </a:rPr>
              <a:t>Older speakers have more pronounced accent differences</a:t>
            </a:r>
            <a:endParaRPr sz="1391">
              <a:solidFill>
                <a:srgbClr val="595959"/>
              </a:solidFill>
            </a:endParaRPr>
          </a:p>
          <a:p>
            <a:pPr indent="-291585" lvl="2" marL="1371600" rtl="0" algn="l">
              <a:spcBef>
                <a:spcPts val="0"/>
              </a:spcBef>
              <a:spcAft>
                <a:spcPts val="0"/>
              </a:spcAft>
              <a:buSzPts val="992"/>
              <a:buChar char="■"/>
            </a:pPr>
            <a:r>
              <a:rPr lang="en" sz="1391">
                <a:solidFill>
                  <a:srgbClr val="595959"/>
                </a:solidFill>
              </a:rPr>
              <a:t>Younger speakers features homogenized by things like internet and media</a:t>
            </a:r>
            <a:endParaRPr sz="99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Mislabeling in the dataset</a:t>
            </a:r>
            <a:endParaRPr/>
          </a:p>
        </p:txBody>
      </p:sp>
      <p:sp>
        <p:nvSpPr>
          <p:cNvPr id="258" name="Google Shape;258;p41"/>
          <p:cNvSpPr txBox="1"/>
          <p:nvPr/>
        </p:nvSpPr>
        <p:spPr>
          <a:xfrm>
            <a:off x="1335375" y="1235550"/>
            <a:ext cx="680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Weird files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common_voice_es_19723697.wav Mexican but sounds like España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common_voice_es_21996991.wav Mexican sounds like Andino (Colombian)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Wrong label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common_voice_es_22165852.wav It is España but is labeled as Mexico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9" name="Google Shape;259;p41" title="common_voice_es_19723697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50" y="163781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1" title="common_voice_es_21996991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50" y="23931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 title="common_voice_es_22165852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50" y="36979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ntroduction: Automatic speaker recognition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42603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7"/>
              <a:t>Components:</a:t>
            </a:r>
            <a:endParaRPr sz="1657"/>
          </a:p>
          <a:p>
            <a:pPr indent="-333828" lvl="0" marL="457200" rtl="0" algn="l">
              <a:spcBef>
                <a:spcPts val="1200"/>
              </a:spcBef>
              <a:spcAft>
                <a:spcPts val="0"/>
              </a:spcAft>
              <a:buSzPts val="1657"/>
              <a:buAutoNum type="arabicPeriod"/>
            </a:pPr>
            <a:r>
              <a:rPr lang="en" sz="1657"/>
              <a:t>Front-end processing</a:t>
            </a:r>
            <a:br>
              <a:rPr lang="en" sz="1657"/>
            </a:br>
            <a:r>
              <a:rPr lang="en" sz="1332"/>
              <a:t>A.k.a Feature Extraction</a:t>
            </a:r>
            <a:br>
              <a:rPr lang="en" sz="1332"/>
            </a:br>
            <a:r>
              <a:rPr lang="en" sz="1332"/>
              <a:t>Acoustic signal → vectors</a:t>
            </a:r>
            <a:br>
              <a:rPr lang="en" sz="1657"/>
            </a:br>
            <a:endParaRPr sz="1657"/>
          </a:p>
          <a:p>
            <a:pPr indent="-333828" lvl="0" marL="457200" rtl="0" algn="l">
              <a:spcBef>
                <a:spcPts val="0"/>
              </a:spcBef>
              <a:spcAft>
                <a:spcPts val="0"/>
              </a:spcAft>
              <a:buSzPts val="1657"/>
              <a:buAutoNum type="arabicPeriod"/>
            </a:pPr>
            <a:r>
              <a:rPr lang="en" sz="1657"/>
              <a:t>Acoustic model</a:t>
            </a:r>
            <a:br>
              <a:rPr lang="en" sz="1657"/>
            </a:br>
            <a:r>
              <a:rPr lang="en" sz="1029">
                <a:solidFill>
                  <a:srgbClr val="000000"/>
                </a:solidFill>
              </a:rPr>
              <a:t>Statistical model mapping signal to speech (sounds or words)</a:t>
            </a:r>
            <a:br>
              <a:rPr lang="en" sz="1029">
                <a:solidFill>
                  <a:srgbClr val="000000"/>
                </a:solidFill>
              </a:rPr>
            </a:br>
            <a:endParaRPr sz="1057"/>
          </a:p>
          <a:p>
            <a:pPr indent="-333828" lvl="0" marL="457200" rtl="0" algn="l">
              <a:spcBef>
                <a:spcPts val="0"/>
              </a:spcBef>
              <a:spcAft>
                <a:spcPts val="0"/>
              </a:spcAft>
              <a:buSzPts val="1657"/>
              <a:buAutoNum type="arabicPeriod"/>
            </a:pPr>
            <a:r>
              <a:rPr lang="en" sz="1657"/>
              <a:t>Language model</a:t>
            </a:r>
            <a:br>
              <a:rPr lang="en" sz="1657"/>
            </a:br>
            <a:endParaRPr sz="1657"/>
          </a:p>
          <a:p>
            <a:pPr indent="-333828" lvl="0" marL="457200" rtl="0" algn="l">
              <a:spcBef>
                <a:spcPts val="0"/>
              </a:spcBef>
              <a:spcAft>
                <a:spcPts val="0"/>
              </a:spcAft>
              <a:buSzPts val="1657"/>
              <a:buAutoNum type="arabicPeriod"/>
            </a:pPr>
            <a:r>
              <a:rPr lang="en" sz="1657"/>
              <a:t>Dictionary (knowledge-based)</a:t>
            </a:r>
            <a:br>
              <a:rPr lang="en" sz="1657"/>
            </a:br>
            <a:endParaRPr sz="1657"/>
          </a:p>
          <a:p>
            <a:pPr indent="-333828" lvl="0" marL="457200" rtl="0" algn="l">
              <a:spcBef>
                <a:spcPts val="0"/>
              </a:spcBef>
              <a:spcAft>
                <a:spcPts val="0"/>
              </a:spcAft>
              <a:buSzPts val="1657"/>
              <a:buAutoNum type="arabicPeriod"/>
            </a:pPr>
            <a:r>
              <a:rPr lang="en" sz="1657"/>
              <a:t>Decoding algorithm</a:t>
            </a:r>
            <a:endParaRPr sz="16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500" y="1194000"/>
            <a:ext cx="5299498" cy="1920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204500" y="3114100"/>
            <a:ext cx="44571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Downstream Tasks: 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Source Code Pro"/>
              <a:buChar char="●"/>
            </a:pPr>
            <a:r>
              <a:rPr lang="en" sz="10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Voice user interfaces </a:t>
            </a:r>
            <a:endParaRPr sz="10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Source Code Pro"/>
              <a:buChar char="●"/>
            </a:pPr>
            <a:r>
              <a:rPr lang="en" sz="10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Speaker identification (biometrics)</a:t>
            </a:r>
            <a:endParaRPr sz="10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Source Code Pro"/>
              <a:buChar char="●"/>
            </a:pPr>
            <a:r>
              <a:rPr lang="en" sz="10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Telephony for the deaf, hearing- or motor-impaired</a:t>
            </a:r>
            <a:endParaRPr sz="10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Source Code Pro"/>
              <a:buChar char="●"/>
            </a:pPr>
            <a:r>
              <a:rPr lang="en" sz="10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Keyword spotting (e.g., at the NSA)</a:t>
            </a:r>
            <a:endParaRPr sz="10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Source Code Pro"/>
              <a:buChar char="●"/>
            </a:pPr>
            <a:r>
              <a:rPr lang="en" sz="10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Academic</a:t>
            </a:r>
            <a:endParaRPr sz="10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Source Code Pro"/>
              <a:buChar char="●"/>
            </a:pPr>
            <a:r>
              <a:rPr lang="en" sz="10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Captioning</a:t>
            </a:r>
            <a:endParaRPr sz="10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Source Code Pro"/>
              <a:buChar char="●"/>
            </a:pPr>
            <a:r>
              <a:rPr lang="en" sz="10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Transcription (medical, legal)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1990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Future work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771475"/>
            <a:ext cx="8520600" cy="4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that it is possible to create a Spanish Accent Classification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the scores </a:t>
            </a:r>
            <a:r>
              <a:rPr lang="en"/>
              <a:t>highly depends on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attention for Preprocessing &amp; Postprocessing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F0 (pitch), weight </a:t>
            </a:r>
            <a:r>
              <a:rPr lang="en"/>
              <a:t>F1, F2, F5, </a:t>
            </a:r>
            <a:r>
              <a:rPr lang="en"/>
              <a:t>Disaggregate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Importance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Hand-write rules (e.g. Argentina ‘sh’ = F5-F6)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Variation amongst utterances: Mozilla has a great deal of variation, while other studies have used SVMs trained on datasets with a narrow range of repeat utterances; could this divide in the data lead to deprecated results?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958025" y="1675425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Duduka , S., Jain, H., Jain, V., Prabhu, H., &amp; Chawan, P. (2020). Accent Classification using Machine Learning 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International Research Journal of Engineering and Technology (IRJET)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(11), 638–641.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McFee, Brian, Colin Raffel, Dawen Liang, Daniel PW Ellis, Matt McVicar, Eric Battenberg, and Oriol Nieto. “librosa: Audio and music signal analysis in python.” In Proceedings of the 14th python in science conference, pp. 18-25. 2015.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Pedersen, C., &amp; Diederich, J. (2007). Accent classification using support Vector Machines.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6th IEEE/ACIS International Conference on Computer and Information Science (ICIS 2007)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https://doi.org/10.1109/icis.2007.47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735475"/>
            <a:ext cx="85206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N. Bailón-Miguel and M. del P. Angeles, “A Comparative of Spanish Encoding Functions - Efectiveness on Record Linkage:,” in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Fifth International Conference on Telecommunications and Remote Sensing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Milan, Italy, 2016, pp. 105–113. doi: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10.5220/0006227701050113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Stantic and J. Jo, “Accent Identification by Clustering and Scoring Formants,” vol. 6, no. 3, p. 6, 2012.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Aksenova, A. Bruguier, A. Ritchart-Scott, and U. Mendlovic, “Algorithmic Exploration of American English Dialects,” in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ICASSP 2020 - 2020 IEEE International Conference on Acoustics, Speech and Signal Processing (ICASSP)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Barcelona, Spain, May 2020, pp. 7374–7378. doi: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10.1109/ICASSP40776.2020.9053751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 Berjon, A. Nag, and S. Dev, “Analysis of French phonetic idiosyncrasies for accent recognition,”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 Computing Letters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3, p. 100018, Dec. 2021, doi: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10.1016/j.socl.2021.100018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 Berjon, A. Nag, and S. Dev, “Analysis of French phonetic idiosyncrasies for accent recognition,”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 Computing Letters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3, p. 100018, Dec. 2021, doi: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10.1016/j.socl.2021.100018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Z. Elloumi, L. Besacier, O. Galibert, and B. Lecouteux, “Analyzing Learned Representations of a Deep ASR Performance Prediction Model,” in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2018 EMNLP Workshop BlackboxNLP: Analyzing and Interpreting Neural Networks for NLP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Brussels, Belgium, 2018, pp. 9–15. doi: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10.18653/v1/W18-5402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 Kakouros, O. Räsänen, and P. Alku, “Comparison of spectral tilt measures for sentence prominence in speech—Effects of dimensionality and adverse noise conditions,”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Communication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103, pp. 11–26, Oct. 2018, doi: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10.1016/j.specom.2018.08.002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Eisenstein, “Natural Language Processing,” p. 587.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M. Tyers, “What shall we do with an hour of data? Speech recognition for the un- and under-served languages of Common Voice,” p. 13.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Task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ASR systems are very well-developed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focus to develop systems in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languages are neglected &amp; misrepresented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(e.g. low-resource &amp; non-commercially important languages)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Spanish ASR systems used European Spanish more frequently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are changing, but there is still work to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address speech variation as dialect/accent and how phonemes(sounds of a language) differ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965" l="2607" r="29829" t="58521"/>
          <a:stretch/>
        </p:blipFill>
        <p:spPr>
          <a:xfrm>
            <a:off x="216475" y="3497924"/>
            <a:ext cx="5470075" cy="14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52977" l="44943" r="21644" t="6211"/>
          <a:stretch/>
        </p:blipFill>
        <p:spPr>
          <a:xfrm>
            <a:off x="6075675" y="3448938"/>
            <a:ext cx="2660275" cy="15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48950" y="126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Spanish Dialects and accents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6175" y="849075"/>
            <a:ext cx="52845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Concerns: </a:t>
            </a:r>
            <a:endParaRPr sz="2300">
              <a:solidFill>
                <a:srgbClr val="000000"/>
              </a:solidFill>
            </a:endParaRPr>
          </a:p>
          <a:p>
            <a:pPr indent="-3417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300">
                <a:solidFill>
                  <a:srgbClr val="000000"/>
                </a:solidFill>
              </a:rPr>
              <a:t>Speech errors </a:t>
            </a:r>
            <a:endParaRPr sz="2300">
              <a:solidFill>
                <a:srgbClr val="000000"/>
              </a:solidFill>
            </a:endParaRPr>
          </a:p>
          <a:p>
            <a:pPr indent="-3417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300">
                <a:solidFill>
                  <a:srgbClr val="000000"/>
                </a:solidFill>
              </a:rPr>
              <a:t>“How to recognize speech”</a:t>
            </a:r>
            <a:br>
              <a:rPr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→ “How to wreck a nice beach”</a:t>
            </a:r>
            <a:endParaRPr sz="2300">
              <a:solidFill>
                <a:srgbClr val="000000"/>
              </a:solidFill>
            </a:endParaRPr>
          </a:p>
          <a:p>
            <a:pPr indent="-34178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300">
                <a:solidFill>
                  <a:srgbClr val="000000"/>
                </a:solidFill>
              </a:rPr>
              <a:t>ASR-NLP-TTS pipeline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Consequences for:</a:t>
            </a:r>
            <a:endParaRPr sz="2300">
              <a:solidFill>
                <a:srgbClr val="000000"/>
              </a:solidFill>
            </a:endParaRPr>
          </a:p>
          <a:p>
            <a:pPr indent="-3417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300">
                <a:solidFill>
                  <a:srgbClr val="000000"/>
                </a:solidFill>
              </a:rPr>
              <a:t>Internationalization (i18n)</a:t>
            </a:r>
            <a:endParaRPr sz="2300">
              <a:solidFill>
                <a:srgbClr val="000000"/>
              </a:solidFill>
            </a:endParaRPr>
          </a:p>
          <a:p>
            <a:pPr indent="-3417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300">
                <a:solidFill>
                  <a:srgbClr val="000000"/>
                </a:solidFill>
              </a:rPr>
              <a:t>Localization (l10n)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325" y="44638"/>
            <a:ext cx="4065675" cy="476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5" y="2836100"/>
            <a:ext cx="6508826" cy="22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00" y="2440025"/>
            <a:ext cx="4251499" cy="23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24637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Task (ct’d)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-97975" y="662800"/>
            <a:ext cx="5676300" cy="4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Dialect refers to a particular form of a language:</a:t>
            </a:r>
            <a:endParaRPr sz="1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845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Pronunciation, vocabulary, and grammar</a:t>
            </a:r>
            <a:endParaRPr sz="1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845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Accent = Pronunciatio</a:t>
            </a: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n</a:t>
            </a:r>
            <a:b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17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84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Dialect identification in ASR = discriminating between members of the same language, instead of different languages.</a:t>
            </a:r>
            <a:b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84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Past approaches: KNN all the way through to Deep Learning &amp; Hybrid Rule-based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845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</a:rPr>
              <a:t>SoTA = Deep Learning 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(Duduka 2020)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845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1428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High-quality vs. low-latency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45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Clean environment vs. noisy environment</a:t>
            </a:r>
            <a:b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845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Our approach: Discriminative classifier using SVM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00" y="167950"/>
            <a:ext cx="2949800" cy="20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847675"/>
            <a:ext cx="7546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Mozilla Common Voice dataset:  is an open-source multi-language dataset of voices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Comprised of MP3 and corresponding text files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it is open source, it is not proprietary in the same way as many other voice datasets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voice datasets over-represent white and English-speaking males: Mozilla Common Voice presents itself as an alternative to this norm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is subdivided into train, dev, and test portions with tags for high-quality data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that is validated, and low-quality data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Metadata: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speaker ID for each recording where each recording is ~ a sentence or less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path to the audio file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decoded audio array and its sampling rate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transcription of the sentence produced by the speaker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many upvotes the audio file received from reviewers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Gender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Accent based on region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07" name="Google Shape;107;p20" title="common_voice_es_20507724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62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 title="common_voice_es_18306580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220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912400" y="1274750"/>
            <a:ext cx="57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Viaja al Paraguay en dos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ocasiones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912400" y="34505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Dale cuerda a la rana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1" name="Google Shape;111;p20" title="common_voice_es_22211393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341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016675" y="2362625"/>
            <a:ext cx="577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Hizo aplaudidas audiciones en Radio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Antártida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Argentina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y Belgrano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According to the Common Voice dataset description: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Data Splits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speech material has been subdivided into portions for dev, train, test, validated, invalidated, reported and other.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validated data is data that has been validated with reviewers and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received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upvotes that the data is of high quality.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invalidated data is data has been invalidated by reviewers and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received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downvotes that the data is of low quality.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reported data is data that has been reported, for different reasons.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other data is data that has not yet been reviewed.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The dev, test, train are all data that has been reviewed, deemed of high quality and split into dev, test and train.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