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1" r:id="rId9"/>
    <p:sldId id="264" r:id="rId10"/>
    <p:sldId id="265" r:id="rId11"/>
    <p:sldId id="266" r:id="rId12"/>
    <p:sldId id="270" r:id="rId13"/>
    <p:sldId id="271" r:id="rId14"/>
    <p:sldId id="272" r:id="rId15"/>
    <p:sldId id="273" r:id="rId16"/>
    <p:sldId id="275" r:id="rId17"/>
    <p:sldId id="276" r:id="rId18"/>
    <p:sldId id="267" r:id="rId19"/>
    <p:sldId id="268"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7A870-33AD-46B5-A7BA-34A9FBA1A6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DE726DE-5F24-4776-8656-DA52FC10C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9138545-F545-4882-A6C2-DF26138EA187}"/>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5" name="Marcador de pie de página 4">
            <a:extLst>
              <a:ext uri="{FF2B5EF4-FFF2-40B4-BE49-F238E27FC236}">
                <a16:creationId xmlns:a16="http://schemas.microsoft.com/office/drawing/2014/main" id="{86F88FB9-F109-4B79-93FA-519AB7B53F9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9A27A12-FD27-4B9A-97AB-5A92130D8F3E}"/>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349593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B95F9-40EF-4CD4-ADE5-E389B6B858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82D3BF4-3518-45D3-A758-9CDE036EBE4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6463915-1776-49B9-81CC-B2C721FF4FB2}"/>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5" name="Marcador de pie de página 4">
            <a:extLst>
              <a:ext uri="{FF2B5EF4-FFF2-40B4-BE49-F238E27FC236}">
                <a16:creationId xmlns:a16="http://schemas.microsoft.com/office/drawing/2014/main" id="{B39BFD2E-8176-4DAF-B37D-99117473315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8FBAEB7-F426-4DC6-AD10-F3D7A9C5A7AF}"/>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161628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85876F-E892-46D4-85BA-0501E3EC01D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3F9B97A-E2BD-4D37-AAD8-BFF70DD15AA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32FFE87-8794-4AA5-9187-9DBF30A4C245}"/>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5" name="Marcador de pie de página 4">
            <a:extLst>
              <a:ext uri="{FF2B5EF4-FFF2-40B4-BE49-F238E27FC236}">
                <a16:creationId xmlns:a16="http://schemas.microsoft.com/office/drawing/2014/main" id="{AC0362E8-A2B8-4DA1-8F4D-29FB4FA5D91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80F4B28-A7A7-4C19-82F6-498395FBAD7A}"/>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257712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27404-ABAF-4028-BA40-7DE4271807F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6E1CF52-6D96-4C24-B469-986CF55127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18F49D-C169-4AD7-A852-410AFA6723DE}"/>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5" name="Marcador de pie de página 4">
            <a:extLst>
              <a:ext uri="{FF2B5EF4-FFF2-40B4-BE49-F238E27FC236}">
                <a16:creationId xmlns:a16="http://schemas.microsoft.com/office/drawing/2014/main" id="{F5BA470D-70A1-49A1-95DC-D8B5CD2244A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EC57979-990A-4602-95AD-AE3BDE9D0533}"/>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96297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BC8EF-AB40-43CF-A228-ECAB4A7C61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CF35335-2F95-48DB-A574-4B9CCD827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7E721DC-B1F5-47C4-AF08-2AE95BE54A5D}"/>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5" name="Marcador de pie de página 4">
            <a:extLst>
              <a:ext uri="{FF2B5EF4-FFF2-40B4-BE49-F238E27FC236}">
                <a16:creationId xmlns:a16="http://schemas.microsoft.com/office/drawing/2014/main" id="{81BD19E9-C19C-4263-AB9A-5400CD6093A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D8DA0E5-9F61-49A6-8B3B-ADF27FDCD906}"/>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272748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41070-CBFE-4801-AC15-8587821F0F6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8C86C49-70B7-497D-8605-D80D21A2EDB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EE25B53-4D24-4FA6-9690-5E101324B89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D075E59-5284-4CD0-B5B8-FD6EFA8A0F9F}"/>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6" name="Marcador de pie de página 5">
            <a:extLst>
              <a:ext uri="{FF2B5EF4-FFF2-40B4-BE49-F238E27FC236}">
                <a16:creationId xmlns:a16="http://schemas.microsoft.com/office/drawing/2014/main" id="{09E8E364-196E-47CF-AF58-FDCBA2A6F9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D533C76-5F3B-4A63-8057-180F8D986537}"/>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108349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3CA92-295A-45DF-90B6-24D24DA1795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6F1A95F-71B7-4F4C-A18E-513C1198B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044143D-4EC4-4512-B775-4D2D576E15D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483100B-4754-44BA-9224-9CD65DF9F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7E0CE5-6330-4A8C-B216-3FABD9864C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DC449EE-0136-4B0A-83A9-12F1917F5E13}"/>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8" name="Marcador de pie de página 7">
            <a:extLst>
              <a:ext uri="{FF2B5EF4-FFF2-40B4-BE49-F238E27FC236}">
                <a16:creationId xmlns:a16="http://schemas.microsoft.com/office/drawing/2014/main" id="{8F08D0DA-D2D9-49B3-8A8E-1424BFFB726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B809B1-7CC3-4C74-9006-753E1890BC37}"/>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14969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96B94-E392-4764-AFF7-128F3CD081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5120E85-37D2-49B8-ACEE-2FC3583EE277}"/>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4" name="Marcador de pie de página 3">
            <a:extLst>
              <a:ext uri="{FF2B5EF4-FFF2-40B4-BE49-F238E27FC236}">
                <a16:creationId xmlns:a16="http://schemas.microsoft.com/office/drawing/2014/main" id="{F58CF231-05C7-4D9E-B8E6-57023C003B1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2E3DD09-8FBB-48EE-A7DB-EC4743191C00}"/>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138156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1507A2F-36C3-4AC0-98EF-04E4224D4D94}"/>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3" name="Marcador de pie de página 2">
            <a:extLst>
              <a:ext uri="{FF2B5EF4-FFF2-40B4-BE49-F238E27FC236}">
                <a16:creationId xmlns:a16="http://schemas.microsoft.com/office/drawing/2014/main" id="{938C9C83-664D-42CE-973D-75C19B6C311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084F427-7199-4DA4-A4BE-6D4C3F3D828E}"/>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313310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4065B-E908-435C-A8D7-294A154345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7E52F28-32D8-4794-B5D6-E2E669CA5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B0DF836-9BFE-450E-9A0B-BEDA52729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D5F5B-2734-4A9E-9EA5-73FA072100EA}"/>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6" name="Marcador de pie de página 5">
            <a:extLst>
              <a:ext uri="{FF2B5EF4-FFF2-40B4-BE49-F238E27FC236}">
                <a16:creationId xmlns:a16="http://schemas.microsoft.com/office/drawing/2014/main" id="{187F4ADB-B9BE-4C11-A825-93A9A837959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C5CE6A2-0645-491C-99ED-4ADF5E1A72AE}"/>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6657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CCEDA-783E-4434-9E95-F489F353D0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B480411-3159-4694-B831-56A35DD7FD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9A4B39C-5D07-4570-8207-C7A96785B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231D6B-9A93-448E-8CD2-D1FE762AECC6}"/>
              </a:ext>
            </a:extLst>
          </p:cNvPr>
          <p:cNvSpPr>
            <a:spLocks noGrp="1"/>
          </p:cNvSpPr>
          <p:nvPr>
            <p:ph type="dt" sz="half" idx="10"/>
          </p:nvPr>
        </p:nvSpPr>
        <p:spPr/>
        <p:txBody>
          <a:bodyPr/>
          <a:lstStyle/>
          <a:p>
            <a:fld id="{FF37F1BE-10C0-4B53-B666-14A027340CBD}" type="datetimeFigureOut">
              <a:rPr lang="es-CO" smtClean="0"/>
              <a:t>10/11/2019</a:t>
            </a:fld>
            <a:endParaRPr lang="es-CO"/>
          </a:p>
        </p:txBody>
      </p:sp>
      <p:sp>
        <p:nvSpPr>
          <p:cNvPr id="6" name="Marcador de pie de página 5">
            <a:extLst>
              <a:ext uri="{FF2B5EF4-FFF2-40B4-BE49-F238E27FC236}">
                <a16:creationId xmlns:a16="http://schemas.microsoft.com/office/drawing/2014/main" id="{023C1501-54EF-42DC-8CB8-5209E2A78B9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482BDDC-EDD2-48DD-AFED-FF3587D1473A}"/>
              </a:ext>
            </a:extLst>
          </p:cNvPr>
          <p:cNvSpPr>
            <a:spLocks noGrp="1"/>
          </p:cNvSpPr>
          <p:nvPr>
            <p:ph type="sldNum" sz="quarter" idx="12"/>
          </p:nvPr>
        </p:nvSpPr>
        <p:spPr/>
        <p:txBody>
          <a:bodyPr/>
          <a:lstStyle/>
          <a:p>
            <a:fld id="{693202A8-235B-4971-A87A-B88F996FE0A3}" type="slidenum">
              <a:rPr lang="es-CO" smtClean="0"/>
              <a:t>‹Nº›</a:t>
            </a:fld>
            <a:endParaRPr lang="es-CO"/>
          </a:p>
        </p:txBody>
      </p:sp>
    </p:spTree>
    <p:extLst>
      <p:ext uri="{BB962C8B-B14F-4D97-AF65-F5344CB8AC3E}">
        <p14:creationId xmlns:p14="http://schemas.microsoft.com/office/powerpoint/2010/main" val="215178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B7ED356-1239-483F-92D2-ED295379D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57CC941-3916-4929-B76E-F370C9041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2175A29-068C-4A17-B435-E9A4A37F4B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7F1BE-10C0-4B53-B666-14A027340CBD}" type="datetimeFigureOut">
              <a:rPr lang="es-CO" smtClean="0"/>
              <a:t>10/11/2019</a:t>
            </a:fld>
            <a:endParaRPr lang="es-CO"/>
          </a:p>
        </p:txBody>
      </p:sp>
      <p:sp>
        <p:nvSpPr>
          <p:cNvPr id="5" name="Marcador de pie de página 4">
            <a:extLst>
              <a:ext uri="{FF2B5EF4-FFF2-40B4-BE49-F238E27FC236}">
                <a16:creationId xmlns:a16="http://schemas.microsoft.com/office/drawing/2014/main" id="{86D44528-72B2-4BD7-9535-E3A7E9C71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9B6264F-E188-44B1-AEE7-2B3382925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202A8-235B-4971-A87A-B88F996FE0A3}" type="slidenum">
              <a:rPr lang="es-CO" smtClean="0"/>
              <a:t>‹Nº›</a:t>
            </a:fld>
            <a:endParaRPr lang="es-CO"/>
          </a:p>
        </p:txBody>
      </p:sp>
    </p:spTree>
    <p:extLst>
      <p:ext uri="{BB962C8B-B14F-4D97-AF65-F5344CB8AC3E}">
        <p14:creationId xmlns:p14="http://schemas.microsoft.com/office/powerpoint/2010/main" val="226916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E27C1-B1B0-468B-97ED-7932610C022A}"/>
              </a:ext>
            </a:extLst>
          </p:cNvPr>
          <p:cNvSpPr>
            <a:spLocks noGrp="1"/>
          </p:cNvSpPr>
          <p:nvPr>
            <p:ph type="ctrTitle"/>
          </p:nvPr>
        </p:nvSpPr>
        <p:spPr/>
        <p:txBody>
          <a:bodyPr/>
          <a:lstStyle/>
          <a:p>
            <a:r>
              <a:rPr lang="es-CO" dirty="0"/>
              <a:t>Segmentación dinámica</a:t>
            </a:r>
          </a:p>
        </p:txBody>
      </p:sp>
      <p:sp>
        <p:nvSpPr>
          <p:cNvPr id="3" name="Subtítulo 2">
            <a:extLst>
              <a:ext uri="{FF2B5EF4-FFF2-40B4-BE49-F238E27FC236}">
                <a16:creationId xmlns:a16="http://schemas.microsoft.com/office/drawing/2014/main" id="{CA315AF1-3FAA-4F9B-926E-B1F619614DFB}"/>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123739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0C4BC-9AC5-4706-9755-1F09ABD4B3E8}"/>
              </a:ext>
            </a:extLst>
          </p:cNvPr>
          <p:cNvSpPr>
            <a:spLocks noGrp="1"/>
          </p:cNvSpPr>
          <p:nvPr>
            <p:ph type="title"/>
          </p:nvPr>
        </p:nvSpPr>
        <p:spPr/>
        <p:txBody>
          <a:bodyPr/>
          <a:lstStyle/>
          <a:p>
            <a:r>
              <a:rPr lang="es-CO" dirty="0"/>
              <a:t>Conclusiones ejemplo </a:t>
            </a:r>
            <a:r>
              <a:rPr lang="es-CO" dirty="0" err="1"/>
              <a:t>Gapminder</a:t>
            </a:r>
            <a:endParaRPr lang="es-CO" dirty="0"/>
          </a:p>
        </p:txBody>
      </p:sp>
      <p:sp>
        <p:nvSpPr>
          <p:cNvPr id="3" name="Marcador de contenido 2">
            <a:extLst>
              <a:ext uri="{FF2B5EF4-FFF2-40B4-BE49-F238E27FC236}">
                <a16:creationId xmlns:a16="http://schemas.microsoft.com/office/drawing/2014/main" id="{6CE5E565-F998-409A-9AA2-08FE07015265}"/>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26306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1C10D-4C85-4640-9638-CA1631945CF7}"/>
              </a:ext>
            </a:extLst>
          </p:cNvPr>
          <p:cNvSpPr>
            <a:spLocks noGrp="1"/>
          </p:cNvSpPr>
          <p:nvPr>
            <p:ph type="title"/>
          </p:nvPr>
        </p:nvSpPr>
        <p:spPr/>
        <p:txBody>
          <a:bodyPr/>
          <a:lstStyle/>
          <a:p>
            <a:r>
              <a:rPr lang="es-CO" dirty="0"/>
              <a:t>Caso de uso práctico: Datos de una empresa real</a:t>
            </a:r>
          </a:p>
        </p:txBody>
      </p:sp>
      <p:sp>
        <p:nvSpPr>
          <p:cNvPr id="3" name="Marcador de contenido 2">
            <a:extLst>
              <a:ext uri="{FF2B5EF4-FFF2-40B4-BE49-F238E27FC236}">
                <a16:creationId xmlns:a16="http://schemas.microsoft.com/office/drawing/2014/main" id="{C1C46AC4-E5D6-4EE7-8036-EEC522858432}"/>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8811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DA1AF-D963-46B9-A86C-07ECFD14B31C}"/>
              </a:ext>
            </a:extLst>
          </p:cNvPr>
          <p:cNvSpPr>
            <a:spLocks noGrp="1"/>
          </p:cNvSpPr>
          <p:nvPr>
            <p:ph type="title"/>
          </p:nvPr>
        </p:nvSpPr>
        <p:spPr/>
        <p:txBody>
          <a:bodyPr/>
          <a:lstStyle/>
          <a:p>
            <a:r>
              <a:rPr lang="es-CO" dirty="0"/>
              <a:t>Objetivos y descripción de los datos</a:t>
            </a:r>
          </a:p>
        </p:txBody>
      </p:sp>
      <p:sp>
        <p:nvSpPr>
          <p:cNvPr id="3" name="Marcador de contenido 2">
            <a:extLst>
              <a:ext uri="{FF2B5EF4-FFF2-40B4-BE49-F238E27FC236}">
                <a16:creationId xmlns:a16="http://schemas.microsoft.com/office/drawing/2014/main" id="{6951EE37-9B66-492B-BF50-4F9D8CDD3BDB}"/>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8324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A0F33-3DD1-4EAC-83B8-FD6932F68783}"/>
              </a:ext>
            </a:extLst>
          </p:cNvPr>
          <p:cNvSpPr>
            <a:spLocks noGrp="1"/>
          </p:cNvSpPr>
          <p:nvPr>
            <p:ph type="title"/>
          </p:nvPr>
        </p:nvSpPr>
        <p:spPr/>
        <p:txBody>
          <a:bodyPr/>
          <a:lstStyle/>
          <a:p>
            <a:r>
              <a:rPr lang="es-CO" dirty="0"/>
              <a:t>Preparación de datos transaccionales (RFM)</a:t>
            </a:r>
          </a:p>
        </p:txBody>
      </p:sp>
      <p:sp>
        <p:nvSpPr>
          <p:cNvPr id="3" name="Marcador de contenido 2">
            <a:extLst>
              <a:ext uri="{FF2B5EF4-FFF2-40B4-BE49-F238E27FC236}">
                <a16:creationId xmlns:a16="http://schemas.microsoft.com/office/drawing/2014/main" id="{F7497D96-E057-4D30-B20A-FDB293BB8580}"/>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02372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3F569-1BDC-4BC1-8207-E1D314DA9527}"/>
              </a:ext>
            </a:extLst>
          </p:cNvPr>
          <p:cNvSpPr>
            <a:spLocks noGrp="1"/>
          </p:cNvSpPr>
          <p:nvPr>
            <p:ph type="title"/>
          </p:nvPr>
        </p:nvSpPr>
        <p:spPr/>
        <p:txBody>
          <a:bodyPr/>
          <a:lstStyle/>
          <a:p>
            <a:r>
              <a:rPr lang="es-CO" dirty="0" err="1"/>
              <a:t>Clusterizacion</a:t>
            </a:r>
            <a:r>
              <a:rPr lang="es-CO" dirty="0"/>
              <a:t> con datos transaccionales</a:t>
            </a:r>
          </a:p>
        </p:txBody>
      </p:sp>
      <p:sp>
        <p:nvSpPr>
          <p:cNvPr id="3" name="Marcador de contenido 2">
            <a:extLst>
              <a:ext uri="{FF2B5EF4-FFF2-40B4-BE49-F238E27FC236}">
                <a16:creationId xmlns:a16="http://schemas.microsoft.com/office/drawing/2014/main" id="{84ECAAA3-647B-4FDF-86BF-BA1740B41ABB}"/>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27136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73F21-1A97-48E9-A9CB-ED57F59E03CC}"/>
              </a:ext>
            </a:extLst>
          </p:cNvPr>
          <p:cNvSpPr>
            <a:spLocks noGrp="1"/>
          </p:cNvSpPr>
          <p:nvPr>
            <p:ph type="title"/>
          </p:nvPr>
        </p:nvSpPr>
        <p:spPr/>
        <p:txBody>
          <a:bodyPr/>
          <a:lstStyle/>
          <a:p>
            <a:r>
              <a:rPr lang="es-CO" dirty="0"/>
              <a:t>Ejemplo montado en la nube (</a:t>
            </a:r>
            <a:r>
              <a:rPr lang="es-CO" dirty="0" err="1"/>
              <a:t>Spark</a:t>
            </a:r>
            <a:r>
              <a:rPr lang="es-CO" dirty="0"/>
              <a:t>, Azure)</a:t>
            </a:r>
          </a:p>
        </p:txBody>
      </p:sp>
      <p:sp>
        <p:nvSpPr>
          <p:cNvPr id="3" name="Marcador de contenido 2">
            <a:extLst>
              <a:ext uri="{FF2B5EF4-FFF2-40B4-BE49-F238E27FC236}">
                <a16:creationId xmlns:a16="http://schemas.microsoft.com/office/drawing/2014/main" id="{6ED0634F-B802-4D62-B115-17F83EB2AA1F}"/>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52026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73F21-1A97-48E9-A9CB-ED57F59E03CC}"/>
              </a:ext>
            </a:extLst>
          </p:cNvPr>
          <p:cNvSpPr>
            <a:spLocks noGrp="1"/>
          </p:cNvSpPr>
          <p:nvPr>
            <p:ph type="title"/>
          </p:nvPr>
        </p:nvSpPr>
        <p:spPr/>
        <p:txBody>
          <a:bodyPr/>
          <a:lstStyle/>
          <a:p>
            <a:r>
              <a:rPr lang="es-CO" dirty="0"/>
              <a:t>Ejemplo montado en la nube (</a:t>
            </a:r>
            <a:r>
              <a:rPr lang="es-CO" dirty="0" err="1"/>
              <a:t>Spark</a:t>
            </a:r>
            <a:r>
              <a:rPr lang="es-CO" dirty="0"/>
              <a:t>, Azure)</a:t>
            </a:r>
          </a:p>
        </p:txBody>
      </p:sp>
      <p:sp>
        <p:nvSpPr>
          <p:cNvPr id="3" name="Marcador de contenido 2">
            <a:extLst>
              <a:ext uri="{FF2B5EF4-FFF2-40B4-BE49-F238E27FC236}">
                <a16:creationId xmlns:a16="http://schemas.microsoft.com/office/drawing/2014/main" id="{6ED0634F-B802-4D62-B115-17F83EB2AA1F}"/>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4060813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FE401-CCAE-4129-8BF1-DE7481EF7940}"/>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B76312CE-E439-4D90-AF0A-5F0DCDA1681E}"/>
              </a:ext>
            </a:extLst>
          </p:cNvPr>
          <p:cNvSpPr>
            <a:spLocks noGrp="1"/>
          </p:cNvSpPr>
          <p:nvPr>
            <p:ph idx="1"/>
          </p:nvPr>
        </p:nvSpPr>
        <p:spPr/>
        <p:txBody>
          <a:bodyPr>
            <a:normAutofit fontScale="85000" lnSpcReduction="20000"/>
          </a:bodyPr>
          <a:lstStyle/>
          <a:p>
            <a:r>
              <a:rPr lang="es-CO" dirty="0"/>
              <a:t>Segmentación dinámica es se habla de peso de las variables (los pesos de las variables cambian se</a:t>
            </a:r>
          </a:p>
          <a:p>
            <a:r>
              <a:rPr lang="es-CO" dirty="0"/>
              <a:t>Uno de los hallazgos es que en </a:t>
            </a:r>
            <a:r>
              <a:rPr lang="es-CO" dirty="0" err="1"/>
              <a:t>segmentacion</a:t>
            </a:r>
            <a:r>
              <a:rPr lang="es-CO" dirty="0"/>
              <a:t> dinámica el dinamismo esta en las variables y en el peso que se le asigna a través de los tiempos, para cada cliente (contradice al concepto tradicional, donde ajustamos las variables a los sujetos y no los sujetos a las variables). Esto ocurría porque eran los mercados los que decidían que y como partir las variables para hacer las segmentación, en este caso es el modelo el que determina cuales son las variables importantes para la segmentación en cada periodo, es el peso de la variable el q segmenta en vez de los usuarios</a:t>
            </a:r>
          </a:p>
          <a:p>
            <a:r>
              <a:rPr lang="es-CO" dirty="0"/>
              <a:t>Antes se decía (de 0 a 10 años es un grupo, de 10 a 18 años otro grupo, </a:t>
            </a:r>
            <a:r>
              <a:rPr lang="es-CO" dirty="0" err="1"/>
              <a:t>etc</a:t>
            </a:r>
            <a:r>
              <a:rPr lang="es-CO" dirty="0"/>
              <a:t>). Acá es el modelo solito el que halla como encontrar estos intervalos de las variables de cada </a:t>
            </a:r>
            <a:r>
              <a:rPr lang="es-CO" dirty="0" err="1"/>
              <a:t>cluster</a:t>
            </a:r>
            <a:r>
              <a:rPr lang="es-CO" dirty="0"/>
              <a:t>.</a:t>
            </a:r>
          </a:p>
          <a:p>
            <a:r>
              <a:rPr lang="es-CO" b="1" dirty="0"/>
              <a:t>Las demás conclusiones están mas asociadas al modelo hallado con los datos reales de la compañía del caso real.</a:t>
            </a:r>
          </a:p>
        </p:txBody>
      </p:sp>
    </p:spTree>
    <p:extLst>
      <p:ext uri="{BB962C8B-B14F-4D97-AF65-F5344CB8AC3E}">
        <p14:creationId xmlns:p14="http://schemas.microsoft.com/office/powerpoint/2010/main" val="320737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FE401-CCAE-4129-8BF1-DE7481EF7940}"/>
              </a:ext>
            </a:extLst>
          </p:cNvPr>
          <p:cNvSpPr>
            <a:spLocks noGrp="1"/>
          </p:cNvSpPr>
          <p:nvPr>
            <p:ph type="title"/>
          </p:nvPr>
        </p:nvSpPr>
        <p:spPr/>
        <p:txBody>
          <a:bodyPr/>
          <a:lstStyle/>
          <a:p>
            <a:r>
              <a:rPr lang="es-CO" dirty="0"/>
              <a:t>Trabajo Futuro ( 3 o 4 ítems)</a:t>
            </a:r>
          </a:p>
        </p:txBody>
      </p:sp>
      <p:sp>
        <p:nvSpPr>
          <p:cNvPr id="3" name="Marcador de contenido 2">
            <a:extLst>
              <a:ext uri="{FF2B5EF4-FFF2-40B4-BE49-F238E27FC236}">
                <a16:creationId xmlns:a16="http://schemas.microsoft.com/office/drawing/2014/main" id="{B76312CE-E439-4D90-AF0A-5F0DCDA1681E}"/>
              </a:ext>
            </a:extLst>
          </p:cNvPr>
          <p:cNvSpPr>
            <a:spLocks noGrp="1"/>
          </p:cNvSpPr>
          <p:nvPr>
            <p:ph idx="1"/>
          </p:nvPr>
        </p:nvSpPr>
        <p:spPr/>
        <p:txBody>
          <a:bodyPr/>
          <a:lstStyle/>
          <a:p>
            <a:r>
              <a:rPr lang="es-CO" dirty="0"/>
              <a:t>Terminar caso de estudio real y analizar resultados</a:t>
            </a:r>
          </a:p>
          <a:p>
            <a:endParaRPr lang="es-CO" dirty="0"/>
          </a:p>
          <a:p>
            <a:pPr marL="0" indent="0">
              <a:buNone/>
            </a:pPr>
            <a:endParaRPr lang="es-CO"/>
          </a:p>
        </p:txBody>
      </p:sp>
    </p:spTree>
    <p:extLst>
      <p:ext uri="{BB962C8B-B14F-4D97-AF65-F5344CB8AC3E}">
        <p14:creationId xmlns:p14="http://schemas.microsoft.com/office/powerpoint/2010/main" val="102840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BEC73-7FBE-456B-BC5C-1401DAF724F4}"/>
              </a:ext>
            </a:extLst>
          </p:cNvPr>
          <p:cNvSpPr>
            <a:spLocks noGrp="1"/>
          </p:cNvSpPr>
          <p:nvPr>
            <p:ph type="title"/>
          </p:nvPr>
        </p:nvSpPr>
        <p:spPr>
          <a:xfrm>
            <a:off x="4800600" y="2485473"/>
            <a:ext cx="10515600" cy="1325563"/>
          </a:xfrm>
        </p:spPr>
        <p:txBody>
          <a:bodyPr/>
          <a:lstStyle/>
          <a:p>
            <a:r>
              <a:rPr lang="es-CO" dirty="0"/>
              <a:t>GRACIAS</a:t>
            </a:r>
          </a:p>
        </p:txBody>
      </p:sp>
    </p:spTree>
    <p:extLst>
      <p:ext uri="{BB962C8B-B14F-4D97-AF65-F5344CB8AC3E}">
        <p14:creationId xmlns:p14="http://schemas.microsoft.com/office/powerpoint/2010/main" val="250218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31689-BA8A-45EF-AE1F-939304C6A445}"/>
              </a:ext>
            </a:extLst>
          </p:cNvPr>
          <p:cNvSpPr>
            <a:spLocks noGrp="1"/>
          </p:cNvSpPr>
          <p:nvPr>
            <p:ph type="title"/>
          </p:nvPr>
        </p:nvSpPr>
        <p:spPr/>
        <p:txBody>
          <a:bodyPr/>
          <a:lstStyle/>
          <a:p>
            <a:r>
              <a:rPr lang="es-CO" dirty="0"/>
              <a:t>Introducción</a:t>
            </a:r>
          </a:p>
        </p:txBody>
      </p:sp>
      <p:sp>
        <p:nvSpPr>
          <p:cNvPr id="3" name="Marcador de contenido 2">
            <a:extLst>
              <a:ext uri="{FF2B5EF4-FFF2-40B4-BE49-F238E27FC236}">
                <a16:creationId xmlns:a16="http://schemas.microsoft.com/office/drawing/2014/main" id="{A37976B1-4D53-442D-A2A6-D23C5CEF3BF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36329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ECA9A-217E-4FA9-BA04-AF5B238AE846}"/>
              </a:ext>
            </a:extLst>
          </p:cNvPr>
          <p:cNvSpPr>
            <a:spLocks noGrp="1"/>
          </p:cNvSpPr>
          <p:nvPr>
            <p:ph type="title"/>
          </p:nvPr>
        </p:nvSpPr>
        <p:spPr/>
        <p:txBody>
          <a:bodyPr/>
          <a:lstStyle/>
          <a:p>
            <a:r>
              <a:rPr lang="es-CO" dirty="0"/>
              <a:t>Estado del arte</a:t>
            </a:r>
          </a:p>
        </p:txBody>
      </p:sp>
      <p:sp>
        <p:nvSpPr>
          <p:cNvPr id="3" name="Marcador de contenido 2">
            <a:extLst>
              <a:ext uri="{FF2B5EF4-FFF2-40B4-BE49-F238E27FC236}">
                <a16:creationId xmlns:a16="http://schemas.microsoft.com/office/drawing/2014/main" id="{516783C9-BDE5-456D-BABF-D5C3CA868883}"/>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48623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DF92A1-2F4A-4422-928C-0539F8AD42A1}"/>
              </a:ext>
            </a:extLst>
          </p:cNvPr>
          <p:cNvSpPr>
            <a:spLocks noGrp="1"/>
          </p:cNvSpPr>
          <p:nvPr>
            <p:ph type="title"/>
          </p:nvPr>
        </p:nvSpPr>
        <p:spPr/>
        <p:txBody>
          <a:bodyPr/>
          <a:lstStyle/>
          <a:p>
            <a:r>
              <a:rPr lang="es-CO" dirty="0"/>
              <a:t>Estado del arte</a:t>
            </a:r>
          </a:p>
        </p:txBody>
      </p:sp>
      <p:sp>
        <p:nvSpPr>
          <p:cNvPr id="3" name="Marcador de contenido 2">
            <a:extLst>
              <a:ext uri="{FF2B5EF4-FFF2-40B4-BE49-F238E27FC236}">
                <a16:creationId xmlns:a16="http://schemas.microsoft.com/office/drawing/2014/main" id="{38280A02-26BE-469A-AF19-59160C0C65EF}"/>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60981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9977E-FFAF-499D-81A1-750EB9ED1D10}"/>
              </a:ext>
            </a:extLst>
          </p:cNvPr>
          <p:cNvSpPr>
            <a:spLocks noGrp="1"/>
          </p:cNvSpPr>
          <p:nvPr>
            <p:ph type="title"/>
          </p:nvPr>
        </p:nvSpPr>
        <p:spPr/>
        <p:txBody>
          <a:bodyPr/>
          <a:lstStyle/>
          <a:p>
            <a:r>
              <a:rPr lang="es-CO" dirty="0"/>
              <a:t>Metodología propuesta (preprocesamiento)</a:t>
            </a:r>
          </a:p>
        </p:txBody>
      </p:sp>
      <p:sp>
        <p:nvSpPr>
          <p:cNvPr id="3" name="Marcador de contenido 2">
            <a:extLst>
              <a:ext uri="{FF2B5EF4-FFF2-40B4-BE49-F238E27FC236}">
                <a16:creationId xmlns:a16="http://schemas.microsoft.com/office/drawing/2014/main" id="{1AA5E6F8-F314-47E9-8D45-03397CCBAE1A}"/>
              </a:ext>
            </a:extLst>
          </p:cNvPr>
          <p:cNvSpPr>
            <a:spLocks noGrp="1"/>
          </p:cNvSpPr>
          <p:nvPr>
            <p:ph idx="1"/>
          </p:nvPr>
        </p:nvSpPr>
        <p:spPr/>
        <p:txBody>
          <a:bodyPr/>
          <a:lstStyle/>
          <a:p>
            <a:r>
              <a:rPr lang="es-CO" dirty="0"/>
              <a:t>Estandarización</a:t>
            </a:r>
          </a:p>
          <a:p>
            <a:r>
              <a:rPr lang="es-CO" dirty="0"/>
              <a:t>Detección </a:t>
            </a:r>
            <a:r>
              <a:rPr lang="es-CO" dirty="0" err="1"/>
              <a:t>outliers</a:t>
            </a:r>
            <a:endParaRPr lang="es-CO" dirty="0"/>
          </a:p>
          <a:p>
            <a:r>
              <a:rPr lang="es-CO" dirty="0"/>
              <a:t>PCA para ploteo</a:t>
            </a:r>
          </a:p>
          <a:p>
            <a:endParaRPr lang="es-CO" dirty="0"/>
          </a:p>
        </p:txBody>
      </p:sp>
    </p:spTree>
    <p:extLst>
      <p:ext uri="{BB962C8B-B14F-4D97-AF65-F5344CB8AC3E}">
        <p14:creationId xmlns:p14="http://schemas.microsoft.com/office/powerpoint/2010/main" val="199068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9977E-FFAF-499D-81A1-750EB9ED1D10}"/>
              </a:ext>
            </a:extLst>
          </p:cNvPr>
          <p:cNvSpPr>
            <a:spLocks noGrp="1"/>
          </p:cNvSpPr>
          <p:nvPr>
            <p:ph type="title"/>
          </p:nvPr>
        </p:nvSpPr>
        <p:spPr/>
        <p:txBody>
          <a:bodyPr/>
          <a:lstStyle/>
          <a:p>
            <a:r>
              <a:rPr lang="es-CO" dirty="0"/>
              <a:t>Metodología propuesta</a:t>
            </a:r>
          </a:p>
        </p:txBody>
      </p:sp>
      <p:sp>
        <p:nvSpPr>
          <p:cNvPr id="3" name="Marcador de contenido 2">
            <a:extLst>
              <a:ext uri="{FF2B5EF4-FFF2-40B4-BE49-F238E27FC236}">
                <a16:creationId xmlns:a16="http://schemas.microsoft.com/office/drawing/2014/main" id="{1AA5E6F8-F314-47E9-8D45-03397CCBAE1A}"/>
              </a:ext>
            </a:extLst>
          </p:cNvPr>
          <p:cNvSpPr>
            <a:spLocks noGrp="1"/>
          </p:cNvSpPr>
          <p:nvPr>
            <p:ph idx="1"/>
          </p:nvPr>
        </p:nvSpPr>
        <p:spPr/>
        <p:txBody>
          <a:bodyPr/>
          <a:lstStyle/>
          <a:p>
            <a:r>
              <a:rPr lang="es-CO" dirty="0"/>
              <a:t>K </a:t>
            </a:r>
            <a:r>
              <a:rPr lang="es-CO" dirty="0" err="1"/>
              <a:t>means</a:t>
            </a:r>
            <a:r>
              <a:rPr lang="es-CO" dirty="0"/>
              <a:t> usado (reestimar en cada punto)</a:t>
            </a:r>
          </a:p>
          <a:p>
            <a:endParaRPr lang="es-CO" dirty="0"/>
          </a:p>
          <a:p>
            <a:r>
              <a:rPr lang="es-CO" dirty="0"/>
              <a:t>Como incorporar dinamismo:</a:t>
            </a:r>
          </a:p>
          <a:p>
            <a:r>
              <a:rPr lang="es-CO" dirty="0"/>
              <a:t> inicializar centroides con los del periodo anterior</a:t>
            </a:r>
          </a:p>
          <a:p>
            <a:r>
              <a:rPr lang="es-CO" dirty="0"/>
              <a:t>Detección de variables más importantes en cada </a:t>
            </a:r>
            <a:r>
              <a:rPr lang="es-CO" dirty="0" err="1"/>
              <a:t>cluster</a:t>
            </a:r>
            <a:endParaRPr lang="es-CO" dirty="0"/>
          </a:p>
          <a:p>
            <a:r>
              <a:rPr lang="es-CO" dirty="0"/>
              <a:t>Ponderar pesos de variables según lo histórico</a:t>
            </a:r>
          </a:p>
        </p:txBody>
      </p:sp>
    </p:spTree>
    <p:extLst>
      <p:ext uri="{BB962C8B-B14F-4D97-AF65-F5344CB8AC3E}">
        <p14:creationId xmlns:p14="http://schemas.microsoft.com/office/powerpoint/2010/main" val="404780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9977E-FFAF-499D-81A1-750EB9ED1D10}"/>
              </a:ext>
            </a:extLst>
          </p:cNvPr>
          <p:cNvSpPr>
            <a:spLocks noGrp="1"/>
          </p:cNvSpPr>
          <p:nvPr>
            <p:ph type="title"/>
          </p:nvPr>
        </p:nvSpPr>
        <p:spPr/>
        <p:txBody>
          <a:bodyPr/>
          <a:lstStyle/>
          <a:p>
            <a:r>
              <a:rPr lang="es-CO" dirty="0"/>
              <a:t>Ejemplo introductorio </a:t>
            </a:r>
            <a:r>
              <a:rPr lang="es-CO" dirty="0" err="1"/>
              <a:t>Gapminder</a:t>
            </a:r>
            <a:r>
              <a:rPr lang="es-CO" dirty="0"/>
              <a:t>:</a:t>
            </a:r>
          </a:p>
        </p:txBody>
      </p:sp>
      <p:sp>
        <p:nvSpPr>
          <p:cNvPr id="3" name="Marcador de contenido 2">
            <a:extLst>
              <a:ext uri="{FF2B5EF4-FFF2-40B4-BE49-F238E27FC236}">
                <a16:creationId xmlns:a16="http://schemas.microsoft.com/office/drawing/2014/main" id="{1AA5E6F8-F314-47E9-8D45-03397CCBAE1A}"/>
              </a:ext>
            </a:extLst>
          </p:cNvPr>
          <p:cNvSpPr>
            <a:spLocks noGrp="1"/>
          </p:cNvSpPr>
          <p:nvPr>
            <p:ph idx="1"/>
          </p:nvPr>
        </p:nvSpPr>
        <p:spPr/>
        <p:txBody>
          <a:bodyPr/>
          <a:lstStyle/>
          <a:p>
            <a:r>
              <a:rPr lang="es-CO" dirty="0" err="1"/>
              <a:t>Descripcion</a:t>
            </a:r>
            <a:r>
              <a:rPr lang="es-CO" dirty="0"/>
              <a:t> de datos:</a:t>
            </a:r>
          </a:p>
        </p:txBody>
      </p:sp>
    </p:spTree>
    <p:extLst>
      <p:ext uri="{BB962C8B-B14F-4D97-AF65-F5344CB8AC3E}">
        <p14:creationId xmlns:p14="http://schemas.microsoft.com/office/powerpoint/2010/main" val="33230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0C4BC-9AC5-4706-9755-1F09ABD4B3E8}"/>
              </a:ext>
            </a:extLst>
          </p:cNvPr>
          <p:cNvSpPr>
            <a:spLocks noGrp="1"/>
          </p:cNvSpPr>
          <p:nvPr>
            <p:ph type="title"/>
          </p:nvPr>
        </p:nvSpPr>
        <p:spPr/>
        <p:txBody>
          <a:bodyPr/>
          <a:lstStyle/>
          <a:p>
            <a:r>
              <a:rPr lang="es-CO" dirty="0"/>
              <a:t>Resultados ejemplo </a:t>
            </a:r>
            <a:r>
              <a:rPr lang="es-CO" dirty="0" err="1"/>
              <a:t>Gapminder</a:t>
            </a:r>
            <a:endParaRPr lang="es-CO" dirty="0"/>
          </a:p>
        </p:txBody>
      </p:sp>
      <p:sp>
        <p:nvSpPr>
          <p:cNvPr id="3" name="Marcador de contenido 2">
            <a:extLst>
              <a:ext uri="{FF2B5EF4-FFF2-40B4-BE49-F238E27FC236}">
                <a16:creationId xmlns:a16="http://schemas.microsoft.com/office/drawing/2014/main" id="{6CE5E565-F998-409A-9AA2-08FE07015265}"/>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04198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0C4BC-9AC5-4706-9755-1F09ABD4B3E8}"/>
              </a:ext>
            </a:extLst>
          </p:cNvPr>
          <p:cNvSpPr>
            <a:spLocks noGrp="1"/>
          </p:cNvSpPr>
          <p:nvPr>
            <p:ph type="title"/>
          </p:nvPr>
        </p:nvSpPr>
        <p:spPr/>
        <p:txBody>
          <a:bodyPr/>
          <a:lstStyle/>
          <a:p>
            <a:r>
              <a:rPr lang="es-CO" dirty="0"/>
              <a:t>Resultados ejemplo </a:t>
            </a:r>
            <a:r>
              <a:rPr lang="es-CO" dirty="0" err="1"/>
              <a:t>Gapminder</a:t>
            </a:r>
            <a:endParaRPr lang="es-CO" dirty="0"/>
          </a:p>
        </p:txBody>
      </p:sp>
      <p:sp>
        <p:nvSpPr>
          <p:cNvPr id="3" name="Marcador de contenido 2">
            <a:extLst>
              <a:ext uri="{FF2B5EF4-FFF2-40B4-BE49-F238E27FC236}">
                <a16:creationId xmlns:a16="http://schemas.microsoft.com/office/drawing/2014/main" id="{6CE5E565-F998-409A-9AA2-08FE07015265}"/>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1865395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328</Words>
  <Application>Microsoft Office PowerPoint</Application>
  <PresentationFormat>Panorámica</PresentationFormat>
  <Paragraphs>34</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Segmentación dinámica</vt:lpstr>
      <vt:lpstr>Introducción</vt:lpstr>
      <vt:lpstr>Estado del arte</vt:lpstr>
      <vt:lpstr>Estado del arte</vt:lpstr>
      <vt:lpstr>Metodología propuesta (preprocesamiento)</vt:lpstr>
      <vt:lpstr>Metodología propuesta</vt:lpstr>
      <vt:lpstr>Ejemplo introductorio Gapminder:</vt:lpstr>
      <vt:lpstr>Resultados ejemplo Gapminder</vt:lpstr>
      <vt:lpstr>Resultados ejemplo Gapminder</vt:lpstr>
      <vt:lpstr>Conclusiones ejemplo Gapminder</vt:lpstr>
      <vt:lpstr>Caso de uso práctico: Datos de una empresa real</vt:lpstr>
      <vt:lpstr>Objetivos y descripción de los datos</vt:lpstr>
      <vt:lpstr>Preparación de datos transaccionales (RFM)</vt:lpstr>
      <vt:lpstr>Clusterizacion con datos transaccionales</vt:lpstr>
      <vt:lpstr>Ejemplo montado en la nube (Spark, Azure)</vt:lpstr>
      <vt:lpstr>Ejemplo montado en la nube (Spark, Azure)</vt:lpstr>
      <vt:lpstr>Conclusiones</vt:lpstr>
      <vt:lpstr>Trabajo Futuro ( 3 o 4 ítems)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Segmentación dinámica</dc:title>
  <dc:creator>Nicolas Prieto Escobar</dc:creator>
  <cp:lastModifiedBy>Nicolas Prieto Escobar</cp:lastModifiedBy>
  <cp:revision>6</cp:revision>
  <dcterms:created xsi:type="dcterms:W3CDTF">2019-11-10T19:28:36Z</dcterms:created>
  <dcterms:modified xsi:type="dcterms:W3CDTF">2019-11-10T20:42:50Z</dcterms:modified>
</cp:coreProperties>
</file>