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71" r:id="rId5"/>
    <p:sldId id="281" r:id="rId6"/>
    <p:sldId id="258" r:id="rId7"/>
    <p:sldId id="284" r:id="rId8"/>
    <p:sldId id="289" r:id="rId9"/>
    <p:sldId id="272" r:id="rId10"/>
    <p:sldId id="261" r:id="rId11"/>
    <p:sldId id="262" r:id="rId12"/>
    <p:sldId id="264" r:id="rId13"/>
    <p:sldId id="267" r:id="rId14"/>
    <p:sldId id="265" r:id="rId15"/>
    <p:sldId id="268" r:id="rId16"/>
    <p:sldId id="266" r:id="rId17"/>
    <p:sldId id="293" r:id="rId18"/>
    <p:sldId id="292" r:id="rId19"/>
    <p:sldId id="294" r:id="rId20"/>
    <p:sldId id="295" r:id="rId21"/>
    <p:sldId id="296" r:id="rId22"/>
    <p:sldId id="283" r:id="rId23"/>
    <p:sldId id="269" r:id="rId24"/>
    <p:sldId id="273" r:id="rId25"/>
    <p:sldId id="291" r:id="rId26"/>
    <p:sldId id="275" r:id="rId27"/>
    <p:sldId id="270" r:id="rId28"/>
    <p:sldId id="27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8000"/>
    <a:srgbClr val="CC6600"/>
    <a:srgbClr val="F4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75" d="100"/>
          <a:sy n="75" d="100"/>
        </p:scale>
        <p:origin x="34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533F-9C44-4C26-AD81-35D3B8E70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89B27-A9FA-4864-981B-187502884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to expect</a:t>
            </a:r>
          </a:p>
          <a:p>
            <a:r>
              <a:rPr lang="en-US" sz="3200" dirty="0"/>
              <a:t>How to prepare</a:t>
            </a:r>
          </a:p>
        </p:txBody>
      </p:sp>
    </p:spTree>
    <p:extLst>
      <p:ext uri="{BB962C8B-B14F-4D97-AF65-F5344CB8AC3E}">
        <p14:creationId xmlns:p14="http://schemas.microsoft.com/office/powerpoint/2010/main" val="12510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02" y="2220372"/>
            <a:ext cx="4486656" cy="1141497"/>
          </a:xfrm>
        </p:spPr>
        <p:txBody>
          <a:bodyPr/>
          <a:lstStyle/>
          <a:p>
            <a:r>
              <a:rPr lang="en-US" dirty="0"/>
              <a:t>RULE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9A9BA-2418-4A5A-BD1E-1DA5D8AA2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5763" y="1264451"/>
            <a:ext cx="4816475" cy="4194836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8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35" y="2624102"/>
            <a:ext cx="4486656" cy="1141497"/>
          </a:xfrm>
        </p:spPr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3AEEB-A7F2-4356-928E-BB45AE61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62" y="1303388"/>
            <a:ext cx="5406876" cy="51948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3A065A-BB6C-4247-BBA7-2EE66AF2A6C4}"/>
              </a:ext>
            </a:extLst>
          </p:cNvPr>
          <p:cNvSpPr txBox="1">
            <a:spLocks/>
          </p:cNvSpPr>
          <p:nvPr/>
        </p:nvSpPr>
        <p:spPr>
          <a:xfrm>
            <a:off x="7213023" y="161891"/>
            <a:ext cx="4486656" cy="1141497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>
                <a:shade val="50000"/>
              </a:schemeClr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Berlin Sans FB Demi" panose="020E0802020502020306" pitchFamily="34" charset="0"/>
              </a:rPr>
              <a:t>make a plan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11E9645-C82A-42B5-8DD8-C5C549A1E343}"/>
              </a:ext>
            </a:extLst>
          </p:cNvPr>
          <p:cNvSpPr/>
          <p:nvPr/>
        </p:nvSpPr>
        <p:spPr>
          <a:xfrm>
            <a:off x="7391400" y="635000"/>
            <a:ext cx="749300" cy="1228881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2766848"/>
            <a:ext cx="4486656" cy="1141497"/>
          </a:xfrm>
        </p:spPr>
        <p:txBody>
          <a:bodyPr/>
          <a:lstStyle/>
          <a:p>
            <a:r>
              <a:rPr lang="en-US" dirty="0"/>
              <a:t>Rule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55A73-6348-4E3C-AAD5-A1C4928C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22" y="570992"/>
            <a:ext cx="5593398" cy="574357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EC627A-1336-45EE-9FFF-24797A349EC3}"/>
              </a:ext>
            </a:extLst>
          </p:cNvPr>
          <p:cNvSpPr txBox="1">
            <a:spLocks/>
          </p:cNvSpPr>
          <p:nvPr/>
        </p:nvSpPr>
        <p:spPr>
          <a:xfrm>
            <a:off x="788126" y="22766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7ACC3A-4C18-408C-B30D-5A778D214DE5}"/>
              </a:ext>
            </a:extLst>
          </p:cNvPr>
          <p:cNvSpPr txBox="1">
            <a:spLocks/>
          </p:cNvSpPr>
          <p:nvPr/>
        </p:nvSpPr>
        <p:spPr>
          <a:xfrm>
            <a:off x="940526" y="24290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AB1B36-D3C4-4D0F-8274-9F9AA1C60DF1}"/>
              </a:ext>
            </a:extLst>
          </p:cNvPr>
          <p:cNvSpPr txBox="1">
            <a:spLocks/>
          </p:cNvSpPr>
          <p:nvPr/>
        </p:nvSpPr>
        <p:spPr>
          <a:xfrm>
            <a:off x="4415282" y="199639"/>
            <a:ext cx="3158236" cy="687588"/>
          </a:xfrm>
          <a:prstGeom prst="rect">
            <a:avLst/>
          </a:prstGeom>
          <a:solidFill>
            <a:schemeClr val="accent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Britannic Bold" panose="020B0903060703020204" pitchFamily="34" charset="0"/>
              </a:rPr>
              <a:t>Try Something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428D0748-92D3-4FF5-AB2B-19E78867740D}"/>
              </a:ext>
            </a:extLst>
          </p:cNvPr>
          <p:cNvSpPr/>
          <p:nvPr/>
        </p:nvSpPr>
        <p:spPr>
          <a:xfrm>
            <a:off x="3753853" y="162789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6D4E51-47A6-482B-9570-1C1A51B61D78}"/>
              </a:ext>
            </a:extLst>
          </p:cNvPr>
          <p:cNvSpPr/>
          <p:nvPr/>
        </p:nvSpPr>
        <p:spPr>
          <a:xfrm rot="17623419">
            <a:off x="10225186" y="2441622"/>
            <a:ext cx="205919" cy="2649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1024763"/>
            <a:ext cx="2473234" cy="91902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48E017B-420D-4665-B347-E42918E6D913}"/>
              </a:ext>
            </a:extLst>
          </p:cNvPr>
          <p:cNvSpPr/>
          <p:nvPr/>
        </p:nvSpPr>
        <p:spPr>
          <a:xfrm>
            <a:off x="4406795" y="319498"/>
            <a:ext cx="3478824" cy="2616793"/>
          </a:xfrm>
          <a:prstGeom prst="irregularSeal2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HARD PROBLEM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2B8CC6-97BB-4FF3-8539-D95CD0017AC0}"/>
              </a:ext>
            </a:extLst>
          </p:cNvPr>
          <p:cNvSpPr txBox="1">
            <a:spLocks/>
          </p:cNvSpPr>
          <p:nvPr/>
        </p:nvSpPr>
        <p:spPr>
          <a:xfrm>
            <a:off x="9031054" y="1024763"/>
            <a:ext cx="2473234" cy="9190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Knowledge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3DDA6EB-6CBD-4281-8BDA-D836525F02EE}"/>
              </a:ext>
            </a:extLst>
          </p:cNvPr>
          <p:cNvCxnSpPr>
            <a:cxnSpLocks/>
          </p:cNvCxnSpPr>
          <p:nvPr/>
        </p:nvCxnSpPr>
        <p:spPr>
          <a:xfrm>
            <a:off x="3430053" y="1484275"/>
            <a:ext cx="1047656" cy="12700"/>
          </a:xfrm>
          <a:prstGeom prst="curvedConnector3">
            <a:avLst>
              <a:gd name="adj1" fmla="val 42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93B9DC-9BD1-4437-B686-20CFA5FA04FA}"/>
              </a:ext>
            </a:extLst>
          </p:cNvPr>
          <p:cNvSpPr/>
          <p:nvPr/>
        </p:nvSpPr>
        <p:spPr>
          <a:xfrm>
            <a:off x="3435293" y="1229102"/>
            <a:ext cx="1141947" cy="535746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1EDB63-0468-4E9C-A1F4-DEA6C7A5BDFB}"/>
              </a:ext>
            </a:extLst>
          </p:cNvPr>
          <p:cNvSpPr/>
          <p:nvPr/>
        </p:nvSpPr>
        <p:spPr>
          <a:xfrm rot="10800000">
            <a:off x="7777335" y="1216402"/>
            <a:ext cx="1141947" cy="535746"/>
          </a:xfrm>
          <a:prstGeom prst="rightArrow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3CC63D-0DA3-438A-9781-941A5EBD4F01}"/>
              </a:ext>
            </a:extLst>
          </p:cNvPr>
          <p:cNvSpPr/>
          <p:nvPr/>
        </p:nvSpPr>
        <p:spPr>
          <a:xfrm rot="5400000">
            <a:off x="5443026" y="3239392"/>
            <a:ext cx="1141947" cy="535746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B867763-A549-4D7C-ABA2-358B493EB767}"/>
              </a:ext>
            </a:extLst>
          </p:cNvPr>
          <p:cNvSpPr txBox="1">
            <a:spLocks/>
          </p:cNvSpPr>
          <p:nvPr/>
        </p:nvSpPr>
        <p:spPr>
          <a:xfrm>
            <a:off x="4735220" y="4351690"/>
            <a:ext cx="2473234" cy="9190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offer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5E2AF4-6EBD-4AAF-A517-2CA291FF0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91" y="2290240"/>
            <a:ext cx="1402470" cy="992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68788-13CF-4F70-97B5-9F738E8E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5" y="3481887"/>
            <a:ext cx="1554106" cy="901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2DAFEE-4396-4711-97B4-06832C8D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5" y="4701391"/>
            <a:ext cx="1472915" cy="1335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A1B2A8-2CAB-47D3-811A-E17163BF2563}"/>
              </a:ext>
            </a:extLst>
          </p:cNvPr>
          <p:cNvSpPr txBox="1"/>
          <p:nvPr/>
        </p:nvSpPr>
        <p:spPr>
          <a:xfrm>
            <a:off x="16881" y="2565313"/>
            <a:ext cx="82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2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768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FB29E5-F49E-4341-B3B9-49F21583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63" y="2748965"/>
            <a:ext cx="5848766" cy="3815464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202063" y="2916051"/>
            <a:ext cx="4242417" cy="31372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788126" y="226652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2937F4A-755B-4A9F-84FF-E712BF50F37F}"/>
              </a:ext>
            </a:extLst>
          </p:cNvPr>
          <p:cNvSpPr/>
          <p:nvPr/>
        </p:nvSpPr>
        <p:spPr>
          <a:xfrm>
            <a:off x="1769074" y="250257"/>
            <a:ext cx="3383280" cy="2665794"/>
          </a:xfrm>
          <a:prstGeom prst="cloudCallout">
            <a:avLst>
              <a:gd name="adj1" fmla="val -19411"/>
              <a:gd name="adj2" fmla="val 79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Irrelevant!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These interviews have got nothing to do with how programming is actually done!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F1F55C-0CA4-4FC7-AD3C-41F547308933}"/>
              </a:ext>
            </a:extLst>
          </p:cNvPr>
          <p:cNvSpPr/>
          <p:nvPr/>
        </p:nvSpPr>
        <p:spPr>
          <a:xfrm>
            <a:off x="6904337" y="411637"/>
            <a:ext cx="2651760" cy="2199614"/>
          </a:xfrm>
          <a:prstGeom prst="wedgeRectCallout">
            <a:avLst>
              <a:gd name="adj1" fmla="val -20833"/>
              <a:gd name="adj2" fmla="val 7344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Au Contraire!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i="1" dirty="0">
                <a:solidFill>
                  <a:schemeClr val="tx1"/>
                </a:solidFill>
              </a:rPr>
              <a:t>exactly </a:t>
            </a:r>
            <a:r>
              <a:rPr lang="en-US" dirty="0">
                <a:solidFill>
                  <a:schemeClr val="tx1"/>
                </a:solidFill>
              </a:rPr>
              <a:t>how engineers tackle problems</a:t>
            </a:r>
          </a:p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8A80978-958F-4CCE-B813-CC1180806D67}"/>
              </a:ext>
            </a:extLst>
          </p:cNvPr>
          <p:cNvSpPr txBox="1">
            <a:spLocks/>
          </p:cNvSpPr>
          <p:nvPr/>
        </p:nvSpPr>
        <p:spPr>
          <a:xfrm>
            <a:off x="6501348" y="3344316"/>
            <a:ext cx="1924594" cy="31428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Segoe Print" panose="02000600000000000000" pitchFamily="2" charset="0"/>
              </a:rPr>
              <a:t>Whiteboard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Questions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Ideas 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Sketches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Pseudo code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False starts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Dead ends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8DE8592-C553-4C64-B5A8-880235A9A6D9}"/>
              </a:ext>
            </a:extLst>
          </p:cNvPr>
          <p:cNvSpPr txBox="1">
            <a:spLocks/>
          </p:cNvSpPr>
          <p:nvPr/>
        </p:nvSpPr>
        <p:spPr>
          <a:xfrm>
            <a:off x="8800338" y="3303545"/>
            <a:ext cx="2538222" cy="31428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Segoe Print" panose="02000600000000000000" pitchFamily="2" charset="0"/>
              </a:rPr>
              <a:t>Discussions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Agreements</a:t>
            </a:r>
          </a:p>
          <a:p>
            <a:pPr algn="l"/>
            <a:r>
              <a:rPr lang="en-US" sz="1600" dirty="0">
                <a:latin typeface="Segoe Print" panose="02000600000000000000" pitchFamily="2" charset="0"/>
              </a:rPr>
              <a:t>Disagreements</a:t>
            </a:r>
          </a:p>
          <a:p>
            <a:pPr algn="l"/>
            <a:endParaRPr lang="en-US" sz="1600" dirty="0">
              <a:latin typeface="Segoe Print" panose="02000600000000000000" pitchFamily="2" charset="0"/>
            </a:endParaRP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E21D49D-0ED7-4209-A971-2ED135C8FF49}"/>
              </a:ext>
            </a:extLst>
          </p:cNvPr>
          <p:cNvSpPr txBox="1">
            <a:spLocks/>
          </p:cNvSpPr>
          <p:nvPr/>
        </p:nvSpPr>
        <p:spPr>
          <a:xfrm>
            <a:off x="773068" y="3630803"/>
            <a:ext cx="4379286" cy="314281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Heroic Programmer </a:t>
            </a:r>
          </a:p>
          <a:p>
            <a:r>
              <a:rPr lang="en-US" sz="2400" dirty="0"/>
              <a:t>Starts Coding.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027AEB-8C37-4BB9-9E3F-601E0683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29" y="4645536"/>
            <a:ext cx="3302884" cy="193227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E29608-B5C9-468F-9147-F8845619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8" y="341227"/>
            <a:ext cx="2337125" cy="463445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Objection!!</a:t>
            </a:r>
          </a:p>
        </p:txBody>
      </p:sp>
    </p:spTree>
    <p:extLst>
      <p:ext uri="{BB962C8B-B14F-4D97-AF65-F5344CB8AC3E}">
        <p14:creationId xmlns:p14="http://schemas.microsoft.com/office/powerpoint/2010/main" val="67744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57E8C19-506A-45B2-9AFD-C3B2E4142D09}"/>
              </a:ext>
            </a:extLst>
          </p:cNvPr>
          <p:cNvSpPr/>
          <p:nvPr/>
        </p:nvSpPr>
        <p:spPr>
          <a:xfrm>
            <a:off x="328628" y="419100"/>
            <a:ext cx="11749072" cy="2968171"/>
          </a:xfrm>
          <a:custGeom>
            <a:avLst/>
            <a:gdLst>
              <a:gd name="connsiteX0" fmla="*/ 141272 w 10989054"/>
              <a:gd name="connsiteY0" fmla="*/ 330200 h 3843149"/>
              <a:gd name="connsiteX1" fmla="*/ 141272 w 10989054"/>
              <a:gd name="connsiteY1" fmla="*/ 330200 h 3843149"/>
              <a:gd name="connsiteX2" fmla="*/ 801672 w 10989054"/>
              <a:gd name="connsiteY2" fmla="*/ 317500 h 3843149"/>
              <a:gd name="connsiteX3" fmla="*/ 890572 w 10989054"/>
              <a:gd name="connsiteY3" fmla="*/ 292100 h 3843149"/>
              <a:gd name="connsiteX4" fmla="*/ 928672 w 10989054"/>
              <a:gd name="connsiteY4" fmla="*/ 266700 h 3843149"/>
              <a:gd name="connsiteX5" fmla="*/ 1004872 w 10989054"/>
              <a:gd name="connsiteY5" fmla="*/ 241300 h 3843149"/>
              <a:gd name="connsiteX6" fmla="*/ 1042972 w 10989054"/>
              <a:gd name="connsiteY6" fmla="*/ 228600 h 3843149"/>
              <a:gd name="connsiteX7" fmla="*/ 1081072 w 10989054"/>
              <a:gd name="connsiteY7" fmla="*/ 203200 h 3843149"/>
              <a:gd name="connsiteX8" fmla="*/ 1487472 w 10989054"/>
              <a:gd name="connsiteY8" fmla="*/ 215900 h 3843149"/>
              <a:gd name="connsiteX9" fmla="*/ 1627172 w 10989054"/>
              <a:gd name="connsiteY9" fmla="*/ 228600 h 3843149"/>
              <a:gd name="connsiteX10" fmla="*/ 1665272 w 10989054"/>
              <a:gd name="connsiteY10" fmla="*/ 241300 h 3843149"/>
              <a:gd name="connsiteX11" fmla="*/ 2058972 w 10989054"/>
              <a:gd name="connsiteY11" fmla="*/ 254000 h 3843149"/>
              <a:gd name="connsiteX12" fmla="*/ 2300272 w 10989054"/>
              <a:gd name="connsiteY12" fmla="*/ 266700 h 3843149"/>
              <a:gd name="connsiteX13" fmla="*/ 2401872 w 10989054"/>
              <a:gd name="connsiteY13" fmla="*/ 279400 h 3843149"/>
              <a:gd name="connsiteX14" fmla="*/ 2439972 w 10989054"/>
              <a:gd name="connsiteY14" fmla="*/ 292100 h 3843149"/>
              <a:gd name="connsiteX15" fmla="*/ 2986072 w 10989054"/>
              <a:gd name="connsiteY15" fmla="*/ 279400 h 3843149"/>
              <a:gd name="connsiteX16" fmla="*/ 3125772 w 10989054"/>
              <a:gd name="connsiteY16" fmla="*/ 266700 h 3843149"/>
              <a:gd name="connsiteX17" fmla="*/ 3240072 w 10989054"/>
              <a:gd name="connsiteY17" fmla="*/ 215900 h 3843149"/>
              <a:gd name="connsiteX18" fmla="*/ 3290872 w 10989054"/>
              <a:gd name="connsiteY18" fmla="*/ 203200 h 3843149"/>
              <a:gd name="connsiteX19" fmla="*/ 3328972 w 10989054"/>
              <a:gd name="connsiteY19" fmla="*/ 177800 h 3843149"/>
              <a:gd name="connsiteX20" fmla="*/ 3392472 w 10989054"/>
              <a:gd name="connsiteY20" fmla="*/ 165100 h 3843149"/>
              <a:gd name="connsiteX21" fmla="*/ 3519472 w 10989054"/>
              <a:gd name="connsiteY21" fmla="*/ 139700 h 3843149"/>
              <a:gd name="connsiteX22" fmla="*/ 3633772 w 10989054"/>
              <a:gd name="connsiteY22" fmla="*/ 114300 h 3843149"/>
              <a:gd name="connsiteX23" fmla="*/ 3773472 w 10989054"/>
              <a:gd name="connsiteY23" fmla="*/ 101600 h 3843149"/>
              <a:gd name="connsiteX24" fmla="*/ 3849672 w 10989054"/>
              <a:gd name="connsiteY24" fmla="*/ 88900 h 3843149"/>
              <a:gd name="connsiteX25" fmla="*/ 3951272 w 10989054"/>
              <a:gd name="connsiteY25" fmla="*/ 63500 h 3843149"/>
              <a:gd name="connsiteX26" fmla="*/ 4179872 w 10989054"/>
              <a:gd name="connsiteY26" fmla="*/ 50800 h 3843149"/>
              <a:gd name="connsiteX27" fmla="*/ 6986572 w 10989054"/>
              <a:gd name="connsiteY27" fmla="*/ 38100 h 3843149"/>
              <a:gd name="connsiteX28" fmla="*/ 7088172 w 10989054"/>
              <a:gd name="connsiteY28" fmla="*/ 25400 h 3843149"/>
              <a:gd name="connsiteX29" fmla="*/ 7748572 w 10989054"/>
              <a:gd name="connsiteY29" fmla="*/ 0 h 3843149"/>
              <a:gd name="connsiteX30" fmla="*/ 8739172 w 10989054"/>
              <a:gd name="connsiteY30" fmla="*/ 25400 h 3843149"/>
              <a:gd name="connsiteX31" fmla="*/ 9183672 w 10989054"/>
              <a:gd name="connsiteY31" fmla="*/ 50800 h 3843149"/>
              <a:gd name="connsiteX32" fmla="*/ 9336072 w 10989054"/>
              <a:gd name="connsiteY32" fmla="*/ 76200 h 3843149"/>
              <a:gd name="connsiteX33" fmla="*/ 9501172 w 10989054"/>
              <a:gd name="connsiteY33" fmla="*/ 88900 h 3843149"/>
              <a:gd name="connsiteX34" fmla="*/ 9755172 w 10989054"/>
              <a:gd name="connsiteY34" fmla="*/ 114300 h 3843149"/>
              <a:gd name="connsiteX35" fmla="*/ 9932972 w 10989054"/>
              <a:gd name="connsiteY35" fmla="*/ 139700 h 3843149"/>
              <a:gd name="connsiteX36" fmla="*/ 10263172 w 10989054"/>
              <a:gd name="connsiteY36" fmla="*/ 165100 h 3843149"/>
              <a:gd name="connsiteX37" fmla="*/ 10326672 w 10989054"/>
              <a:gd name="connsiteY37" fmla="*/ 177800 h 3843149"/>
              <a:gd name="connsiteX38" fmla="*/ 10606072 w 10989054"/>
              <a:gd name="connsiteY38" fmla="*/ 215900 h 3843149"/>
              <a:gd name="connsiteX39" fmla="*/ 10644172 w 10989054"/>
              <a:gd name="connsiteY39" fmla="*/ 228600 h 3843149"/>
              <a:gd name="connsiteX40" fmla="*/ 10745772 w 10989054"/>
              <a:gd name="connsiteY40" fmla="*/ 254000 h 3843149"/>
              <a:gd name="connsiteX41" fmla="*/ 10783872 w 10989054"/>
              <a:gd name="connsiteY41" fmla="*/ 266700 h 3843149"/>
              <a:gd name="connsiteX42" fmla="*/ 10821972 w 10989054"/>
              <a:gd name="connsiteY42" fmla="*/ 292100 h 3843149"/>
              <a:gd name="connsiteX43" fmla="*/ 10860072 w 10989054"/>
              <a:gd name="connsiteY43" fmla="*/ 304800 h 3843149"/>
              <a:gd name="connsiteX44" fmla="*/ 10961672 w 10989054"/>
              <a:gd name="connsiteY44" fmla="*/ 342900 h 3843149"/>
              <a:gd name="connsiteX45" fmla="*/ 10987072 w 10989054"/>
              <a:gd name="connsiteY45" fmla="*/ 381000 h 3843149"/>
              <a:gd name="connsiteX46" fmla="*/ 9564672 w 10989054"/>
              <a:gd name="connsiteY46" fmla="*/ 2146300 h 3843149"/>
              <a:gd name="connsiteX47" fmla="*/ 9209072 w 10989054"/>
              <a:gd name="connsiteY47" fmla="*/ 2362200 h 3843149"/>
              <a:gd name="connsiteX48" fmla="*/ 9107472 w 10989054"/>
              <a:gd name="connsiteY48" fmla="*/ 2425700 h 3843149"/>
              <a:gd name="connsiteX49" fmla="*/ 9069372 w 10989054"/>
              <a:gd name="connsiteY49" fmla="*/ 2463800 h 3843149"/>
              <a:gd name="connsiteX50" fmla="*/ 8993172 w 10989054"/>
              <a:gd name="connsiteY50" fmla="*/ 2514600 h 3843149"/>
              <a:gd name="connsiteX51" fmla="*/ 8955072 w 10989054"/>
              <a:gd name="connsiteY51" fmla="*/ 2540000 h 3843149"/>
              <a:gd name="connsiteX52" fmla="*/ 8828072 w 10989054"/>
              <a:gd name="connsiteY52" fmla="*/ 2667000 h 3843149"/>
              <a:gd name="connsiteX53" fmla="*/ 8777272 w 10989054"/>
              <a:gd name="connsiteY53" fmla="*/ 2717800 h 3843149"/>
              <a:gd name="connsiteX54" fmla="*/ 8726472 w 10989054"/>
              <a:gd name="connsiteY54" fmla="*/ 2755900 h 3843149"/>
              <a:gd name="connsiteX55" fmla="*/ 8701072 w 10989054"/>
              <a:gd name="connsiteY55" fmla="*/ 2794000 h 3843149"/>
              <a:gd name="connsiteX56" fmla="*/ 8650272 w 10989054"/>
              <a:gd name="connsiteY56" fmla="*/ 2819400 h 3843149"/>
              <a:gd name="connsiteX57" fmla="*/ 8523272 w 10989054"/>
              <a:gd name="connsiteY57" fmla="*/ 2908300 h 3843149"/>
              <a:gd name="connsiteX58" fmla="*/ 8472472 w 10989054"/>
              <a:gd name="connsiteY58" fmla="*/ 2933700 h 3843149"/>
              <a:gd name="connsiteX59" fmla="*/ 8320072 w 10989054"/>
              <a:gd name="connsiteY59" fmla="*/ 2997200 h 3843149"/>
              <a:gd name="connsiteX60" fmla="*/ 8167672 w 10989054"/>
              <a:gd name="connsiteY60" fmla="*/ 3035300 h 3843149"/>
              <a:gd name="connsiteX61" fmla="*/ 7951772 w 10989054"/>
              <a:gd name="connsiteY61" fmla="*/ 3098800 h 3843149"/>
              <a:gd name="connsiteX62" fmla="*/ 7837472 w 10989054"/>
              <a:gd name="connsiteY62" fmla="*/ 3136900 h 3843149"/>
              <a:gd name="connsiteX63" fmla="*/ 7659672 w 10989054"/>
              <a:gd name="connsiteY63" fmla="*/ 3187700 h 3843149"/>
              <a:gd name="connsiteX64" fmla="*/ 7570772 w 10989054"/>
              <a:gd name="connsiteY64" fmla="*/ 3213100 h 3843149"/>
              <a:gd name="connsiteX65" fmla="*/ 7405672 w 10989054"/>
              <a:gd name="connsiteY65" fmla="*/ 3238500 h 3843149"/>
              <a:gd name="connsiteX66" fmla="*/ 7342172 w 10989054"/>
              <a:gd name="connsiteY66" fmla="*/ 3263900 h 3843149"/>
              <a:gd name="connsiteX67" fmla="*/ 7037372 w 10989054"/>
              <a:gd name="connsiteY67" fmla="*/ 3314700 h 3843149"/>
              <a:gd name="connsiteX68" fmla="*/ 6973872 w 10989054"/>
              <a:gd name="connsiteY68" fmla="*/ 3340100 h 3843149"/>
              <a:gd name="connsiteX69" fmla="*/ 6580172 w 10989054"/>
              <a:gd name="connsiteY69" fmla="*/ 3390900 h 3843149"/>
              <a:gd name="connsiteX70" fmla="*/ 6453172 w 10989054"/>
              <a:gd name="connsiteY70" fmla="*/ 3416300 h 3843149"/>
              <a:gd name="connsiteX71" fmla="*/ 6148372 w 10989054"/>
              <a:gd name="connsiteY71" fmla="*/ 3441700 h 3843149"/>
              <a:gd name="connsiteX72" fmla="*/ 6008672 w 10989054"/>
              <a:gd name="connsiteY72" fmla="*/ 3467100 h 3843149"/>
              <a:gd name="connsiteX73" fmla="*/ 5919772 w 10989054"/>
              <a:gd name="connsiteY73" fmla="*/ 3492500 h 3843149"/>
              <a:gd name="connsiteX74" fmla="*/ 5830872 w 10989054"/>
              <a:gd name="connsiteY74" fmla="*/ 3505200 h 3843149"/>
              <a:gd name="connsiteX75" fmla="*/ 5703872 w 10989054"/>
              <a:gd name="connsiteY75" fmla="*/ 3530600 h 3843149"/>
              <a:gd name="connsiteX76" fmla="*/ 5665772 w 10989054"/>
              <a:gd name="connsiteY76" fmla="*/ 3556000 h 3843149"/>
              <a:gd name="connsiteX77" fmla="*/ 5576872 w 10989054"/>
              <a:gd name="connsiteY77" fmla="*/ 3568700 h 3843149"/>
              <a:gd name="connsiteX78" fmla="*/ 5538772 w 10989054"/>
              <a:gd name="connsiteY78" fmla="*/ 3581400 h 3843149"/>
              <a:gd name="connsiteX79" fmla="*/ 5437172 w 10989054"/>
              <a:gd name="connsiteY79" fmla="*/ 3606800 h 3843149"/>
              <a:gd name="connsiteX80" fmla="*/ 5360972 w 10989054"/>
              <a:gd name="connsiteY80" fmla="*/ 3644900 h 3843149"/>
              <a:gd name="connsiteX81" fmla="*/ 5259372 w 10989054"/>
              <a:gd name="connsiteY81" fmla="*/ 3670300 h 3843149"/>
              <a:gd name="connsiteX82" fmla="*/ 5208572 w 10989054"/>
              <a:gd name="connsiteY82" fmla="*/ 3683000 h 3843149"/>
              <a:gd name="connsiteX83" fmla="*/ 5119672 w 10989054"/>
              <a:gd name="connsiteY83" fmla="*/ 3721100 h 3843149"/>
              <a:gd name="connsiteX84" fmla="*/ 5068872 w 10989054"/>
              <a:gd name="connsiteY84" fmla="*/ 3733800 h 3843149"/>
              <a:gd name="connsiteX85" fmla="*/ 5030772 w 10989054"/>
              <a:gd name="connsiteY85" fmla="*/ 3746500 h 3843149"/>
              <a:gd name="connsiteX86" fmla="*/ 4979972 w 10989054"/>
              <a:gd name="connsiteY86" fmla="*/ 3759200 h 3843149"/>
              <a:gd name="connsiteX87" fmla="*/ 4891072 w 10989054"/>
              <a:gd name="connsiteY87" fmla="*/ 3784600 h 3843149"/>
              <a:gd name="connsiteX88" fmla="*/ 4789472 w 10989054"/>
              <a:gd name="connsiteY88" fmla="*/ 3797300 h 3843149"/>
              <a:gd name="connsiteX89" fmla="*/ 4510072 w 10989054"/>
              <a:gd name="connsiteY89" fmla="*/ 3822700 h 3843149"/>
              <a:gd name="connsiteX90" fmla="*/ 3963972 w 10989054"/>
              <a:gd name="connsiteY90" fmla="*/ 3822700 h 3843149"/>
              <a:gd name="connsiteX91" fmla="*/ 3849672 w 10989054"/>
              <a:gd name="connsiteY91" fmla="*/ 3797300 h 3843149"/>
              <a:gd name="connsiteX92" fmla="*/ 3709972 w 10989054"/>
              <a:gd name="connsiteY92" fmla="*/ 3771900 h 3843149"/>
              <a:gd name="connsiteX93" fmla="*/ 3621072 w 10989054"/>
              <a:gd name="connsiteY93" fmla="*/ 3733800 h 3843149"/>
              <a:gd name="connsiteX94" fmla="*/ 3557572 w 10989054"/>
              <a:gd name="connsiteY94" fmla="*/ 3721100 h 3843149"/>
              <a:gd name="connsiteX95" fmla="*/ 3328972 w 10989054"/>
              <a:gd name="connsiteY95" fmla="*/ 3670300 h 3843149"/>
              <a:gd name="connsiteX96" fmla="*/ 3227372 w 10989054"/>
              <a:gd name="connsiteY96" fmla="*/ 3632200 h 3843149"/>
              <a:gd name="connsiteX97" fmla="*/ 3113072 w 10989054"/>
              <a:gd name="connsiteY97" fmla="*/ 3581400 h 3843149"/>
              <a:gd name="connsiteX98" fmla="*/ 3062272 w 10989054"/>
              <a:gd name="connsiteY98" fmla="*/ 3568700 h 3843149"/>
              <a:gd name="connsiteX99" fmla="*/ 3011472 w 10989054"/>
              <a:gd name="connsiteY99" fmla="*/ 3543300 h 3843149"/>
              <a:gd name="connsiteX100" fmla="*/ 2947972 w 10989054"/>
              <a:gd name="connsiteY100" fmla="*/ 3517900 h 3843149"/>
              <a:gd name="connsiteX101" fmla="*/ 2833672 w 10989054"/>
              <a:gd name="connsiteY101" fmla="*/ 3454400 h 3843149"/>
              <a:gd name="connsiteX102" fmla="*/ 2744772 w 10989054"/>
              <a:gd name="connsiteY102" fmla="*/ 3416300 h 3843149"/>
              <a:gd name="connsiteX103" fmla="*/ 2655872 w 10989054"/>
              <a:gd name="connsiteY103" fmla="*/ 3352800 h 3843149"/>
              <a:gd name="connsiteX104" fmla="*/ 2617772 w 10989054"/>
              <a:gd name="connsiteY104" fmla="*/ 3340100 h 3843149"/>
              <a:gd name="connsiteX105" fmla="*/ 2516172 w 10989054"/>
              <a:gd name="connsiteY105" fmla="*/ 3276600 h 3843149"/>
              <a:gd name="connsiteX106" fmla="*/ 2478072 w 10989054"/>
              <a:gd name="connsiteY106" fmla="*/ 3263900 h 3843149"/>
              <a:gd name="connsiteX107" fmla="*/ 2262172 w 10989054"/>
              <a:gd name="connsiteY107" fmla="*/ 3149600 h 3843149"/>
              <a:gd name="connsiteX108" fmla="*/ 2185972 w 10989054"/>
              <a:gd name="connsiteY108" fmla="*/ 3098800 h 3843149"/>
              <a:gd name="connsiteX109" fmla="*/ 2135172 w 10989054"/>
              <a:gd name="connsiteY109" fmla="*/ 3073400 h 3843149"/>
              <a:gd name="connsiteX110" fmla="*/ 1957372 w 10989054"/>
              <a:gd name="connsiteY110" fmla="*/ 2959100 h 3843149"/>
              <a:gd name="connsiteX111" fmla="*/ 1881172 w 10989054"/>
              <a:gd name="connsiteY111" fmla="*/ 2921000 h 3843149"/>
              <a:gd name="connsiteX112" fmla="*/ 1741472 w 10989054"/>
              <a:gd name="connsiteY112" fmla="*/ 2857500 h 3843149"/>
              <a:gd name="connsiteX113" fmla="*/ 1703372 w 10989054"/>
              <a:gd name="connsiteY113" fmla="*/ 2832100 h 3843149"/>
              <a:gd name="connsiteX114" fmla="*/ 1601772 w 10989054"/>
              <a:gd name="connsiteY114" fmla="*/ 2794000 h 3843149"/>
              <a:gd name="connsiteX115" fmla="*/ 1423972 w 10989054"/>
              <a:gd name="connsiteY115" fmla="*/ 2705100 h 3843149"/>
              <a:gd name="connsiteX116" fmla="*/ 1373172 w 10989054"/>
              <a:gd name="connsiteY116" fmla="*/ 2679700 h 3843149"/>
              <a:gd name="connsiteX117" fmla="*/ 1296972 w 10989054"/>
              <a:gd name="connsiteY117" fmla="*/ 2654300 h 3843149"/>
              <a:gd name="connsiteX118" fmla="*/ 1157272 w 10989054"/>
              <a:gd name="connsiteY118" fmla="*/ 2565400 h 3843149"/>
              <a:gd name="connsiteX119" fmla="*/ 1119172 w 10989054"/>
              <a:gd name="connsiteY119" fmla="*/ 2540000 h 3843149"/>
              <a:gd name="connsiteX120" fmla="*/ 966772 w 10989054"/>
              <a:gd name="connsiteY120" fmla="*/ 2425700 h 3843149"/>
              <a:gd name="connsiteX121" fmla="*/ 903272 w 10989054"/>
              <a:gd name="connsiteY121" fmla="*/ 2374900 h 3843149"/>
              <a:gd name="connsiteX122" fmla="*/ 750872 w 10989054"/>
              <a:gd name="connsiteY122" fmla="*/ 2286000 h 3843149"/>
              <a:gd name="connsiteX123" fmla="*/ 687372 w 10989054"/>
              <a:gd name="connsiteY123" fmla="*/ 2247900 h 3843149"/>
              <a:gd name="connsiteX124" fmla="*/ 598472 w 10989054"/>
              <a:gd name="connsiteY124" fmla="*/ 2184400 h 3843149"/>
              <a:gd name="connsiteX125" fmla="*/ 547672 w 10989054"/>
              <a:gd name="connsiteY125" fmla="*/ 2159000 h 3843149"/>
              <a:gd name="connsiteX126" fmla="*/ 420672 w 10989054"/>
              <a:gd name="connsiteY126" fmla="*/ 2070100 h 3843149"/>
              <a:gd name="connsiteX127" fmla="*/ 382572 w 10989054"/>
              <a:gd name="connsiteY127" fmla="*/ 2044700 h 3843149"/>
              <a:gd name="connsiteX128" fmla="*/ 331772 w 10989054"/>
              <a:gd name="connsiteY128" fmla="*/ 2006600 h 3843149"/>
              <a:gd name="connsiteX129" fmla="*/ 293672 w 10989054"/>
              <a:gd name="connsiteY129" fmla="*/ 1993900 h 3843149"/>
              <a:gd name="connsiteX130" fmla="*/ 242872 w 10989054"/>
              <a:gd name="connsiteY130" fmla="*/ 1968500 h 3843149"/>
              <a:gd name="connsiteX131" fmla="*/ 192072 w 10989054"/>
              <a:gd name="connsiteY131" fmla="*/ 1892300 h 3843149"/>
              <a:gd name="connsiteX132" fmla="*/ 90472 w 10989054"/>
              <a:gd name="connsiteY132" fmla="*/ 1587500 h 3843149"/>
              <a:gd name="connsiteX133" fmla="*/ 39672 w 10989054"/>
              <a:gd name="connsiteY133" fmla="*/ 1435100 h 3843149"/>
              <a:gd name="connsiteX134" fmla="*/ 26972 w 10989054"/>
              <a:gd name="connsiteY134" fmla="*/ 1397000 h 3843149"/>
              <a:gd name="connsiteX135" fmla="*/ 14272 w 10989054"/>
              <a:gd name="connsiteY135" fmla="*/ 1333500 h 3843149"/>
              <a:gd name="connsiteX136" fmla="*/ 14272 w 10989054"/>
              <a:gd name="connsiteY136" fmla="*/ 889000 h 3843149"/>
              <a:gd name="connsiteX137" fmla="*/ 65072 w 10989054"/>
              <a:gd name="connsiteY137" fmla="*/ 723900 h 3843149"/>
              <a:gd name="connsiteX138" fmla="*/ 103172 w 10989054"/>
              <a:gd name="connsiteY138" fmla="*/ 596900 h 3843149"/>
              <a:gd name="connsiteX139" fmla="*/ 141272 w 10989054"/>
              <a:gd name="connsiteY139" fmla="*/ 508000 h 3843149"/>
              <a:gd name="connsiteX140" fmla="*/ 153972 w 10989054"/>
              <a:gd name="connsiteY140" fmla="*/ 457200 h 3843149"/>
              <a:gd name="connsiteX141" fmla="*/ 166672 w 10989054"/>
              <a:gd name="connsiteY141" fmla="*/ 419100 h 3843149"/>
              <a:gd name="connsiteX142" fmla="*/ 179372 w 10989054"/>
              <a:gd name="connsiteY142" fmla="*/ 292100 h 3843149"/>
              <a:gd name="connsiteX143" fmla="*/ 230172 w 10989054"/>
              <a:gd name="connsiteY143" fmla="*/ 215900 h 3843149"/>
              <a:gd name="connsiteX144" fmla="*/ 268272 w 10989054"/>
              <a:gd name="connsiteY144" fmla="*/ 190500 h 3843149"/>
              <a:gd name="connsiteX145" fmla="*/ 344472 w 10989054"/>
              <a:gd name="connsiteY145" fmla="*/ 368300 h 3843149"/>
              <a:gd name="connsiteX146" fmla="*/ 77772 w 10989054"/>
              <a:gd name="connsiteY146" fmla="*/ 342900 h 3843149"/>
              <a:gd name="connsiteX147" fmla="*/ 1572 w 10989054"/>
              <a:gd name="connsiteY147" fmla="*/ 292100 h 3843149"/>
              <a:gd name="connsiteX148" fmla="*/ 39672 w 10989054"/>
              <a:gd name="connsiteY148" fmla="*/ 266700 h 3843149"/>
              <a:gd name="connsiteX149" fmla="*/ 103172 w 10989054"/>
              <a:gd name="connsiteY149" fmla="*/ 279400 h 3843149"/>
              <a:gd name="connsiteX150" fmla="*/ 230172 w 10989054"/>
              <a:gd name="connsiteY150" fmla="*/ 304800 h 3843149"/>
              <a:gd name="connsiteX151" fmla="*/ 141272 w 10989054"/>
              <a:gd name="connsiteY151" fmla="*/ 330200 h 384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0989054" h="3843149">
                <a:moveTo>
                  <a:pt x="141272" y="330200"/>
                </a:moveTo>
                <a:lnTo>
                  <a:pt x="141272" y="330200"/>
                </a:lnTo>
                <a:lnTo>
                  <a:pt x="801672" y="317500"/>
                </a:lnTo>
                <a:cubicBezTo>
                  <a:pt x="810436" y="317187"/>
                  <a:pt x="878114" y="298329"/>
                  <a:pt x="890572" y="292100"/>
                </a:cubicBezTo>
                <a:cubicBezTo>
                  <a:pt x="904224" y="285274"/>
                  <a:pt x="914724" y="272899"/>
                  <a:pt x="928672" y="266700"/>
                </a:cubicBezTo>
                <a:cubicBezTo>
                  <a:pt x="953138" y="255826"/>
                  <a:pt x="979472" y="249767"/>
                  <a:pt x="1004872" y="241300"/>
                </a:cubicBezTo>
                <a:cubicBezTo>
                  <a:pt x="1017572" y="237067"/>
                  <a:pt x="1031833" y="236026"/>
                  <a:pt x="1042972" y="228600"/>
                </a:cubicBezTo>
                <a:lnTo>
                  <a:pt x="1081072" y="203200"/>
                </a:lnTo>
                <a:lnTo>
                  <a:pt x="1487472" y="215900"/>
                </a:lnTo>
                <a:cubicBezTo>
                  <a:pt x="1534180" y="218072"/>
                  <a:pt x="1580883" y="221987"/>
                  <a:pt x="1627172" y="228600"/>
                </a:cubicBezTo>
                <a:cubicBezTo>
                  <a:pt x="1640424" y="230493"/>
                  <a:pt x="1651908" y="240514"/>
                  <a:pt x="1665272" y="241300"/>
                </a:cubicBezTo>
                <a:cubicBezTo>
                  <a:pt x="1796347" y="249010"/>
                  <a:pt x="1927775" y="248752"/>
                  <a:pt x="2058972" y="254000"/>
                </a:cubicBezTo>
                <a:cubicBezTo>
                  <a:pt x="2139452" y="257219"/>
                  <a:pt x="2219839" y="262467"/>
                  <a:pt x="2300272" y="266700"/>
                </a:cubicBezTo>
                <a:cubicBezTo>
                  <a:pt x="2334139" y="270933"/>
                  <a:pt x="2368292" y="273295"/>
                  <a:pt x="2401872" y="279400"/>
                </a:cubicBezTo>
                <a:cubicBezTo>
                  <a:pt x="2415043" y="281795"/>
                  <a:pt x="2426585" y="292100"/>
                  <a:pt x="2439972" y="292100"/>
                </a:cubicBezTo>
                <a:cubicBezTo>
                  <a:pt x="2622055" y="292100"/>
                  <a:pt x="2804039" y="283633"/>
                  <a:pt x="2986072" y="279400"/>
                </a:cubicBezTo>
                <a:cubicBezTo>
                  <a:pt x="3032639" y="275167"/>
                  <a:pt x="3079725" y="274826"/>
                  <a:pt x="3125772" y="266700"/>
                </a:cubicBezTo>
                <a:cubicBezTo>
                  <a:pt x="3260054" y="243003"/>
                  <a:pt x="3154838" y="252429"/>
                  <a:pt x="3240072" y="215900"/>
                </a:cubicBezTo>
                <a:cubicBezTo>
                  <a:pt x="3256115" y="209024"/>
                  <a:pt x="3273939" y="207433"/>
                  <a:pt x="3290872" y="203200"/>
                </a:cubicBezTo>
                <a:cubicBezTo>
                  <a:pt x="3303572" y="194733"/>
                  <a:pt x="3314680" y="183159"/>
                  <a:pt x="3328972" y="177800"/>
                </a:cubicBezTo>
                <a:cubicBezTo>
                  <a:pt x="3349183" y="170221"/>
                  <a:pt x="3371531" y="170335"/>
                  <a:pt x="3392472" y="165100"/>
                </a:cubicBezTo>
                <a:cubicBezTo>
                  <a:pt x="3566351" y="121630"/>
                  <a:pt x="3177209" y="201930"/>
                  <a:pt x="3519472" y="139700"/>
                </a:cubicBezTo>
                <a:cubicBezTo>
                  <a:pt x="3591257" y="126648"/>
                  <a:pt x="3553102" y="124384"/>
                  <a:pt x="3633772" y="114300"/>
                </a:cubicBezTo>
                <a:cubicBezTo>
                  <a:pt x="3680170" y="108500"/>
                  <a:pt x="3727034" y="107063"/>
                  <a:pt x="3773472" y="101600"/>
                </a:cubicBezTo>
                <a:cubicBezTo>
                  <a:pt x="3799046" y="98591"/>
                  <a:pt x="3824493" y="94295"/>
                  <a:pt x="3849672" y="88900"/>
                </a:cubicBezTo>
                <a:cubicBezTo>
                  <a:pt x="3883806" y="81586"/>
                  <a:pt x="3916417" y="65436"/>
                  <a:pt x="3951272" y="63500"/>
                </a:cubicBezTo>
                <a:cubicBezTo>
                  <a:pt x="4027472" y="59267"/>
                  <a:pt x="4103557" y="51439"/>
                  <a:pt x="4179872" y="50800"/>
                </a:cubicBezTo>
                <a:lnTo>
                  <a:pt x="6986572" y="38100"/>
                </a:lnTo>
                <a:cubicBezTo>
                  <a:pt x="7020439" y="33867"/>
                  <a:pt x="7054066" y="26687"/>
                  <a:pt x="7088172" y="25400"/>
                </a:cubicBezTo>
                <a:lnTo>
                  <a:pt x="7748572" y="0"/>
                </a:lnTo>
                <a:lnTo>
                  <a:pt x="8739172" y="25400"/>
                </a:lnTo>
                <a:cubicBezTo>
                  <a:pt x="9020641" y="33679"/>
                  <a:pt x="8974912" y="31822"/>
                  <a:pt x="9183672" y="50800"/>
                </a:cubicBezTo>
                <a:cubicBezTo>
                  <a:pt x="9242447" y="62555"/>
                  <a:pt x="9273061" y="69899"/>
                  <a:pt x="9336072" y="76200"/>
                </a:cubicBezTo>
                <a:cubicBezTo>
                  <a:pt x="9390994" y="81692"/>
                  <a:pt x="9446139" y="84667"/>
                  <a:pt x="9501172" y="88900"/>
                </a:cubicBezTo>
                <a:cubicBezTo>
                  <a:pt x="9654475" y="119561"/>
                  <a:pt x="9462358" y="84009"/>
                  <a:pt x="9755172" y="114300"/>
                </a:cubicBezTo>
                <a:cubicBezTo>
                  <a:pt x="9814723" y="120460"/>
                  <a:pt x="9873401" y="133743"/>
                  <a:pt x="9932972" y="139700"/>
                </a:cubicBezTo>
                <a:cubicBezTo>
                  <a:pt x="10042816" y="150684"/>
                  <a:pt x="10153105" y="156633"/>
                  <a:pt x="10263172" y="165100"/>
                </a:cubicBezTo>
                <a:cubicBezTo>
                  <a:pt x="10284339" y="169333"/>
                  <a:pt x="10305284" y="174883"/>
                  <a:pt x="10326672" y="177800"/>
                </a:cubicBezTo>
                <a:cubicBezTo>
                  <a:pt x="10404353" y="188393"/>
                  <a:pt x="10519076" y="194151"/>
                  <a:pt x="10606072" y="215900"/>
                </a:cubicBezTo>
                <a:cubicBezTo>
                  <a:pt x="10619059" y="219147"/>
                  <a:pt x="10631257" y="225078"/>
                  <a:pt x="10644172" y="228600"/>
                </a:cubicBezTo>
                <a:cubicBezTo>
                  <a:pt x="10677851" y="237785"/>
                  <a:pt x="10712654" y="242961"/>
                  <a:pt x="10745772" y="254000"/>
                </a:cubicBezTo>
                <a:cubicBezTo>
                  <a:pt x="10758472" y="258233"/>
                  <a:pt x="10771898" y="260713"/>
                  <a:pt x="10783872" y="266700"/>
                </a:cubicBezTo>
                <a:cubicBezTo>
                  <a:pt x="10797524" y="273526"/>
                  <a:pt x="10808320" y="285274"/>
                  <a:pt x="10821972" y="292100"/>
                </a:cubicBezTo>
                <a:cubicBezTo>
                  <a:pt x="10833946" y="298087"/>
                  <a:pt x="10847537" y="300100"/>
                  <a:pt x="10860072" y="304800"/>
                </a:cubicBezTo>
                <a:cubicBezTo>
                  <a:pt x="10981559" y="350358"/>
                  <a:pt x="10875192" y="314073"/>
                  <a:pt x="10961672" y="342900"/>
                </a:cubicBezTo>
                <a:cubicBezTo>
                  <a:pt x="10970139" y="355600"/>
                  <a:pt x="10996419" y="368933"/>
                  <a:pt x="10987072" y="381000"/>
                </a:cubicBezTo>
                <a:cubicBezTo>
                  <a:pt x="10524294" y="978405"/>
                  <a:pt x="10069400" y="1583889"/>
                  <a:pt x="9564672" y="2146300"/>
                </a:cubicBezTo>
                <a:cubicBezTo>
                  <a:pt x="9472053" y="2249504"/>
                  <a:pt x="9328308" y="2291404"/>
                  <a:pt x="9209072" y="2362200"/>
                </a:cubicBezTo>
                <a:cubicBezTo>
                  <a:pt x="9138513" y="2404094"/>
                  <a:pt x="9174342" y="2368383"/>
                  <a:pt x="9107472" y="2425700"/>
                </a:cubicBezTo>
                <a:cubicBezTo>
                  <a:pt x="9093835" y="2437389"/>
                  <a:pt x="9083549" y="2452773"/>
                  <a:pt x="9069372" y="2463800"/>
                </a:cubicBezTo>
                <a:cubicBezTo>
                  <a:pt x="9045275" y="2482542"/>
                  <a:pt x="9018572" y="2497667"/>
                  <a:pt x="8993172" y="2514600"/>
                </a:cubicBezTo>
                <a:cubicBezTo>
                  <a:pt x="8980472" y="2523067"/>
                  <a:pt x="8965865" y="2529207"/>
                  <a:pt x="8955072" y="2540000"/>
                </a:cubicBezTo>
                <a:lnTo>
                  <a:pt x="8828072" y="2667000"/>
                </a:lnTo>
                <a:cubicBezTo>
                  <a:pt x="8811139" y="2683933"/>
                  <a:pt x="8796430" y="2703432"/>
                  <a:pt x="8777272" y="2717800"/>
                </a:cubicBezTo>
                <a:cubicBezTo>
                  <a:pt x="8760339" y="2730500"/>
                  <a:pt x="8741439" y="2740933"/>
                  <a:pt x="8726472" y="2755900"/>
                </a:cubicBezTo>
                <a:cubicBezTo>
                  <a:pt x="8715679" y="2766693"/>
                  <a:pt x="8712798" y="2784229"/>
                  <a:pt x="8701072" y="2794000"/>
                </a:cubicBezTo>
                <a:cubicBezTo>
                  <a:pt x="8686528" y="2806120"/>
                  <a:pt x="8666506" y="2809660"/>
                  <a:pt x="8650272" y="2819400"/>
                </a:cubicBezTo>
                <a:cubicBezTo>
                  <a:pt x="8264194" y="3051047"/>
                  <a:pt x="8801144" y="2734630"/>
                  <a:pt x="8523272" y="2908300"/>
                </a:cubicBezTo>
                <a:cubicBezTo>
                  <a:pt x="8507218" y="2918334"/>
                  <a:pt x="8489662" y="2925766"/>
                  <a:pt x="8472472" y="2933700"/>
                </a:cubicBezTo>
                <a:cubicBezTo>
                  <a:pt x="8439777" y="2948790"/>
                  <a:pt x="8367596" y="2984527"/>
                  <a:pt x="8320072" y="2997200"/>
                </a:cubicBezTo>
                <a:cubicBezTo>
                  <a:pt x="8269477" y="3010692"/>
                  <a:pt x="8217908" y="3020525"/>
                  <a:pt x="8167672" y="3035300"/>
                </a:cubicBezTo>
                <a:lnTo>
                  <a:pt x="7951772" y="3098800"/>
                </a:lnTo>
                <a:cubicBezTo>
                  <a:pt x="7913387" y="3110611"/>
                  <a:pt x="7875893" y="3125207"/>
                  <a:pt x="7837472" y="3136900"/>
                </a:cubicBezTo>
                <a:cubicBezTo>
                  <a:pt x="7778504" y="3154847"/>
                  <a:pt x="7718939" y="3170767"/>
                  <a:pt x="7659672" y="3187700"/>
                </a:cubicBezTo>
                <a:cubicBezTo>
                  <a:pt x="7630039" y="3196167"/>
                  <a:pt x="7601172" y="3208033"/>
                  <a:pt x="7570772" y="3213100"/>
                </a:cubicBezTo>
                <a:cubicBezTo>
                  <a:pt x="7465045" y="3230721"/>
                  <a:pt x="7520064" y="3222158"/>
                  <a:pt x="7405672" y="3238500"/>
                </a:cubicBezTo>
                <a:cubicBezTo>
                  <a:pt x="7384505" y="3246967"/>
                  <a:pt x="7364402" y="3258848"/>
                  <a:pt x="7342172" y="3263900"/>
                </a:cubicBezTo>
                <a:cubicBezTo>
                  <a:pt x="7244465" y="3286106"/>
                  <a:pt x="7138128" y="3300306"/>
                  <a:pt x="7037372" y="3314700"/>
                </a:cubicBezTo>
                <a:cubicBezTo>
                  <a:pt x="7016205" y="3323167"/>
                  <a:pt x="6996226" y="3335629"/>
                  <a:pt x="6973872" y="3340100"/>
                </a:cubicBezTo>
                <a:cubicBezTo>
                  <a:pt x="6811241" y="3372626"/>
                  <a:pt x="6729977" y="3377281"/>
                  <a:pt x="6580172" y="3390900"/>
                </a:cubicBezTo>
                <a:cubicBezTo>
                  <a:pt x="6537839" y="3399367"/>
                  <a:pt x="6495910" y="3410195"/>
                  <a:pt x="6453172" y="3416300"/>
                </a:cubicBezTo>
                <a:cubicBezTo>
                  <a:pt x="6411879" y="3422199"/>
                  <a:pt x="6179042" y="3439341"/>
                  <a:pt x="6148372" y="3441700"/>
                </a:cubicBezTo>
                <a:cubicBezTo>
                  <a:pt x="6101805" y="3450167"/>
                  <a:pt x="6054875" y="3456833"/>
                  <a:pt x="6008672" y="3467100"/>
                </a:cubicBezTo>
                <a:cubicBezTo>
                  <a:pt x="5978587" y="3473786"/>
                  <a:pt x="5949907" y="3486042"/>
                  <a:pt x="5919772" y="3492500"/>
                </a:cubicBezTo>
                <a:cubicBezTo>
                  <a:pt x="5890502" y="3498772"/>
                  <a:pt x="5860458" y="3500648"/>
                  <a:pt x="5830872" y="3505200"/>
                </a:cubicBezTo>
                <a:cubicBezTo>
                  <a:pt x="5749911" y="3517656"/>
                  <a:pt x="5771211" y="3513765"/>
                  <a:pt x="5703872" y="3530600"/>
                </a:cubicBezTo>
                <a:cubicBezTo>
                  <a:pt x="5691172" y="3539067"/>
                  <a:pt x="5680392" y="3551614"/>
                  <a:pt x="5665772" y="3556000"/>
                </a:cubicBezTo>
                <a:cubicBezTo>
                  <a:pt x="5637100" y="3564602"/>
                  <a:pt x="5606225" y="3562829"/>
                  <a:pt x="5576872" y="3568700"/>
                </a:cubicBezTo>
                <a:cubicBezTo>
                  <a:pt x="5563745" y="3571325"/>
                  <a:pt x="5551687" y="3577878"/>
                  <a:pt x="5538772" y="3581400"/>
                </a:cubicBezTo>
                <a:cubicBezTo>
                  <a:pt x="5505093" y="3590585"/>
                  <a:pt x="5468396" y="3591188"/>
                  <a:pt x="5437172" y="3606800"/>
                </a:cubicBezTo>
                <a:cubicBezTo>
                  <a:pt x="5411772" y="3619500"/>
                  <a:pt x="5387716" y="3635349"/>
                  <a:pt x="5360972" y="3644900"/>
                </a:cubicBezTo>
                <a:cubicBezTo>
                  <a:pt x="5328097" y="3656641"/>
                  <a:pt x="5293239" y="3661833"/>
                  <a:pt x="5259372" y="3670300"/>
                </a:cubicBezTo>
                <a:cubicBezTo>
                  <a:pt x="5242439" y="3674533"/>
                  <a:pt x="5224615" y="3676124"/>
                  <a:pt x="5208572" y="3683000"/>
                </a:cubicBezTo>
                <a:cubicBezTo>
                  <a:pt x="5178939" y="3695700"/>
                  <a:pt x="5149971" y="3710082"/>
                  <a:pt x="5119672" y="3721100"/>
                </a:cubicBezTo>
                <a:cubicBezTo>
                  <a:pt x="5103268" y="3727065"/>
                  <a:pt x="5085655" y="3729005"/>
                  <a:pt x="5068872" y="3733800"/>
                </a:cubicBezTo>
                <a:cubicBezTo>
                  <a:pt x="5056000" y="3737478"/>
                  <a:pt x="5043644" y="3742822"/>
                  <a:pt x="5030772" y="3746500"/>
                </a:cubicBezTo>
                <a:cubicBezTo>
                  <a:pt x="5013989" y="3751295"/>
                  <a:pt x="4996811" y="3754607"/>
                  <a:pt x="4979972" y="3759200"/>
                </a:cubicBezTo>
                <a:cubicBezTo>
                  <a:pt x="4950239" y="3767309"/>
                  <a:pt x="4921293" y="3778556"/>
                  <a:pt x="4891072" y="3784600"/>
                </a:cubicBezTo>
                <a:cubicBezTo>
                  <a:pt x="4857605" y="3791293"/>
                  <a:pt x="4823259" y="3792473"/>
                  <a:pt x="4789472" y="3797300"/>
                </a:cubicBezTo>
                <a:cubicBezTo>
                  <a:pt x="4603917" y="3823808"/>
                  <a:pt x="4850751" y="3801408"/>
                  <a:pt x="4510072" y="3822700"/>
                </a:cubicBezTo>
                <a:cubicBezTo>
                  <a:pt x="4280728" y="3855463"/>
                  <a:pt x="4397708" y="3843858"/>
                  <a:pt x="3963972" y="3822700"/>
                </a:cubicBezTo>
                <a:cubicBezTo>
                  <a:pt x="3934636" y="3821269"/>
                  <a:pt x="3879948" y="3803355"/>
                  <a:pt x="3849672" y="3797300"/>
                </a:cubicBezTo>
                <a:cubicBezTo>
                  <a:pt x="3803261" y="3788018"/>
                  <a:pt x="3756251" y="3781817"/>
                  <a:pt x="3709972" y="3771900"/>
                </a:cubicBezTo>
                <a:cubicBezTo>
                  <a:pt x="3647829" y="3758584"/>
                  <a:pt x="3692447" y="3757592"/>
                  <a:pt x="3621072" y="3733800"/>
                </a:cubicBezTo>
                <a:cubicBezTo>
                  <a:pt x="3600594" y="3726974"/>
                  <a:pt x="3578810" y="3724961"/>
                  <a:pt x="3557572" y="3721100"/>
                </a:cubicBezTo>
                <a:cubicBezTo>
                  <a:pt x="3492170" y="3709209"/>
                  <a:pt x="3379363" y="3695495"/>
                  <a:pt x="3328972" y="3670300"/>
                </a:cubicBezTo>
                <a:cubicBezTo>
                  <a:pt x="3175035" y="3593331"/>
                  <a:pt x="3377233" y="3689839"/>
                  <a:pt x="3227372" y="3632200"/>
                </a:cubicBezTo>
                <a:cubicBezTo>
                  <a:pt x="3188458" y="3617233"/>
                  <a:pt x="3151986" y="3596367"/>
                  <a:pt x="3113072" y="3581400"/>
                </a:cubicBezTo>
                <a:cubicBezTo>
                  <a:pt x="3096781" y="3575134"/>
                  <a:pt x="3078615" y="3574829"/>
                  <a:pt x="3062272" y="3568700"/>
                </a:cubicBezTo>
                <a:cubicBezTo>
                  <a:pt x="3044545" y="3562053"/>
                  <a:pt x="3028772" y="3550989"/>
                  <a:pt x="3011472" y="3543300"/>
                </a:cubicBezTo>
                <a:cubicBezTo>
                  <a:pt x="2990640" y="3534041"/>
                  <a:pt x="2968804" y="3527159"/>
                  <a:pt x="2947972" y="3517900"/>
                </a:cubicBezTo>
                <a:cubicBezTo>
                  <a:pt x="2837896" y="3468977"/>
                  <a:pt x="2961906" y="3518517"/>
                  <a:pt x="2833672" y="3454400"/>
                </a:cubicBezTo>
                <a:cubicBezTo>
                  <a:pt x="2804836" y="3439982"/>
                  <a:pt x="2772764" y="3432296"/>
                  <a:pt x="2744772" y="3416300"/>
                </a:cubicBezTo>
                <a:cubicBezTo>
                  <a:pt x="2713154" y="3398232"/>
                  <a:pt x="2687099" y="3371536"/>
                  <a:pt x="2655872" y="3352800"/>
                </a:cubicBezTo>
                <a:cubicBezTo>
                  <a:pt x="2644393" y="3345912"/>
                  <a:pt x="2629524" y="3346510"/>
                  <a:pt x="2617772" y="3340100"/>
                </a:cubicBezTo>
                <a:cubicBezTo>
                  <a:pt x="2582711" y="3320976"/>
                  <a:pt x="2551233" y="3295724"/>
                  <a:pt x="2516172" y="3276600"/>
                </a:cubicBezTo>
                <a:cubicBezTo>
                  <a:pt x="2504420" y="3270190"/>
                  <a:pt x="2490046" y="3269887"/>
                  <a:pt x="2478072" y="3263900"/>
                </a:cubicBezTo>
                <a:cubicBezTo>
                  <a:pt x="2405239" y="3227483"/>
                  <a:pt x="2329926" y="3194769"/>
                  <a:pt x="2262172" y="3149600"/>
                </a:cubicBezTo>
                <a:cubicBezTo>
                  <a:pt x="2236772" y="3132667"/>
                  <a:pt x="2212149" y="3114506"/>
                  <a:pt x="2185972" y="3098800"/>
                </a:cubicBezTo>
                <a:cubicBezTo>
                  <a:pt x="2169738" y="3089060"/>
                  <a:pt x="2151326" y="3083272"/>
                  <a:pt x="2135172" y="3073400"/>
                </a:cubicBezTo>
                <a:cubicBezTo>
                  <a:pt x="2075053" y="3036660"/>
                  <a:pt x="2024213" y="2981380"/>
                  <a:pt x="1957372" y="2959100"/>
                </a:cubicBezTo>
                <a:cubicBezTo>
                  <a:pt x="1861607" y="2927178"/>
                  <a:pt x="1979649" y="2970239"/>
                  <a:pt x="1881172" y="2921000"/>
                </a:cubicBezTo>
                <a:cubicBezTo>
                  <a:pt x="1835421" y="2898124"/>
                  <a:pt x="1787223" y="2880376"/>
                  <a:pt x="1741472" y="2857500"/>
                </a:cubicBezTo>
                <a:cubicBezTo>
                  <a:pt x="1727820" y="2850674"/>
                  <a:pt x="1717267" y="2838416"/>
                  <a:pt x="1703372" y="2832100"/>
                </a:cubicBezTo>
                <a:cubicBezTo>
                  <a:pt x="1670444" y="2817133"/>
                  <a:pt x="1634700" y="2808967"/>
                  <a:pt x="1601772" y="2794000"/>
                </a:cubicBezTo>
                <a:cubicBezTo>
                  <a:pt x="1541449" y="2766581"/>
                  <a:pt x="1483239" y="2734733"/>
                  <a:pt x="1423972" y="2705100"/>
                </a:cubicBezTo>
                <a:cubicBezTo>
                  <a:pt x="1407039" y="2696633"/>
                  <a:pt x="1391133" y="2685687"/>
                  <a:pt x="1373172" y="2679700"/>
                </a:cubicBezTo>
                <a:cubicBezTo>
                  <a:pt x="1347772" y="2671233"/>
                  <a:pt x="1319560" y="2668674"/>
                  <a:pt x="1296972" y="2654300"/>
                </a:cubicBezTo>
                <a:lnTo>
                  <a:pt x="1157272" y="2565400"/>
                </a:lnTo>
                <a:cubicBezTo>
                  <a:pt x="1144433" y="2557146"/>
                  <a:pt x="1130898" y="2549771"/>
                  <a:pt x="1119172" y="2540000"/>
                </a:cubicBezTo>
                <a:cubicBezTo>
                  <a:pt x="955333" y="2403468"/>
                  <a:pt x="1129745" y="2544226"/>
                  <a:pt x="966772" y="2425700"/>
                </a:cubicBezTo>
                <a:cubicBezTo>
                  <a:pt x="944850" y="2409757"/>
                  <a:pt x="926030" y="2389626"/>
                  <a:pt x="903272" y="2374900"/>
                </a:cubicBezTo>
                <a:cubicBezTo>
                  <a:pt x="853896" y="2342951"/>
                  <a:pt x="801564" y="2315819"/>
                  <a:pt x="750872" y="2286000"/>
                </a:cubicBezTo>
                <a:cubicBezTo>
                  <a:pt x="729596" y="2273485"/>
                  <a:pt x="707458" y="2262247"/>
                  <a:pt x="687372" y="2247900"/>
                </a:cubicBezTo>
                <a:cubicBezTo>
                  <a:pt x="657739" y="2226733"/>
                  <a:pt x="629195" y="2203951"/>
                  <a:pt x="598472" y="2184400"/>
                </a:cubicBezTo>
                <a:cubicBezTo>
                  <a:pt x="582500" y="2174236"/>
                  <a:pt x="563597" y="2169238"/>
                  <a:pt x="547672" y="2159000"/>
                </a:cubicBezTo>
                <a:cubicBezTo>
                  <a:pt x="504205" y="2131057"/>
                  <a:pt x="463158" y="2099514"/>
                  <a:pt x="420672" y="2070100"/>
                </a:cubicBezTo>
                <a:cubicBezTo>
                  <a:pt x="408122" y="2061412"/>
                  <a:pt x="394783" y="2053858"/>
                  <a:pt x="382572" y="2044700"/>
                </a:cubicBezTo>
                <a:cubicBezTo>
                  <a:pt x="365639" y="2032000"/>
                  <a:pt x="350150" y="2017102"/>
                  <a:pt x="331772" y="2006600"/>
                </a:cubicBezTo>
                <a:cubicBezTo>
                  <a:pt x="320149" y="1999958"/>
                  <a:pt x="305977" y="1999173"/>
                  <a:pt x="293672" y="1993900"/>
                </a:cubicBezTo>
                <a:cubicBezTo>
                  <a:pt x="276271" y="1986442"/>
                  <a:pt x="259805" y="1976967"/>
                  <a:pt x="242872" y="1968500"/>
                </a:cubicBezTo>
                <a:cubicBezTo>
                  <a:pt x="225939" y="1943100"/>
                  <a:pt x="204244" y="1920295"/>
                  <a:pt x="192072" y="1892300"/>
                </a:cubicBezTo>
                <a:cubicBezTo>
                  <a:pt x="114659" y="1714250"/>
                  <a:pt x="133186" y="1722760"/>
                  <a:pt x="90472" y="1587500"/>
                </a:cubicBezTo>
                <a:cubicBezTo>
                  <a:pt x="74347" y="1536438"/>
                  <a:pt x="56605" y="1485900"/>
                  <a:pt x="39672" y="1435100"/>
                </a:cubicBezTo>
                <a:cubicBezTo>
                  <a:pt x="35439" y="1422400"/>
                  <a:pt x="29597" y="1410127"/>
                  <a:pt x="26972" y="1397000"/>
                </a:cubicBezTo>
                <a:lnTo>
                  <a:pt x="14272" y="1333500"/>
                </a:lnTo>
                <a:cubicBezTo>
                  <a:pt x="3328" y="1169338"/>
                  <a:pt x="-11456" y="1058807"/>
                  <a:pt x="14272" y="889000"/>
                </a:cubicBezTo>
                <a:cubicBezTo>
                  <a:pt x="22898" y="832070"/>
                  <a:pt x="48825" y="779140"/>
                  <a:pt x="65072" y="723900"/>
                </a:cubicBezTo>
                <a:cubicBezTo>
                  <a:pt x="88582" y="643965"/>
                  <a:pt x="65631" y="694507"/>
                  <a:pt x="103172" y="596900"/>
                </a:cubicBezTo>
                <a:cubicBezTo>
                  <a:pt x="114746" y="566809"/>
                  <a:pt x="130254" y="538299"/>
                  <a:pt x="141272" y="508000"/>
                </a:cubicBezTo>
                <a:cubicBezTo>
                  <a:pt x="147237" y="491596"/>
                  <a:pt x="149177" y="473983"/>
                  <a:pt x="153972" y="457200"/>
                </a:cubicBezTo>
                <a:cubicBezTo>
                  <a:pt x="157650" y="444328"/>
                  <a:pt x="162439" y="431800"/>
                  <a:pt x="166672" y="419100"/>
                </a:cubicBezTo>
                <a:cubicBezTo>
                  <a:pt x="170905" y="376767"/>
                  <a:pt x="166682" y="332708"/>
                  <a:pt x="179372" y="292100"/>
                </a:cubicBezTo>
                <a:cubicBezTo>
                  <a:pt x="188477" y="262963"/>
                  <a:pt x="204772" y="232833"/>
                  <a:pt x="230172" y="215900"/>
                </a:cubicBezTo>
                <a:lnTo>
                  <a:pt x="268272" y="190500"/>
                </a:lnTo>
                <a:lnTo>
                  <a:pt x="344472" y="368300"/>
                </a:lnTo>
                <a:cubicBezTo>
                  <a:pt x="255572" y="359833"/>
                  <a:pt x="152076" y="392436"/>
                  <a:pt x="77772" y="342900"/>
                </a:cubicBezTo>
                <a:lnTo>
                  <a:pt x="1572" y="292100"/>
                </a:lnTo>
                <a:cubicBezTo>
                  <a:pt x="14272" y="283633"/>
                  <a:pt x="24526" y="268593"/>
                  <a:pt x="39672" y="266700"/>
                </a:cubicBezTo>
                <a:cubicBezTo>
                  <a:pt x="61091" y="264023"/>
                  <a:pt x="82100" y="274717"/>
                  <a:pt x="103172" y="279400"/>
                </a:cubicBezTo>
                <a:cubicBezTo>
                  <a:pt x="216844" y="304661"/>
                  <a:pt x="80855" y="279914"/>
                  <a:pt x="230172" y="304800"/>
                </a:cubicBezTo>
                <a:cubicBezTo>
                  <a:pt x="298206" y="372834"/>
                  <a:pt x="286233" y="342900"/>
                  <a:pt x="141272" y="3302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1024763"/>
            <a:ext cx="2473234" cy="91902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48E017B-420D-4665-B347-E42918E6D913}"/>
              </a:ext>
            </a:extLst>
          </p:cNvPr>
          <p:cNvSpPr/>
          <p:nvPr/>
        </p:nvSpPr>
        <p:spPr>
          <a:xfrm>
            <a:off x="4199838" y="287711"/>
            <a:ext cx="4026005" cy="2616793"/>
          </a:xfrm>
          <a:prstGeom prst="irregularSeal2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HARD PROBLEMS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2B8CC6-97BB-4FF3-8539-D95CD0017AC0}"/>
              </a:ext>
            </a:extLst>
          </p:cNvPr>
          <p:cNvSpPr txBox="1">
            <a:spLocks/>
          </p:cNvSpPr>
          <p:nvPr/>
        </p:nvSpPr>
        <p:spPr>
          <a:xfrm>
            <a:off x="9031054" y="1024763"/>
            <a:ext cx="2473234" cy="9190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Knowledge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3DDA6EB-6CBD-4281-8BDA-D836525F02EE}"/>
              </a:ext>
            </a:extLst>
          </p:cNvPr>
          <p:cNvCxnSpPr>
            <a:cxnSpLocks/>
          </p:cNvCxnSpPr>
          <p:nvPr/>
        </p:nvCxnSpPr>
        <p:spPr>
          <a:xfrm>
            <a:off x="3430053" y="1484275"/>
            <a:ext cx="1047656" cy="12700"/>
          </a:xfrm>
          <a:prstGeom prst="curvedConnector3">
            <a:avLst>
              <a:gd name="adj1" fmla="val 42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93B9DC-9BD1-4437-B686-20CFA5FA04FA}"/>
              </a:ext>
            </a:extLst>
          </p:cNvPr>
          <p:cNvSpPr/>
          <p:nvPr/>
        </p:nvSpPr>
        <p:spPr>
          <a:xfrm>
            <a:off x="3435293" y="1229102"/>
            <a:ext cx="1141947" cy="535746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1EDB63-0468-4E9C-A1F4-DEA6C7A5BDFB}"/>
              </a:ext>
            </a:extLst>
          </p:cNvPr>
          <p:cNvSpPr/>
          <p:nvPr/>
        </p:nvSpPr>
        <p:spPr>
          <a:xfrm rot="10800000">
            <a:off x="7777335" y="1216402"/>
            <a:ext cx="1141947" cy="535746"/>
          </a:xfrm>
          <a:prstGeom prst="rightArrow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E324C08C-53EA-43E6-9F88-053EC996C674}"/>
              </a:ext>
            </a:extLst>
          </p:cNvPr>
          <p:cNvSpPr/>
          <p:nvPr/>
        </p:nvSpPr>
        <p:spPr>
          <a:xfrm>
            <a:off x="635726" y="584200"/>
            <a:ext cx="11213374" cy="1981200"/>
          </a:xfrm>
          <a:prstGeom prst="frame">
            <a:avLst>
              <a:gd name="adj1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043FFA79-7E35-4C67-8A31-BBF861489F44}"/>
              </a:ext>
            </a:extLst>
          </p:cNvPr>
          <p:cNvSpPr/>
          <p:nvPr/>
        </p:nvSpPr>
        <p:spPr>
          <a:xfrm>
            <a:off x="4914839" y="4433349"/>
            <a:ext cx="1053193" cy="593567"/>
          </a:xfrm>
          <a:prstGeom prst="mathEqual">
            <a:avLst>
              <a:gd name="adj1" fmla="val 16673"/>
              <a:gd name="adj2" fmla="val 241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C347313-EB1F-42CE-AFA5-F37C6D448EA3}"/>
              </a:ext>
            </a:extLst>
          </p:cNvPr>
          <p:cNvSpPr txBox="1">
            <a:spLocks/>
          </p:cNvSpPr>
          <p:nvPr/>
        </p:nvSpPr>
        <p:spPr>
          <a:xfrm>
            <a:off x="5732650" y="4300046"/>
            <a:ext cx="5262517" cy="919024"/>
          </a:xfrm>
          <a:prstGeom prst="rect">
            <a:avLst/>
          </a:prstGeom>
          <a:solidFill>
            <a:srgbClr val="F4F6F6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4424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618285" y="2538187"/>
            <a:ext cx="3426899" cy="3098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Get used to not knowing</a:t>
            </a:r>
          </a:p>
          <a:p>
            <a:pPr algn="l"/>
            <a:r>
              <a:rPr lang="en-US" sz="2400" dirty="0"/>
              <a:t>Be persistent</a:t>
            </a:r>
          </a:p>
          <a:p>
            <a:pPr algn="l"/>
            <a:r>
              <a:rPr lang="en-US" sz="2400" dirty="0"/>
              <a:t>Embrace the struggle</a:t>
            </a:r>
          </a:p>
          <a:p>
            <a:pPr algn="l"/>
            <a:r>
              <a:rPr lang="en-US" sz="2400" dirty="0"/>
              <a:t>Expect to get stuck</a:t>
            </a:r>
          </a:p>
          <a:p>
            <a:pPr algn="l"/>
            <a:r>
              <a:rPr lang="en-US" sz="2400" dirty="0"/>
              <a:t>Slow down</a:t>
            </a:r>
          </a:p>
          <a:p>
            <a:pPr algn="l"/>
            <a:r>
              <a:rPr lang="en-US" sz="2400" dirty="0"/>
              <a:t>Dig deep 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A90551-9554-4A2D-B156-776E3794E65E}"/>
              </a:ext>
            </a:extLst>
          </p:cNvPr>
          <p:cNvGrpSpPr/>
          <p:nvPr/>
        </p:nvGrpSpPr>
        <p:grpSpPr>
          <a:xfrm>
            <a:off x="662584" y="861230"/>
            <a:ext cx="3655416" cy="1477510"/>
            <a:chOff x="3105150" y="1240987"/>
            <a:chExt cx="2682973" cy="147751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D283C0-DDA4-49D6-9C90-8801617BD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150" y="1240987"/>
              <a:ext cx="2682973" cy="1477510"/>
            </a:xfrm>
            <a:prstGeom prst="rect">
              <a:avLst/>
            </a:prstGeom>
          </p:spPr>
        </p:pic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B9830A32-F469-4E36-9FB2-C12B5DA3DCE1}"/>
                </a:ext>
              </a:extLst>
            </p:cNvPr>
            <p:cNvSpPr txBox="1">
              <a:spLocks/>
            </p:cNvSpPr>
            <p:nvPr/>
          </p:nvSpPr>
          <p:spPr>
            <a:xfrm>
              <a:off x="3139704" y="1697710"/>
              <a:ext cx="1628435" cy="842290"/>
            </a:xfrm>
            <a:prstGeom prst="rect">
              <a:avLst/>
            </a:prstGeom>
            <a:solidFill>
              <a:schemeClr val="tx1"/>
            </a:solidFill>
            <a:ln w="31750" cap="sq">
              <a:noFill/>
              <a:miter lim="800000"/>
            </a:ln>
          </p:spPr>
          <p:txBody>
            <a:bodyPr vert="horz" lIns="182880" tIns="182880" rIns="182880" bIns="182880" rtlCol="0" anchor="ctr" anchorCtr="1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2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RULE 1</a:t>
              </a:r>
            </a:p>
          </p:txBody>
        </p:sp>
      </p:grp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F2D36D46-EBCA-490E-8D31-D5E35CC7C568}"/>
              </a:ext>
            </a:extLst>
          </p:cNvPr>
          <p:cNvSpPr/>
          <p:nvPr/>
        </p:nvSpPr>
        <p:spPr>
          <a:xfrm>
            <a:off x="5320012" y="260196"/>
            <a:ext cx="3346910" cy="1202067"/>
          </a:xfrm>
          <a:prstGeom prst="cloudCallout">
            <a:avLst>
              <a:gd name="adj1" fmla="val -91565"/>
              <a:gd name="adj2" fmla="val 60244"/>
            </a:avLst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Don’t Picnic? </a:t>
            </a:r>
          </a:p>
        </p:txBody>
      </p:sp>
    </p:spTree>
    <p:extLst>
      <p:ext uri="{BB962C8B-B14F-4D97-AF65-F5344CB8AC3E}">
        <p14:creationId xmlns:p14="http://schemas.microsoft.com/office/powerpoint/2010/main" val="35737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E257C-CC39-432C-988A-F3C2F50D3A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776" y="15590"/>
            <a:ext cx="10283896" cy="6689146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96B4E0D-08CE-404F-8EA1-FAEC3ECF064C}"/>
              </a:ext>
            </a:extLst>
          </p:cNvPr>
          <p:cNvSpPr txBox="1">
            <a:spLocks/>
          </p:cNvSpPr>
          <p:nvPr/>
        </p:nvSpPr>
        <p:spPr>
          <a:xfrm>
            <a:off x="4344837" y="880533"/>
            <a:ext cx="4953907" cy="5324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/>
              <a:t>PLAN “A”</a:t>
            </a:r>
          </a:p>
          <a:p>
            <a:pPr algn="l"/>
            <a:endParaRPr lang="en-US" sz="2400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Ask questions,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Start a dialog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l">
              <a:spcBef>
                <a:spcPts val="0"/>
              </a:spcBef>
            </a:pPr>
            <a:r>
              <a:rPr lang="en-US" sz="2200" b="1" dirty="0"/>
              <a:t>Explore the limits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Test cases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Requirements: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Scale?  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Speed? 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Error handling? 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Expected changes</a:t>
            </a:r>
          </a:p>
          <a:p>
            <a:pPr algn="l">
              <a:spcBef>
                <a:spcPts val="0"/>
              </a:spcBef>
            </a:pPr>
            <a:endParaRPr lang="en-US" sz="2300" i="1" dirty="0"/>
          </a:p>
          <a:p>
            <a:pPr algn="l">
              <a:spcBef>
                <a:spcPts val="0"/>
              </a:spcBef>
            </a:pPr>
            <a:r>
              <a:rPr lang="en-US" sz="2300" b="1" dirty="0"/>
              <a:t>Sketch: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Concept map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300" dirty="0"/>
              <a:t>Components</a:t>
            </a:r>
          </a:p>
          <a:p>
            <a:pPr marL="1200150" lvl="2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875820-C1AC-4B2B-9CB3-9B4B246E8FEC}"/>
              </a:ext>
            </a:extLst>
          </p:cNvPr>
          <p:cNvSpPr txBox="1">
            <a:spLocks/>
          </p:cNvSpPr>
          <p:nvPr/>
        </p:nvSpPr>
        <p:spPr>
          <a:xfrm>
            <a:off x="4044466" y="605416"/>
            <a:ext cx="2659427" cy="812043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>
                <a:shade val="50000"/>
              </a:schemeClr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  <a:latin typeface="Berlin Sans FB Demi" panose="020E0802020502020306" pitchFamily="34" charset="0"/>
              </a:rPr>
              <a:t>make a plan</a:t>
            </a:r>
          </a:p>
        </p:txBody>
      </p:sp>
    </p:spTree>
    <p:extLst>
      <p:ext uri="{BB962C8B-B14F-4D97-AF65-F5344CB8AC3E}">
        <p14:creationId xmlns:p14="http://schemas.microsoft.com/office/powerpoint/2010/main" val="202921538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7B053D2-CC32-4E78-A07F-87A509F5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9212" y="-317500"/>
            <a:ext cx="16722080" cy="76135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83326" y="1979740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856824" y="3080102"/>
            <a:ext cx="3426899" cy="3098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0F2312-2F5B-48F9-BC05-651A2E9113B9}"/>
              </a:ext>
            </a:extLst>
          </p:cNvPr>
          <p:cNvSpPr txBox="1">
            <a:spLocks/>
          </p:cNvSpPr>
          <p:nvPr/>
        </p:nvSpPr>
        <p:spPr>
          <a:xfrm>
            <a:off x="265599" y="192084"/>
            <a:ext cx="3158236" cy="687588"/>
          </a:xfrm>
          <a:prstGeom prst="rect">
            <a:avLst/>
          </a:prstGeom>
          <a:solidFill>
            <a:schemeClr val="accent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Britannic Bold" panose="020B0903060703020204" pitchFamily="34" charset="0"/>
              </a:rPr>
              <a:t>Try Something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63BD066-630D-48A2-8F92-B5663D646DF1}"/>
              </a:ext>
            </a:extLst>
          </p:cNvPr>
          <p:cNvSpPr txBox="1">
            <a:spLocks/>
          </p:cNvSpPr>
          <p:nvPr/>
        </p:nvSpPr>
        <p:spPr>
          <a:xfrm>
            <a:off x="4861828" y="192084"/>
            <a:ext cx="4721443" cy="1174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0"/>
              </a:spcBef>
            </a:pPr>
            <a:r>
              <a:rPr lang="en-US" sz="1800" b="1" i="1" dirty="0"/>
              <a:t>Start Writing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Top-level pseudo code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Break tricky stuff into smaller functions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Attack tricky stuff bit-by-bit    </a:t>
            </a:r>
          </a:p>
        </p:txBody>
      </p:sp>
    </p:spTree>
    <p:extLst>
      <p:ext uri="{BB962C8B-B14F-4D97-AF65-F5344CB8AC3E}">
        <p14:creationId xmlns:p14="http://schemas.microsoft.com/office/powerpoint/2010/main" val="31223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7B053D2-CC32-4E78-A07F-87A509F5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9212" y="-317500"/>
            <a:ext cx="16722080" cy="76135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83326" y="1979740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856824" y="3080102"/>
            <a:ext cx="3426899" cy="3098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0F2312-2F5B-48F9-BC05-651A2E9113B9}"/>
              </a:ext>
            </a:extLst>
          </p:cNvPr>
          <p:cNvSpPr txBox="1">
            <a:spLocks/>
          </p:cNvSpPr>
          <p:nvPr/>
        </p:nvSpPr>
        <p:spPr>
          <a:xfrm>
            <a:off x="265599" y="192084"/>
            <a:ext cx="3158236" cy="687588"/>
          </a:xfrm>
          <a:prstGeom prst="rect">
            <a:avLst/>
          </a:prstGeom>
          <a:solidFill>
            <a:schemeClr val="accent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Britannic Bold" panose="020B0903060703020204" pitchFamily="34" charset="0"/>
              </a:rPr>
              <a:t>Try Something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D6F1C48-5F5F-49B5-901B-018DC8A61996}"/>
              </a:ext>
            </a:extLst>
          </p:cNvPr>
          <p:cNvSpPr txBox="1">
            <a:spLocks/>
          </p:cNvSpPr>
          <p:nvPr/>
        </p:nvSpPr>
        <p:spPr>
          <a:xfrm>
            <a:off x="5842000" y="1684069"/>
            <a:ext cx="4879602" cy="15654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i="1" dirty="0"/>
              <a:t>Stuck? </a:t>
            </a:r>
            <a:endParaRPr lang="en-US" sz="1800" b="1" dirty="0"/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Attack the smallest, easiest bit. Then extend.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What’s the simplest thing that would work?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What data structures fit?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What algorithms fit?</a:t>
            </a:r>
          </a:p>
        </p:txBody>
      </p:sp>
    </p:spTree>
    <p:extLst>
      <p:ext uri="{BB962C8B-B14F-4D97-AF65-F5344CB8AC3E}">
        <p14:creationId xmlns:p14="http://schemas.microsoft.com/office/powerpoint/2010/main" val="48832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B6BA-23BA-4A31-BA85-9E3AD2FD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266" y="1635120"/>
            <a:ext cx="5358674" cy="466408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2200" dirty="0"/>
              <a:t>You have been staring at a programming problem…….. for some time.</a:t>
            </a:r>
          </a:p>
          <a:p>
            <a:pPr algn="l"/>
            <a:endParaRPr lang="en-US" sz="2200" dirty="0"/>
          </a:p>
          <a:p>
            <a:pPr algn="r"/>
            <a:r>
              <a:rPr lang="en-US" sz="1050" dirty="0"/>
              <a:t>(tick tock)</a:t>
            </a:r>
            <a:endParaRPr lang="en-US" sz="18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It is due.…..</a:t>
            </a:r>
            <a:r>
              <a:rPr lang="en-US" sz="2200" u="sng" dirty="0"/>
              <a:t>SOON </a:t>
            </a:r>
          </a:p>
          <a:p>
            <a:pPr algn="r"/>
            <a:r>
              <a:rPr lang="en-US" sz="1600" dirty="0"/>
              <a:t>(tick tock</a:t>
            </a:r>
            <a:r>
              <a:rPr lang="en-US" sz="1200" dirty="0"/>
              <a:t>)</a:t>
            </a:r>
            <a:endParaRPr lang="en-US" sz="24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And you are thinking…….</a:t>
            </a:r>
          </a:p>
          <a:p>
            <a:pPr algn="l"/>
            <a:endParaRPr lang="en-US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A6ACB-65DF-45EA-9DA3-9F1723B0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027" y="2482102"/>
            <a:ext cx="4815840" cy="2861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Courier New" panose="02070309020205020404" pitchFamily="49" charset="0"/>
              </a:rPr>
              <a:t>Question #1</a:t>
            </a:r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672D53-D59C-4052-ACB6-B0DC2235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9" y="276094"/>
            <a:ext cx="9601824" cy="1359026"/>
          </a:xfrm>
        </p:spPr>
        <p:txBody>
          <a:bodyPr>
            <a:normAutofit/>
          </a:bodyPr>
          <a:lstStyle/>
          <a:p>
            <a:r>
              <a:rPr lang="en-US" sz="3200" dirty="0"/>
              <a:t>HAS THIS HAPPENED TO YOU RECENTLY?</a:t>
            </a:r>
          </a:p>
        </p:txBody>
      </p:sp>
    </p:spTree>
    <p:extLst>
      <p:ext uri="{BB962C8B-B14F-4D97-AF65-F5344CB8AC3E}">
        <p14:creationId xmlns:p14="http://schemas.microsoft.com/office/powerpoint/2010/main" val="15232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7B053D2-CC32-4E78-A07F-87A509F5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9212" y="-317500"/>
            <a:ext cx="16722080" cy="76135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83326" y="1979740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856824" y="3080102"/>
            <a:ext cx="3426899" cy="3098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0F2312-2F5B-48F9-BC05-651A2E9113B9}"/>
              </a:ext>
            </a:extLst>
          </p:cNvPr>
          <p:cNvSpPr txBox="1">
            <a:spLocks/>
          </p:cNvSpPr>
          <p:nvPr/>
        </p:nvSpPr>
        <p:spPr>
          <a:xfrm>
            <a:off x="265599" y="192084"/>
            <a:ext cx="3158236" cy="687588"/>
          </a:xfrm>
          <a:prstGeom prst="rect">
            <a:avLst/>
          </a:prstGeom>
          <a:solidFill>
            <a:schemeClr val="accent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Britannic Bold" panose="020B0903060703020204" pitchFamily="34" charset="0"/>
              </a:rPr>
              <a:t>Try Something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4184D6B-0EF3-4734-926E-D430FE8F3FB2}"/>
              </a:ext>
            </a:extLst>
          </p:cNvPr>
          <p:cNvSpPr txBox="1">
            <a:spLocks/>
          </p:cNvSpPr>
          <p:nvPr/>
        </p:nvSpPr>
        <p:spPr>
          <a:xfrm>
            <a:off x="7067908" y="3486284"/>
            <a:ext cx="3967645" cy="10087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b="1" i="1" dirty="0"/>
              <a:t>Still Stuck?</a:t>
            </a:r>
            <a:endParaRPr lang="en-US" sz="1800" i="1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What am I assuming (wrongly)? 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What am I missing? </a:t>
            </a:r>
          </a:p>
        </p:txBody>
      </p:sp>
    </p:spTree>
    <p:extLst>
      <p:ext uri="{BB962C8B-B14F-4D97-AF65-F5344CB8AC3E}">
        <p14:creationId xmlns:p14="http://schemas.microsoft.com/office/powerpoint/2010/main" val="17250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7B053D2-CC32-4E78-A07F-87A509F5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9212" y="-317500"/>
            <a:ext cx="16722080" cy="76135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83326" y="1979740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6CC3AA1-9F13-47A3-B3A2-ECCEEACB0CFA}"/>
              </a:ext>
            </a:extLst>
          </p:cNvPr>
          <p:cNvSpPr txBox="1">
            <a:spLocks/>
          </p:cNvSpPr>
          <p:nvPr/>
        </p:nvSpPr>
        <p:spPr>
          <a:xfrm>
            <a:off x="856824" y="3080102"/>
            <a:ext cx="3426899" cy="30988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0F2312-2F5B-48F9-BC05-651A2E9113B9}"/>
              </a:ext>
            </a:extLst>
          </p:cNvPr>
          <p:cNvSpPr txBox="1">
            <a:spLocks/>
          </p:cNvSpPr>
          <p:nvPr/>
        </p:nvSpPr>
        <p:spPr>
          <a:xfrm>
            <a:off x="265599" y="192084"/>
            <a:ext cx="3158236" cy="687588"/>
          </a:xfrm>
          <a:prstGeom prst="rect">
            <a:avLst/>
          </a:prstGeom>
          <a:solidFill>
            <a:schemeClr val="accent1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Britannic Bold" panose="020B0903060703020204" pitchFamily="34" charset="0"/>
              </a:rPr>
              <a:t>Try Something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D7E13230-E2B0-47FF-A60B-875CEFC0A947}"/>
              </a:ext>
            </a:extLst>
          </p:cNvPr>
          <p:cNvSpPr txBox="1">
            <a:spLocks/>
          </p:cNvSpPr>
          <p:nvPr/>
        </p:nvSpPr>
        <p:spPr>
          <a:xfrm>
            <a:off x="4790661" y="3854824"/>
            <a:ext cx="7076661" cy="272012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sq" cmpd="sng">
            <a:solidFill>
              <a:srgbClr val="C00000"/>
            </a:solidFill>
            <a:miter lim="800000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IF ALL ELSE FAILS  ASK YOURSELF:</a:t>
            </a:r>
          </a:p>
          <a:p>
            <a:pPr>
              <a:spcBef>
                <a:spcPts val="0"/>
              </a:spcBef>
            </a:pPr>
            <a:endParaRPr lang="en-US" sz="1800" cap="small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cap="all" dirty="0">
                <a:solidFill>
                  <a:srgbClr val="C00000"/>
                </a:solidFill>
              </a:rPr>
              <a:t>What would an intelligent adult do </a:t>
            </a:r>
          </a:p>
          <a:p>
            <a:pPr algn="l">
              <a:spcBef>
                <a:spcPts val="0"/>
              </a:spcBef>
            </a:pPr>
            <a:endParaRPr lang="en-US" sz="2400" cap="all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cap="all" dirty="0">
                <a:solidFill>
                  <a:srgbClr val="C00000"/>
                </a:solidFill>
              </a:rPr>
              <a:t>if one were here today?</a:t>
            </a:r>
          </a:p>
        </p:txBody>
      </p:sp>
    </p:spTree>
    <p:extLst>
      <p:ext uri="{BB962C8B-B14F-4D97-AF65-F5344CB8AC3E}">
        <p14:creationId xmlns:p14="http://schemas.microsoft.com/office/powerpoint/2010/main" val="344874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1024763"/>
            <a:ext cx="2473234" cy="91902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83326" y="1963761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2124286"/>
            <a:ext cx="5053874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DB3EB8-AE3A-4EE4-9725-4DEC9041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48E017B-420D-4665-B347-E42918E6D913}"/>
              </a:ext>
            </a:extLst>
          </p:cNvPr>
          <p:cNvSpPr/>
          <p:nvPr/>
        </p:nvSpPr>
        <p:spPr>
          <a:xfrm>
            <a:off x="4406795" y="319498"/>
            <a:ext cx="3478824" cy="2616793"/>
          </a:xfrm>
          <a:prstGeom prst="irregularSeal2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HARD PROBLEM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2B8CC6-97BB-4FF3-8539-D95CD0017AC0}"/>
              </a:ext>
            </a:extLst>
          </p:cNvPr>
          <p:cNvSpPr txBox="1">
            <a:spLocks/>
          </p:cNvSpPr>
          <p:nvPr/>
        </p:nvSpPr>
        <p:spPr>
          <a:xfrm>
            <a:off x="9031054" y="1024763"/>
            <a:ext cx="2473234" cy="9190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Knowledge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3DDA6EB-6CBD-4281-8BDA-D836525F02EE}"/>
              </a:ext>
            </a:extLst>
          </p:cNvPr>
          <p:cNvCxnSpPr>
            <a:cxnSpLocks/>
          </p:cNvCxnSpPr>
          <p:nvPr/>
        </p:nvCxnSpPr>
        <p:spPr>
          <a:xfrm>
            <a:off x="3430053" y="1484275"/>
            <a:ext cx="1047656" cy="12700"/>
          </a:xfrm>
          <a:prstGeom prst="curvedConnector3">
            <a:avLst>
              <a:gd name="adj1" fmla="val 427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93B9DC-9BD1-4437-B686-20CFA5FA04FA}"/>
              </a:ext>
            </a:extLst>
          </p:cNvPr>
          <p:cNvSpPr/>
          <p:nvPr/>
        </p:nvSpPr>
        <p:spPr>
          <a:xfrm>
            <a:off x="3435293" y="1229102"/>
            <a:ext cx="1141947" cy="535746"/>
          </a:xfrm>
          <a:prstGeom prst="rightArrow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1EDB63-0468-4E9C-A1F4-DEA6C7A5BDFB}"/>
              </a:ext>
            </a:extLst>
          </p:cNvPr>
          <p:cNvSpPr/>
          <p:nvPr/>
        </p:nvSpPr>
        <p:spPr>
          <a:xfrm rot="10800000">
            <a:off x="7777335" y="1216402"/>
            <a:ext cx="1141947" cy="535746"/>
          </a:xfrm>
          <a:prstGeom prst="rightArrow">
            <a:avLst/>
          </a:prstGeom>
          <a:noFill/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86488C2-E1F5-4799-84F9-2D9C19AA5024}"/>
              </a:ext>
            </a:extLst>
          </p:cNvPr>
          <p:cNvSpPr txBox="1">
            <a:spLocks/>
          </p:cNvSpPr>
          <p:nvPr/>
        </p:nvSpPr>
        <p:spPr>
          <a:xfrm>
            <a:off x="7676795" y="2290240"/>
            <a:ext cx="3713448" cy="39290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Big O estimates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Object-oriented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Procedural design</a:t>
            </a:r>
          </a:p>
          <a:p>
            <a:pPr algn="l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09F241-2890-4ED4-81FE-2265C2B6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91" y="2290240"/>
            <a:ext cx="1402470" cy="9927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7C8AD9-489B-4CB4-8DC0-E1573238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5" y="3481887"/>
            <a:ext cx="1554106" cy="9012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CFF472-CB3B-4B90-AB44-9F1159C70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5" y="4701391"/>
            <a:ext cx="1472915" cy="1335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BFA18-CA8C-4F0F-8679-2469BA174E2B}"/>
              </a:ext>
            </a:extLst>
          </p:cNvPr>
          <p:cNvSpPr txBox="1"/>
          <p:nvPr/>
        </p:nvSpPr>
        <p:spPr>
          <a:xfrm>
            <a:off x="16881" y="2565313"/>
            <a:ext cx="8249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2</a:t>
            </a:r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0536665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BCE453-7648-43CB-8E31-91DAE900CEEE}"/>
              </a:ext>
            </a:extLst>
          </p:cNvPr>
          <p:cNvSpPr txBox="1">
            <a:spLocks/>
          </p:cNvSpPr>
          <p:nvPr/>
        </p:nvSpPr>
        <p:spPr>
          <a:xfrm>
            <a:off x="612654" y="1801162"/>
            <a:ext cx="5092407" cy="48481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Get two languages down cold: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marL="571500" lvl="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One procedural/functional </a:t>
            </a:r>
          </a:p>
          <a:p>
            <a:pPr marL="571500" lvl="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One object-oriented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AED0DB5-6EC0-4917-B935-9685F49CACF5}"/>
              </a:ext>
            </a:extLst>
          </p:cNvPr>
          <p:cNvSpPr txBox="1">
            <a:spLocks/>
          </p:cNvSpPr>
          <p:nvPr/>
        </p:nvSpPr>
        <p:spPr>
          <a:xfrm>
            <a:off x="610144" y="625677"/>
            <a:ext cx="4248991" cy="7277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Programming Languages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6BD7BF-02A7-4C5E-AB51-A8C29130C3E5}"/>
              </a:ext>
            </a:extLst>
          </p:cNvPr>
          <p:cNvSpPr txBox="1">
            <a:spLocks/>
          </p:cNvSpPr>
          <p:nvPr/>
        </p:nvSpPr>
        <p:spPr>
          <a:xfrm>
            <a:off x="6817985" y="1801162"/>
            <a:ext cx="5092407" cy="48481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Write code that is: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beautiful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simple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clear 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mainstream</a:t>
            </a:r>
          </a:p>
          <a:p>
            <a:pPr marL="571500" indent="-5715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Make it read like pseudo code</a:t>
            </a:r>
          </a:p>
          <a:p>
            <a:pPr algn="l"/>
            <a:endParaRPr lang="en-US" sz="2400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881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468993" y="1315354"/>
            <a:ext cx="2134870" cy="48774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BASIC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Arrays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Vectors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Linked Lists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Queues,  Deques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Stacks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Binary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Hash Tables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Heaps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Priority Queues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A64C9B5-8CDA-48C5-8374-301FFFBDA3C0}"/>
              </a:ext>
            </a:extLst>
          </p:cNvPr>
          <p:cNvSpPr txBox="1">
            <a:spLocks/>
          </p:cNvSpPr>
          <p:nvPr/>
        </p:nvSpPr>
        <p:spPr>
          <a:xfrm>
            <a:off x="6175416" y="1254082"/>
            <a:ext cx="2739983" cy="27914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TEACH YOURSELF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k-d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Suffix trees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Consistent Hashing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Rolling Hashes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F2A6A7-31C5-4F62-B7AF-6D1137C28D24}"/>
              </a:ext>
            </a:extLst>
          </p:cNvPr>
          <p:cNvSpPr txBox="1">
            <a:spLocks/>
          </p:cNvSpPr>
          <p:nvPr/>
        </p:nvSpPr>
        <p:spPr>
          <a:xfrm>
            <a:off x="3239552" y="1323548"/>
            <a:ext cx="2356177" cy="16701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INTERMEDIATE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Graphs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Tries  (Prefix trees)</a:t>
            </a:r>
          </a:p>
          <a:p>
            <a:pPr algn="l"/>
            <a:endParaRPr lang="en-US" sz="1800" dirty="0"/>
          </a:p>
          <a:p>
            <a:pPr algn="l"/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BCE453-7648-43CB-8E31-91DAE900CEEE}"/>
              </a:ext>
            </a:extLst>
          </p:cNvPr>
          <p:cNvSpPr txBox="1">
            <a:spLocks/>
          </p:cNvSpPr>
          <p:nvPr/>
        </p:nvSpPr>
        <p:spPr>
          <a:xfrm>
            <a:off x="6434236" y="4263887"/>
            <a:ext cx="4019695" cy="2234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KNOW: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How they work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Big O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What problems they work 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Weaknesses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5CF3023-D1F7-48E7-875C-4E21DB25A511}"/>
              </a:ext>
            </a:extLst>
          </p:cNvPr>
          <p:cNvSpPr txBox="1">
            <a:spLocks/>
          </p:cNvSpPr>
          <p:nvPr/>
        </p:nvSpPr>
        <p:spPr>
          <a:xfrm>
            <a:off x="4417640" y="265121"/>
            <a:ext cx="3680696" cy="71951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0238828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435325" y="1485638"/>
            <a:ext cx="4992253" cy="5169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/>
              <a:t>BASIC</a:t>
            </a:r>
          </a:p>
          <a:p>
            <a:pPr algn="l">
              <a:spcBef>
                <a:spcPts val="0"/>
              </a:spcBef>
            </a:pP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b="1" dirty="0"/>
              <a:t>Arrays and sequences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Sum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Max/min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Longest/shortest subsequence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0" algn="l">
              <a:spcBef>
                <a:spcPts val="0"/>
              </a:spcBef>
            </a:pPr>
            <a:r>
              <a:rPr lang="en-US" sz="1800" b="1" dirty="0"/>
              <a:t>Searching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Linear search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Binary search</a:t>
            </a:r>
          </a:p>
          <a:p>
            <a:pPr lvl="0" algn="l">
              <a:spcBef>
                <a:spcPts val="0"/>
              </a:spcBef>
            </a:pPr>
            <a:endParaRPr lang="en-US" sz="1800" dirty="0"/>
          </a:p>
          <a:p>
            <a:pPr lvl="0" algn="l">
              <a:spcBef>
                <a:spcPts val="0"/>
              </a:spcBef>
            </a:pPr>
            <a:r>
              <a:rPr lang="en-US" sz="1800" b="1" dirty="0"/>
              <a:t>Sorting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Merge sort external files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Insertion sort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Bucket sort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Quicksort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A64C9B5-8CDA-48C5-8374-301FFFBDA3C0}"/>
              </a:ext>
            </a:extLst>
          </p:cNvPr>
          <p:cNvSpPr txBox="1">
            <a:spLocks/>
          </p:cNvSpPr>
          <p:nvPr/>
        </p:nvSpPr>
        <p:spPr>
          <a:xfrm>
            <a:off x="2931452" y="3122323"/>
            <a:ext cx="2056674" cy="204215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0F2A6A7-31C5-4F62-B7AF-6D1137C28D24}"/>
              </a:ext>
            </a:extLst>
          </p:cNvPr>
          <p:cNvSpPr txBox="1">
            <a:spLocks/>
          </p:cNvSpPr>
          <p:nvPr/>
        </p:nvSpPr>
        <p:spPr>
          <a:xfrm>
            <a:off x="6206937" y="1506634"/>
            <a:ext cx="4537186" cy="17876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/>
              <a:t>INTERMEDIATE</a:t>
            </a:r>
          </a:p>
          <a:p>
            <a:pPr algn="l">
              <a:spcBef>
                <a:spcPts val="0"/>
              </a:spcBef>
            </a:pPr>
            <a:endParaRPr lang="en-US" sz="1800" dirty="0"/>
          </a:p>
          <a:p>
            <a:pPr lvl="0" algn="l">
              <a:spcBef>
                <a:spcPts val="0"/>
              </a:spcBef>
            </a:pPr>
            <a:r>
              <a:rPr lang="en-US" sz="1800" b="1" dirty="0"/>
              <a:t>Graphs 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Breadth first search – shortest path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Dijkstra’s algorithm – cheapest path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0" algn="l">
              <a:spcBef>
                <a:spcPts val="0"/>
              </a:spcBef>
            </a:pPr>
            <a:r>
              <a:rPr lang="en-US" sz="1800" b="1" dirty="0"/>
              <a:t>Nearest Neighbor Search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ABCE453-7648-43CB-8E31-91DAE900CEEE}"/>
              </a:ext>
            </a:extLst>
          </p:cNvPr>
          <p:cNvSpPr txBox="1">
            <a:spLocks/>
          </p:cNvSpPr>
          <p:nvPr/>
        </p:nvSpPr>
        <p:spPr>
          <a:xfrm>
            <a:off x="8475530" y="3917617"/>
            <a:ext cx="3252643" cy="2493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800" dirty="0"/>
              <a:t>KNOW</a:t>
            </a:r>
          </a:p>
          <a:p>
            <a:pPr algn="l">
              <a:spcBef>
                <a:spcPts val="0"/>
              </a:spcBef>
            </a:pPr>
            <a:endParaRPr lang="en-US" sz="1800" i="1" dirty="0"/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When to use them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How to implement them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Big O performance  </a:t>
            </a:r>
          </a:p>
          <a:p>
            <a:pPr marL="285750" lvl="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Weaknesses</a:t>
            </a:r>
            <a:endParaRPr lang="en-US" sz="24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5CF3023-D1F7-48E7-875C-4E21DB25A511}"/>
              </a:ext>
            </a:extLst>
          </p:cNvPr>
          <p:cNvSpPr txBox="1">
            <a:spLocks/>
          </p:cNvSpPr>
          <p:nvPr/>
        </p:nvSpPr>
        <p:spPr>
          <a:xfrm>
            <a:off x="4617935" y="309732"/>
            <a:ext cx="3114709" cy="8492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algorithms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F6F5BCAB-BDE6-4F7E-8F3D-6BF6C1C06E84}"/>
              </a:ext>
            </a:extLst>
          </p:cNvPr>
          <p:cNvSpPr/>
          <p:nvPr/>
        </p:nvSpPr>
        <p:spPr>
          <a:xfrm>
            <a:off x="4103842" y="4767328"/>
            <a:ext cx="2847712" cy="451291"/>
          </a:xfrm>
          <a:prstGeom prst="borderCallout1">
            <a:avLst>
              <a:gd name="adj1" fmla="val 50389"/>
              <a:gd name="adj2" fmla="val 3263"/>
              <a:gd name="adj3" fmla="val 51788"/>
              <a:gd name="adj4" fmla="val -17372"/>
            </a:avLst>
          </a:prstGeom>
          <a:ln w="50800">
            <a:solidFill>
              <a:schemeClr val="accent1">
                <a:shade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COMES UP EVERY TIME!</a:t>
            </a:r>
          </a:p>
        </p:txBody>
      </p:sp>
    </p:spTree>
    <p:extLst>
      <p:ext uri="{BB962C8B-B14F-4D97-AF65-F5344CB8AC3E}">
        <p14:creationId xmlns:p14="http://schemas.microsoft.com/office/powerpoint/2010/main" val="410985054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50" y="476621"/>
            <a:ext cx="5513761" cy="646958"/>
          </a:xfrm>
        </p:spPr>
        <p:txBody>
          <a:bodyPr>
            <a:normAutofit fontScale="90000"/>
          </a:bodyPr>
          <a:lstStyle/>
          <a:p>
            <a:r>
              <a:rPr lang="en-US" dirty="0"/>
              <a:t>Behavioral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73B-C833-4569-B20E-7CCC581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9500" y="800100"/>
            <a:ext cx="5778499" cy="5283200"/>
          </a:xfrm>
        </p:spPr>
        <p:txBody>
          <a:bodyPr anchor="t" anchorCtr="0">
            <a:normAutofit/>
          </a:bodyPr>
          <a:lstStyle/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you could win a lifetime achievement award 5 years from now, what would it be for?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more important: on time or right?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What is the most difficult project you have worked on? 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a time when your boss was wrong:  what did you do about it? 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a time when a team member was not pulling their weight, was delivering faulty or unfinished work, what did you do about it? 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Describe a time when you took shortcuts to get the job done.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DD429-88B1-40C3-B00D-6AC3272A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1" y="1333266"/>
            <a:ext cx="5513761" cy="41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215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19" y="344129"/>
            <a:ext cx="6777348" cy="749175"/>
          </a:xfrm>
        </p:spPr>
        <p:txBody>
          <a:bodyPr/>
          <a:lstStyle/>
          <a:p>
            <a:r>
              <a:rPr lang="en-US" dirty="0"/>
              <a:t>What you can 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716D-1B06-4963-AB49-46D54C71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821" y="1382188"/>
            <a:ext cx="4815840" cy="352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Think in a Design Notebook</a:t>
            </a:r>
          </a:p>
          <a:p>
            <a:pPr marL="342900" indent="-342900"/>
            <a:r>
              <a:rPr lang="en-US" sz="2000" dirty="0"/>
              <a:t>Questions</a:t>
            </a:r>
          </a:p>
          <a:p>
            <a:pPr marL="342900" indent="-342900"/>
            <a:r>
              <a:rPr lang="en-US" sz="2000" dirty="0"/>
              <a:t>Sketches</a:t>
            </a:r>
          </a:p>
          <a:p>
            <a:pPr marL="342900" indent="-342900"/>
            <a:r>
              <a:rPr lang="en-US" sz="2000" dirty="0"/>
              <a:t>Experiments</a:t>
            </a:r>
          </a:p>
          <a:p>
            <a:pPr marL="342900" indent="-342900"/>
            <a:r>
              <a:rPr lang="en-US" sz="2000" dirty="0"/>
              <a:t>Test cases</a:t>
            </a:r>
          </a:p>
          <a:p>
            <a:pPr marL="342900" indent="-342900"/>
            <a:r>
              <a:rPr lang="en-US" sz="2000" dirty="0"/>
              <a:t>Concept maps</a:t>
            </a:r>
          </a:p>
          <a:p>
            <a:pPr marL="342900" indent="-342900"/>
            <a:r>
              <a:rPr lang="en-US" sz="2000" dirty="0"/>
              <a:t>Pseudo code</a:t>
            </a:r>
          </a:p>
          <a:p>
            <a:pPr marL="342900" indent="-342900"/>
            <a:r>
              <a:rPr lang="en-US" sz="2000" dirty="0"/>
              <a:t>Lessons learned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73B-C833-4569-B20E-7CCC581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477" y="1610140"/>
            <a:ext cx="4617227" cy="2453860"/>
          </a:xfrm>
        </p:spPr>
        <p:txBody>
          <a:bodyPr anchor="t" anchorCtr="0">
            <a:normAutofit fontScale="92500" lnSpcReduction="10000"/>
          </a:bodyPr>
          <a:lstStyle/>
          <a:p>
            <a:pPr algn="l">
              <a:spcBef>
                <a:spcPts val="0"/>
              </a:spcBef>
            </a:pPr>
            <a:r>
              <a:rPr lang="en-US" sz="2000" b="1" dirty="0"/>
              <a:t>Practice Persistence</a:t>
            </a:r>
          </a:p>
          <a:p>
            <a:pPr algn="l">
              <a:spcBef>
                <a:spcPts val="0"/>
              </a:spcBef>
            </a:pPr>
            <a:endParaRPr lang="en-US" sz="2000" b="1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Get used to being stuck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Practice on hard problems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Slow down. Relish the details.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Dig deep. Look for deep understanding</a:t>
            </a:r>
            <a:endParaRPr lang="en-US" sz="1800" dirty="0"/>
          </a:p>
          <a:p>
            <a:pPr algn="l">
              <a:spcBef>
                <a:spcPts val="0"/>
              </a:spcBef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190830-25C3-4D56-B98A-DF444B63AA4D}"/>
              </a:ext>
            </a:extLst>
          </p:cNvPr>
          <p:cNvSpPr txBox="1">
            <a:spLocks/>
          </p:cNvSpPr>
          <p:nvPr/>
        </p:nvSpPr>
        <p:spPr>
          <a:xfrm>
            <a:off x="647919" y="4353340"/>
            <a:ext cx="5071607" cy="2283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dirty="0"/>
              <a:t>Learn how to learn fast</a:t>
            </a:r>
          </a:p>
          <a:p>
            <a:pPr marL="285750" indent="-285750"/>
            <a:r>
              <a:rPr lang="en-US" sz="2000" dirty="0"/>
              <a:t>Get interested</a:t>
            </a:r>
          </a:p>
          <a:p>
            <a:pPr marL="285750" indent="-285750"/>
            <a:r>
              <a:rPr lang="en-US" sz="2000" dirty="0"/>
              <a:t>Teach yourself</a:t>
            </a:r>
          </a:p>
          <a:p>
            <a:pPr marL="285750" indent="-285750"/>
            <a:r>
              <a:rPr lang="en-US" sz="2000" dirty="0"/>
              <a:t>Truly understand basics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63DE3-AB6B-480E-808F-638403EF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5" y="1769164"/>
            <a:ext cx="3210339" cy="4472609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5E1855BD-37BC-42A6-882C-9001A62B1E5E}"/>
              </a:ext>
            </a:extLst>
          </p:cNvPr>
          <p:cNvSpPr/>
          <p:nvPr/>
        </p:nvSpPr>
        <p:spPr>
          <a:xfrm>
            <a:off x="3996522" y="1382188"/>
            <a:ext cx="2067652" cy="154829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Segoe Print" panose="02000600000000000000" pitchFamily="2" charset="0"/>
              </a:rPr>
              <a:t>If at first you don’t succeed, no matter. </a:t>
            </a:r>
          </a:p>
          <a:p>
            <a:r>
              <a:rPr lang="en-US" sz="1200" dirty="0">
                <a:solidFill>
                  <a:schemeClr val="tx1"/>
                </a:solidFill>
                <a:latin typeface="Segoe Print" panose="02000600000000000000" pitchFamily="2" charset="0"/>
              </a:rPr>
              <a:t>Try again. </a:t>
            </a:r>
          </a:p>
          <a:p>
            <a:r>
              <a:rPr lang="en-US" sz="1200" dirty="0">
                <a:solidFill>
                  <a:schemeClr val="tx1"/>
                </a:solidFill>
                <a:latin typeface="Segoe Print" panose="02000600000000000000" pitchFamily="2" charset="0"/>
              </a:rPr>
              <a:t>Fail again.</a:t>
            </a:r>
          </a:p>
          <a:p>
            <a:r>
              <a:rPr lang="en-US" sz="1200" dirty="0">
                <a:solidFill>
                  <a:schemeClr val="tx1"/>
                </a:solidFill>
                <a:latin typeface="Segoe Print" panose="02000600000000000000" pitchFamily="2" charset="0"/>
              </a:rPr>
              <a:t>Fail better.</a:t>
            </a:r>
          </a:p>
          <a:p>
            <a:endParaRPr lang="en-US" sz="1200" dirty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algn="r"/>
            <a:r>
              <a:rPr lang="en-US" sz="1000" dirty="0">
                <a:solidFill>
                  <a:schemeClr val="tx1"/>
                </a:solidFill>
                <a:latin typeface="Segoe Print" panose="02000600000000000000" pitchFamily="2" charset="0"/>
              </a:rPr>
              <a:t>[Samuel Beckett]</a:t>
            </a:r>
          </a:p>
        </p:txBody>
      </p:sp>
    </p:spTree>
    <p:extLst>
      <p:ext uri="{BB962C8B-B14F-4D97-AF65-F5344CB8AC3E}">
        <p14:creationId xmlns:p14="http://schemas.microsoft.com/office/powerpoint/2010/main" val="123303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58" y="354068"/>
            <a:ext cx="4486656" cy="723961"/>
          </a:xfrm>
        </p:spPr>
        <p:txBody>
          <a:bodyPr/>
          <a:lstStyle/>
          <a:p>
            <a:r>
              <a:rPr lang="en-US" dirty="0"/>
              <a:t>How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716D-1B06-4963-AB49-46D54C71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74" y="1472665"/>
            <a:ext cx="5199246" cy="194786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Interview Prep Info</a:t>
            </a:r>
          </a:p>
          <a:p>
            <a:r>
              <a:rPr lang="en-US" sz="1800" dirty="0"/>
              <a:t>GeeksForGeeks.org</a:t>
            </a:r>
          </a:p>
          <a:p>
            <a:r>
              <a:rPr lang="en-US" sz="1800" dirty="0"/>
              <a:t>Elements of Programming Interviews. Aziz et al.</a:t>
            </a:r>
          </a:p>
          <a:p>
            <a:r>
              <a:rPr lang="en-US" sz="1800" dirty="0"/>
              <a:t>Algorithms in a Nutshell. O’Reilly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73B-C833-4569-B20E-7CCC581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758" y="1472665"/>
            <a:ext cx="4486656" cy="4580663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1800" b="1" dirty="0"/>
              <a:t>Get Interested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Algorithms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Data Structures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Practice Online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GeeksForGeeks.org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HackerRank.com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LeetCode.com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InterviewBit.com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14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965" y="-198784"/>
            <a:ext cx="12732026" cy="7176053"/>
          </a:xfrm>
          <a:solidFill>
            <a:srgbClr val="7030A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Write beautiful code</a:t>
            </a:r>
          </a:p>
        </p:txBody>
      </p:sp>
    </p:spTree>
    <p:extLst>
      <p:ext uri="{BB962C8B-B14F-4D97-AF65-F5344CB8AC3E}">
        <p14:creationId xmlns:p14="http://schemas.microsoft.com/office/powerpoint/2010/main" val="16029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2A6B18-60DB-4377-BA83-07CF2326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8722" y="-163629"/>
            <a:ext cx="6615126" cy="7228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B6BA-23BA-4A31-BA85-9E3AD2FD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966" y="911220"/>
            <a:ext cx="5358674" cy="3874139"/>
          </a:xfrm>
        </p:spPr>
        <p:txBody>
          <a:bodyPr>
            <a:norm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5BD29-6889-41AE-8BD9-2BB112F1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4" y="2624049"/>
            <a:ext cx="5799908" cy="1141497"/>
          </a:xfrm>
        </p:spPr>
        <p:txBody>
          <a:bodyPr/>
          <a:lstStyle/>
          <a:p>
            <a:r>
              <a:rPr lang="en-US" dirty="0"/>
              <a:t>I have no idea how to do THIS!!!</a:t>
            </a:r>
          </a:p>
        </p:txBody>
      </p:sp>
    </p:spTree>
    <p:extLst>
      <p:ext uri="{BB962C8B-B14F-4D97-AF65-F5344CB8AC3E}">
        <p14:creationId xmlns:p14="http://schemas.microsoft.com/office/powerpoint/2010/main" val="24195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2A6B18-60DB-4377-BA83-07CF23268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7322" y="-159026"/>
            <a:ext cx="13318435" cy="759349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BA2C4B-57A5-4F04-9EC1-55DA48C9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92" y="611131"/>
            <a:ext cx="4560207" cy="1141497"/>
          </a:xfrm>
        </p:spPr>
        <p:txBody>
          <a:bodyPr>
            <a:normAutofit fontScale="90000"/>
          </a:bodyPr>
          <a:lstStyle/>
          <a:p>
            <a:r>
              <a:rPr lang="en-US" dirty="0"/>
              <a:t>stay with that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 it flow over you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1F8D94-DA3D-4DA7-BE6D-A260AD535AEC}"/>
              </a:ext>
            </a:extLst>
          </p:cNvPr>
          <p:cNvSpPr txBox="1">
            <a:spLocks/>
          </p:cNvSpPr>
          <p:nvPr/>
        </p:nvSpPr>
        <p:spPr>
          <a:xfrm>
            <a:off x="9211733" y="393700"/>
            <a:ext cx="2416386" cy="2858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sz="11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36A5E36-319E-429D-815C-BDA28B78EF55}"/>
              </a:ext>
            </a:extLst>
          </p:cNvPr>
          <p:cNvSpPr/>
          <p:nvPr/>
        </p:nvSpPr>
        <p:spPr>
          <a:xfrm>
            <a:off x="8200724" y="2194560"/>
            <a:ext cx="1731833" cy="1057861"/>
          </a:xfrm>
          <a:prstGeom prst="cloudCallout">
            <a:avLst>
              <a:gd name="adj1" fmla="val -164797"/>
              <a:gd name="adj2" fmla="val 70639"/>
            </a:avLst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even is  “permutation” anyway?</a:t>
            </a:r>
          </a:p>
        </p:txBody>
      </p:sp>
    </p:spTree>
    <p:extLst>
      <p:ext uri="{BB962C8B-B14F-4D97-AF65-F5344CB8AC3E}">
        <p14:creationId xmlns:p14="http://schemas.microsoft.com/office/powerpoint/2010/main" val="241699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86" y="346993"/>
            <a:ext cx="4987798" cy="874074"/>
          </a:xfrm>
        </p:spPr>
        <p:txBody>
          <a:bodyPr/>
          <a:lstStyle/>
          <a:p>
            <a:r>
              <a:rPr lang="en-US" dirty="0"/>
              <a:t>ADD THIS HAPPY thought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1722923"/>
            <a:ext cx="4994050" cy="4889634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900" dirty="0"/>
              <a:t>You are in a conference room.  </a:t>
            </a:r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At Amazon HQ,  or Google, or Facebook:  pick your nightmare.</a:t>
            </a:r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300" dirty="0"/>
          </a:p>
          <a:p>
            <a:pPr algn="l"/>
            <a:endParaRPr lang="en-US" sz="2900" dirty="0"/>
          </a:p>
          <a:p>
            <a:pPr algn="l"/>
            <a:r>
              <a:rPr lang="en-US" sz="2900" dirty="0"/>
              <a:t>There is an interviewer</a:t>
            </a:r>
            <a:endParaRPr lang="en-US" sz="1100" dirty="0"/>
          </a:p>
          <a:p>
            <a:pPr algn="l"/>
            <a:r>
              <a:rPr lang="en-US" sz="1100" dirty="0"/>
              <a:t>Tick tock</a:t>
            </a:r>
            <a:endParaRPr lang="en-US" sz="10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2B1A8DC-B3B6-4D88-83F4-9D62AC1D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7AB14-8F65-46B3-9427-E341610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76" y="141449"/>
            <a:ext cx="6562224" cy="497919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16B5B19E-7347-493E-B962-A0FF7B0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640" y="5668906"/>
            <a:ext cx="933320" cy="1047645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F04E714-2846-49BA-AEED-D928E8457D56}"/>
              </a:ext>
            </a:extLst>
          </p:cNvPr>
          <p:cNvSpPr txBox="1">
            <a:spLocks/>
          </p:cNvSpPr>
          <p:nvPr/>
        </p:nvSpPr>
        <p:spPr>
          <a:xfrm>
            <a:off x="10893534" y="5040269"/>
            <a:ext cx="917382" cy="646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F6F180-3F0C-492A-B2E8-B6C9EA74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7" y="3600110"/>
            <a:ext cx="1573285" cy="2068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159387-86C7-4811-834D-2A1E9903ADFE}"/>
              </a:ext>
            </a:extLst>
          </p:cNvPr>
          <p:cNvSpPr txBox="1"/>
          <p:nvPr/>
        </p:nvSpPr>
        <p:spPr>
          <a:xfrm>
            <a:off x="5007608" y="5668906"/>
            <a:ext cx="218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a whiteboard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C85976-EB23-4907-A66C-79600A55F67E}"/>
              </a:ext>
            </a:extLst>
          </p:cNvPr>
          <p:cNvCxnSpPr>
            <a:cxnSpLocks/>
          </p:cNvCxnSpPr>
          <p:nvPr/>
        </p:nvCxnSpPr>
        <p:spPr>
          <a:xfrm flipH="1" flipV="1">
            <a:off x="2485126" y="5260897"/>
            <a:ext cx="477077" cy="7056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1158EE-C902-4706-936F-A1EC17EF0F0B}"/>
              </a:ext>
            </a:extLst>
          </p:cNvPr>
          <p:cNvCxnSpPr>
            <a:cxnSpLocks/>
          </p:cNvCxnSpPr>
          <p:nvPr/>
        </p:nvCxnSpPr>
        <p:spPr>
          <a:xfrm flipV="1">
            <a:off x="5709712" y="4908057"/>
            <a:ext cx="462641" cy="7786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F1A58F-5ED2-4801-903F-906B37759A65}"/>
              </a:ext>
            </a:extLst>
          </p:cNvPr>
          <p:cNvSpPr txBox="1"/>
          <p:nvPr/>
        </p:nvSpPr>
        <p:spPr>
          <a:xfrm>
            <a:off x="8434200" y="5861515"/>
            <a:ext cx="218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And you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A3CC87-79A1-4CD1-8325-EAC1E8629407}"/>
              </a:ext>
            </a:extLst>
          </p:cNvPr>
          <p:cNvCxnSpPr>
            <a:cxnSpLocks/>
          </p:cNvCxnSpPr>
          <p:nvPr/>
        </p:nvCxnSpPr>
        <p:spPr>
          <a:xfrm>
            <a:off x="10001658" y="6192728"/>
            <a:ext cx="969701" cy="1782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59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FC25-9BCB-443D-A0A2-7A2C4C7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3" y="324607"/>
            <a:ext cx="4987798" cy="1141497"/>
          </a:xfrm>
        </p:spPr>
        <p:txBody>
          <a:bodyPr/>
          <a:lstStyle/>
          <a:p>
            <a:r>
              <a:rPr lang="en-US" dirty="0"/>
              <a:t>AND THIS IS QUESTION #1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465596-C9C0-4F0F-A53D-5852C0FCE0B5}"/>
              </a:ext>
            </a:extLst>
          </p:cNvPr>
          <p:cNvSpPr txBox="1">
            <a:spLocks/>
          </p:cNvSpPr>
          <p:nvPr/>
        </p:nvSpPr>
        <p:spPr>
          <a:xfrm>
            <a:off x="635726" y="1713298"/>
            <a:ext cx="4994050" cy="4889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There are six (6) hours of interviews to go.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r"/>
            <a:endParaRPr lang="en-US" sz="1800" u="sng" dirty="0"/>
          </a:p>
          <a:p>
            <a:pPr algn="l"/>
            <a:endParaRPr lang="en-US" sz="1800" u="sng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tick tock</a:t>
            </a:r>
            <a:endParaRPr lang="en-US" sz="18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2B1A8DC-B3B6-4D88-83F4-9D62AC1D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7AB14-8F65-46B3-9427-E341610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76" y="141449"/>
            <a:ext cx="6562224" cy="4979190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16B5B19E-7347-493E-B962-A0FF7B0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280" y="6199465"/>
            <a:ext cx="613280" cy="481637"/>
          </a:xfrm>
          <a:prstGeom prst="rect">
            <a:avLst/>
          </a:prstGeom>
        </p:spPr>
      </p:pic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F04E714-2846-49BA-AEED-D928E8457D56}"/>
              </a:ext>
            </a:extLst>
          </p:cNvPr>
          <p:cNvSpPr txBox="1">
            <a:spLocks/>
          </p:cNvSpPr>
          <p:nvPr/>
        </p:nvSpPr>
        <p:spPr>
          <a:xfrm>
            <a:off x="11189868" y="5370469"/>
            <a:ext cx="917382" cy="6463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F6F180-3F0C-492A-B2E8-B6C9EA74D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6" y="3271546"/>
            <a:ext cx="2804389" cy="2839154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02AB97-B2D6-4403-A7C9-2FF2CC3CFF58}"/>
              </a:ext>
            </a:extLst>
          </p:cNvPr>
          <p:cNvSpPr/>
          <p:nvPr/>
        </p:nvSpPr>
        <p:spPr>
          <a:xfrm>
            <a:off x="4268288" y="2412273"/>
            <a:ext cx="3829280" cy="1915537"/>
          </a:xfrm>
          <a:prstGeom prst="wedgeRectCallout">
            <a:avLst>
              <a:gd name="adj1" fmla="val -93511"/>
              <a:gd name="adj2" fmla="val 5437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ARE STUCK ON </a:t>
            </a:r>
            <a:r>
              <a:rPr lang="en-US" sz="32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96507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58" y="354068"/>
            <a:ext cx="4486656" cy="1141497"/>
          </a:xfrm>
        </p:spPr>
        <p:txBody>
          <a:bodyPr/>
          <a:lstStyle/>
          <a:p>
            <a:r>
              <a:rPr lang="en-US" dirty="0"/>
              <a:t>Design questions from a recent interview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73B-C833-4569-B20E-7CCC581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254" y="1735667"/>
            <a:ext cx="5537946" cy="4927600"/>
          </a:xfrm>
        </p:spPr>
        <p:txBody>
          <a:bodyPr anchor="t" anchorCtr="0">
            <a:no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Write a function that returns a permutation of an array of integers.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Input: </a:t>
            </a:r>
            <a:r>
              <a:rPr lang="en-US" dirty="0"/>
              <a:t>array of integers</a:t>
            </a:r>
            <a:br>
              <a:rPr lang="en-US" dirty="0"/>
            </a:br>
            <a:r>
              <a:rPr lang="en-US" i="1" dirty="0"/>
              <a:t>Output</a:t>
            </a:r>
            <a:r>
              <a:rPr lang="en-US" dirty="0"/>
              <a:t>: array containing permutation of same integers</a:t>
            </a:r>
            <a:br>
              <a:rPr lang="en-US" dirty="0"/>
            </a:br>
            <a:r>
              <a:rPr lang="en-US" i="1" dirty="0"/>
              <a:t>Complication</a:t>
            </a:r>
            <a:r>
              <a:rPr lang="en-US" dirty="0"/>
              <a:t>: each possible permutation must be equally likely.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 lvl="0" algn="l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Write a function to find closest post office to person’s location.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Input</a:t>
            </a:r>
            <a:r>
              <a:rPr lang="en-US" dirty="0"/>
              <a:t>: Location.  Post office map: (name, location)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Assume</a:t>
            </a:r>
            <a:r>
              <a:rPr lang="en-US" dirty="0"/>
              <a:t>:  Grid street layout.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Complication</a:t>
            </a:r>
            <a:r>
              <a:rPr lang="en-US" dirty="0"/>
              <a:t>: Millions of queries, the map is huge.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 </a:t>
            </a:r>
          </a:p>
          <a:p>
            <a:pPr lvl="0" algn="l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Write a program that finds customers who return to a website</a:t>
            </a:r>
          </a:p>
          <a:p>
            <a:pPr marL="548640"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Input</a:t>
            </a:r>
            <a:r>
              <a:rPr lang="en-US" dirty="0"/>
              <a:t>: input two files containing logs of customer visits on different days. </a:t>
            </a:r>
          </a:p>
          <a:p>
            <a:pPr marL="548640"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Output</a:t>
            </a:r>
            <a:r>
              <a:rPr lang="en-US" dirty="0"/>
              <a:t>: IDs of customers who returned to the site on the second day. </a:t>
            </a:r>
          </a:p>
          <a:p>
            <a:pPr marL="548640"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Complication:</a:t>
            </a:r>
            <a:r>
              <a:rPr lang="en-US" dirty="0"/>
              <a:t> Input files are too large to fit in memory.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F7540E-8BC7-4792-9C3E-FDD85FA64BB9}"/>
              </a:ext>
            </a:extLst>
          </p:cNvPr>
          <p:cNvSpPr txBox="1">
            <a:spLocks/>
          </p:cNvSpPr>
          <p:nvPr/>
        </p:nvSpPr>
        <p:spPr>
          <a:xfrm>
            <a:off x="6267076" y="1666837"/>
            <a:ext cx="5537946" cy="4083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</a:t>
            </a:r>
            <a:endParaRPr lang="en-US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59AE85B-CFCF-4D95-A89D-C4C10E7D3076}"/>
              </a:ext>
            </a:extLst>
          </p:cNvPr>
          <p:cNvSpPr txBox="1">
            <a:spLocks/>
          </p:cNvSpPr>
          <p:nvPr/>
        </p:nvSpPr>
        <p:spPr>
          <a:xfrm>
            <a:off x="6371165" y="461734"/>
            <a:ext cx="5537946" cy="4083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20000"/>
              </a:lnSpc>
              <a:spcBef>
                <a:spcPts val="0"/>
              </a:spcBef>
            </a:pPr>
            <a:r>
              <a:rPr lang="en-US" sz="1400" b="1" dirty="0"/>
              <a:t>Write a program to find the unique numbers in a set of files.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Input</a:t>
            </a:r>
            <a:r>
              <a:rPr lang="en-US" dirty="0"/>
              <a:t>: 5 files of numbers. Each file is sorted, and may have duplicates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Output</a:t>
            </a:r>
            <a:r>
              <a:rPr lang="en-US" dirty="0"/>
              <a:t>: File of numbers that are present in only one file.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Complication</a:t>
            </a:r>
            <a:r>
              <a:rPr lang="en-US" dirty="0"/>
              <a:t>: The files are too big to fit in memory. </a:t>
            </a:r>
          </a:p>
          <a:p>
            <a:pPr lvl="0" algn="l">
              <a:spcBef>
                <a:spcPts val="0"/>
              </a:spcBef>
            </a:pPr>
            <a:endParaRPr lang="en-US" sz="1400" dirty="0"/>
          </a:p>
          <a:p>
            <a:pPr lvl="0" algn="l">
              <a:spcBef>
                <a:spcPts val="0"/>
              </a:spcBef>
            </a:pPr>
            <a:endParaRPr lang="en-US" sz="1400" dirty="0"/>
          </a:p>
          <a:p>
            <a:pPr lvl="0" algn="l">
              <a:spcBef>
                <a:spcPts val="0"/>
              </a:spcBef>
            </a:pPr>
            <a:r>
              <a:rPr lang="en-US" sz="1400" b="1" dirty="0"/>
              <a:t>Write a function that to predict disk capacity needs.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I</a:t>
            </a:r>
            <a:r>
              <a:rPr lang="en-US" i="1" dirty="0"/>
              <a:t>nput</a:t>
            </a:r>
            <a:r>
              <a:rPr lang="en-US" dirty="0"/>
              <a:t>: Two arrays. Array 1 disk capacity usage trend,  Array 2. business cycle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Output</a:t>
            </a:r>
            <a:r>
              <a:rPr lang="en-US" dirty="0"/>
              <a:t>: Array of recommended disk </a:t>
            </a:r>
            <a:r>
              <a:rPr lang="en-US" dirty="0" err="1"/>
              <a:t>capacties</a:t>
            </a:r>
            <a:r>
              <a:rPr lang="en-US" dirty="0"/>
              <a:t> for the next 12 months.</a:t>
            </a:r>
          </a:p>
          <a:p>
            <a:pPr algn="l">
              <a:spcBef>
                <a:spcPts val="0"/>
              </a:spcBef>
            </a:pPr>
            <a:r>
              <a:rPr lang="en-US" sz="1400" dirty="0"/>
              <a:t> </a:t>
            </a:r>
          </a:p>
          <a:p>
            <a:pPr lvl="0" algn="l">
              <a:spcBef>
                <a:spcPts val="0"/>
              </a:spcBef>
            </a:pPr>
            <a:r>
              <a:rPr lang="en-US" sz="1400" b="1" dirty="0"/>
              <a:t>Write a function to accept or reject a product review and rating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Input</a:t>
            </a:r>
            <a:r>
              <a:rPr lang="en-US" dirty="0"/>
              <a:t>: reviewer ID, product ID, review, rating.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Output</a:t>
            </a:r>
            <a:r>
              <a:rPr lang="en-US" dirty="0"/>
              <a:t>: accept/reject</a:t>
            </a:r>
          </a:p>
          <a:p>
            <a:pPr lvl="1">
              <a:spcBef>
                <a:spcPts val="0"/>
              </a:spcBef>
            </a:pPr>
            <a:r>
              <a:rPr lang="en-US" i="1" dirty="0"/>
              <a:t>Rules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9681B-7C4D-4EDE-AC5E-2693FDF5E7A5}"/>
              </a:ext>
            </a:extLst>
          </p:cNvPr>
          <p:cNvSpPr txBox="1"/>
          <p:nvPr/>
        </p:nvSpPr>
        <p:spPr>
          <a:xfrm>
            <a:off x="7356982" y="3911201"/>
            <a:ext cx="280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 &gt; 10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&lt;= stars &lt;=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 reviewer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Reviewer not banned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A6E35-ADF7-46F9-BFA9-47398B05F31E}"/>
              </a:ext>
            </a:extLst>
          </p:cNvPr>
          <p:cNvSpPr txBox="1"/>
          <p:nvPr/>
        </p:nvSpPr>
        <p:spPr>
          <a:xfrm>
            <a:off x="9207534" y="3893515"/>
            <a:ext cx="28056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 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Reviewer has bought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more....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158A36DD-0001-4FDB-9FB9-288666C8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67" y="5393266"/>
            <a:ext cx="2096548" cy="1982977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2A5DC270-6B2D-4026-B8B7-ED335213138C}"/>
              </a:ext>
            </a:extLst>
          </p:cNvPr>
          <p:cNvSpPr/>
          <p:nvPr/>
        </p:nvSpPr>
        <p:spPr>
          <a:xfrm>
            <a:off x="9347201" y="5042283"/>
            <a:ext cx="1904998" cy="1050004"/>
          </a:xfrm>
          <a:prstGeom prst="cloudCallout">
            <a:avLst>
              <a:gd name="adj1" fmla="val -108964"/>
              <a:gd name="adj2" fmla="val 87414"/>
            </a:avLst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 brain is full and empty </a:t>
            </a:r>
          </a:p>
          <a:p>
            <a:pPr algn="ctr"/>
            <a:r>
              <a:rPr lang="en-US" sz="1200" u="sng" dirty="0">
                <a:solidFill>
                  <a:schemeClr val="tx1"/>
                </a:solidFill>
              </a:rPr>
              <a:t>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226489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6276-61F1-42BF-8CF4-998F879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8" y="2994778"/>
            <a:ext cx="5435051" cy="1141497"/>
          </a:xfrm>
        </p:spPr>
        <p:txBody>
          <a:bodyPr/>
          <a:lstStyle/>
          <a:p>
            <a:r>
              <a:rPr lang="en-US" dirty="0"/>
              <a:t>You’ll come up against ones like these as well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73B-C833-4569-B20E-7CCC581FB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6726" y="1930400"/>
            <a:ext cx="5886823" cy="4927600"/>
          </a:xfrm>
        </p:spPr>
        <p:txBody>
          <a:bodyPr anchor="t" anchorCtr="0">
            <a:no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</a:pPr>
            <a:endParaRPr lang="en-US" sz="1600" b="1" dirty="0"/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Remove a node from a linked list without using extra memory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Find the maximum sum sub-sequence in an array of  integers</a:t>
            </a: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Count the “one” bits in an unsigned integer</a:t>
            </a:r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Design the classes for an airline reservation system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F7540E-8BC7-4792-9C3E-FDD85FA64BB9}"/>
              </a:ext>
            </a:extLst>
          </p:cNvPr>
          <p:cNvSpPr txBox="1">
            <a:spLocks/>
          </p:cNvSpPr>
          <p:nvPr/>
        </p:nvSpPr>
        <p:spPr>
          <a:xfrm>
            <a:off x="6267076" y="1666837"/>
            <a:ext cx="5537946" cy="4083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 </a:t>
            </a:r>
            <a:endParaRPr lang="en-US" dirty="0"/>
          </a:p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59AE85B-CFCF-4D95-A89D-C4C10E7D3076}"/>
              </a:ext>
            </a:extLst>
          </p:cNvPr>
          <p:cNvSpPr txBox="1">
            <a:spLocks/>
          </p:cNvSpPr>
          <p:nvPr/>
        </p:nvSpPr>
        <p:spPr>
          <a:xfrm>
            <a:off x="6371165" y="461734"/>
            <a:ext cx="5537946" cy="40831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77222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B167DB6-4CD0-4235-A882-FC381432A4A6}"/>
              </a:ext>
            </a:extLst>
          </p:cNvPr>
          <p:cNvSpPr txBox="1">
            <a:spLocks/>
          </p:cNvSpPr>
          <p:nvPr/>
        </p:nvSpPr>
        <p:spPr>
          <a:xfrm>
            <a:off x="468993" y="1979742"/>
            <a:ext cx="5358674" cy="3874139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2B1A8DC-B3B6-4D88-83F4-9D62AC1D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222500"/>
            <a:ext cx="2712720" cy="38308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Courier New" panose="02070309020205020404" pitchFamily="49" charset="0"/>
              </a:rPr>
              <a:t>Write a function to output a permutation of an array of numbers.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</a:rPr>
              <a:t>Each possible permutation should be equally likely.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27AB14-8F65-46B3-9427-E3416109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1938000" cy="5853881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43EC2F09-3AC2-4BEB-A30E-8C420AC31B76}"/>
              </a:ext>
            </a:extLst>
          </p:cNvPr>
          <p:cNvSpPr/>
          <p:nvPr/>
        </p:nvSpPr>
        <p:spPr>
          <a:xfrm>
            <a:off x="10020300" y="4381500"/>
            <a:ext cx="1851660" cy="844140"/>
          </a:xfrm>
          <a:prstGeom prst="cloudCallout">
            <a:avLst>
              <a:gd name="adj1" fmla="val 31573"/>
              <a:gd name="adj2" fmla="val 73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do you do?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D3CE114C-068A-429F-9BA7-9EBA0356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640" y="5853880"/>
            <a:ext cx="933320" cy="862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CD66E-2FE1-4D0D-8FEA-2964DA9AD309}"/>
              </a:ext>
            </a:extLst>
          </p:cNvPr>
          <p:cNvSpPr txBox="1"/>
          <p:nvPr/>
        </p:nvSpPr>
        <p:spPr>
          <a:xfrm>
            <a:off x="481330" y="227142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Print" panose="02000600000000000000" pitchFamily="2" charset="0"/>
              </a:rPr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299868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6111</TotalTime>
  <Words>1090</Words>
  <Application>Microsoft Office PowerPoint</Application>
  <PresentationFormat>Widescreen</PresentationFormat>
  <Paragraphs>422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Berlin Sans FB Demi</vt:lpstr>
      <vt:lpstr>Britannic Bold</vt:lpstr>
      <vt:lpstr>Courier New</vt:lpstr>
      <vt:lpstr>Gill Sans MT</vt:lpstr>
      <vt:lpstr>Segoe Print</vt:lpstr>
      <vt:lpstr>Parcel</vt:lpstr>
      <vt:lpstr>Software Interviews</vt:lpstr>
      <vt:lpstr>HAS THIS HAPPENED TO YOU RECENTLY?</vt:lpstr>
      <vt:lpstr>I have no idea how to do THIS!!!</vt:lpstr>
      <vt:lpstr>stay with that   Let it flow over you </vt:lpstr>
      <vt:lpstr>ADD THIS HAPPY thought</vt:lpstr>
      <vt:lpstr>AND THIS IS QUESTION #1</vt:lpstr>
      <vt:lpstr>Design questions from a recent interview</vt:lpstr>
      <vt:lpstr>You’ll come up against ones like these as well</vt:lpstr>
      <vt:lpstr>PowerPoint Presentation</vt:lpstr>
      <vt:lpstr>RULE 1</vt:lpstr>
      <vt:lpstr>Rule 2</vt:lpstr>
      <vt:lpstr>Rule 3</vt:lpstr>
      <vt:lpstr>Approach</vt:lpstr>
      <vt:lpstr>Objection!!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</vt:lpstr>
      <vt:lpstr>PowerPoint Presentation</vt:lpstr>
      <vt:lpstr>PowerPoint Presentation</vt:lpstr>
      <vt:lpstr>PowerPoint Presentation</vt:lpstr>
      <vt:lpstr>Behavioral questions</vt:lpstr>
      <vt:lpstr>What you can do now</vt:lpstr>
      <vt:lpstr>How to Prepare</vt:lpstr>
      <vt:lpstr>Write beautiful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Interviews</dc:title>
  <dc:creator>Timothy Virgo</dc:creator>
  <cp:lastModifiedBy>Timothy Virgo</cp:lastModifiedBy>
  <cp:revision>100</cp:revision>
  <dcterms:created xsi:type="dcterms:W3CDTF">2017-10-19T16:45:23Z</dcterms:created>
  <dcterms:modified xsi:type="dcterms:W3CDTF">2017-10-25T19:15:35Z</dcterms:modified>
</cp:coreProperties>
</file>