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01" r:id="rId42"/>
    <p:sldId id="297" r:id="rId43"/>
    <p:sldId id="299" r:id="rId44"/>
    <p:sldId id="300" r:id="rId45"/>
    <p:sldId id="29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9" r:id="rId63"/>
    <p:sldId id="318" r:id="rId64"/>
    <p:sldId id="320" r:id="rId65"/>
    <p:sldId id="32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2B94D-C717-446B-9A52-5CF389472B40}" type="datetimeFigureOut">
              <a:rPr lang="en-US" smtClean="0"/>
              <a:t>10/27/2014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78B0A1-2622-4221-98A4-E64C8C46F9EC}" type="slidenum">
              <a:rPr lang="en-US" smtClean="0"/>
              <a:t>‹#›</a:t>
            </a:fld>
            <a:endParaRPr lang="en-US"/>
          </a:p>
        </p:txBody>
      </p:sp>
    </p:spTree>
    <p:extLst>
      <p:ext uri="{BB962C8B-B14F-4D97-AF65-F5344CB8AC3E}">
        <p14:creationId xmlns:p14="http://schemas.microsoft.com/office/powerpoint/2010/main" val="346932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96099C-F10D-4603-884A-D5E128A3A9EB}" type="datetime1">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189747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231A2-2448-4D5F-81A0-7CFA35664BA8}" type="datetime1">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36243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9585-13BD-46AC-ABD0-4B46B19AB030}" type="datetime1">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10647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5FBC0-61A1-491D-A598-580FA3C4797D}" type="datetime1">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12929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E33DB-7E69-42A2-9E1F-E1F3A1F17A22}" type="datetime1">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18765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D3C904-0BCF-4F49-B129-6E119FA5B74F}" type="datetime1">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388113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830E8E-D8AC-4F34-9CBF-762FD4884118}" type="datetime1">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95086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CD17E2-C871-4E40-A7C4-67691F439DE7}" type="datetime1">
              <a:rPr lang="en-US" smtClean="0"/>
              <a:t>10/27/2014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424719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AF817-5626-4ABC-957C-B6EF1457878D}" type="datetime1">
              <a:rPr lang="en-US" smtClean="0"/>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61663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DE1DD-EBEF-42C1-ABA6-1FE3EE4A6BAD}" type="datetime1">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401739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81A39E-A5BD-4A37-BFA8-68CE76A629B9}" type="datetime1">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30586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6ABC1-7CCF-4BCE-9350-97347F9792D7}" type="datetime1">
              <a:rPr lang="en-US" smtClean="0"/>
              <a:t>10/27/2014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40605-A946-4158-B610-566C215CABE0}" type="slidenum">
              <a:rPr lang="en-US" smtClean="0"/>
              <a:t>‹#›</a:t>
            </a:fld>
            <a:endParaRPr lang="en-US"/>
          </a:p>
        </p:txBody>
      </p:sp>
    </p:spTree>
    <p:extLst>
      <p:ext uri="{BB962C8B-B14F-4D97-AF65-F5344CB8AC3E}">
        <p14:creationId xmlns:p14="http://schemas.microsoft.com/office/powerpoint/2010/main" val="114731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lgn="ctr">
              <a:buNone/>
            </a:pPr>
            <a:r>
              <a:rPr lang="en-US" sz="9600" dirty="0" smtClean="0">
                <a:latin typeface="Garamond" pitchFamily="18" charset="0"/>
              </a:rPr>
              <a:t>Graphs</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a:t>
            </a:fld>
            <a:endParaRPr lang="en-US"/>
          </a:p>
        </p:txBody>
      </p:sp>
    </p:spTree>
    <p:extLst>
      <p:ext uri="{BB962C8B-B14F-4D97-AF65-F5344CB8AC3E}">
        <p14:creationId xmlns:p14="http://schemas.microsoft.com/office/powerpoint/2010/main" val="54418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lstStyle/>
          <a:p>
            <a:pPr marL="0" indent="0">
              <a:buNone/>
            </a:pPr>
            <a:r>
              <a:rPr lang="en-US" i="1" dirty="0" smtClean="0"/>
              <a:t> From the remaining edges select the minimum cost edge which does not result in a cycle when added to the already selected edges.</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10</a:t>
            </a:fld>
            <a:endParaRPr lang="en-US"/>
          </a:p>
        </p:txBody>
      </p:sp>
    </p:spTree>
    <p:extLst>
      <p:ext uri="{BB962C8B-B14F-4D97-AF65-F5344CB8AC3E}">
        <p14:creationId xmlns:p14="http://schemas.microsoft.com/office/powerpoint/2010/main" val="112043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Analysis</a:t>
            </a:r>
          </a:p>
          <a:p>
            <a:r>
              <a:rPr lang="en-US" dirty="0" smtClean="0"/>
              <a:t>It will have to go through the select edge cycle at most e    times.</a:t>
            </a:r>
          </a:p>
          <a:p>
            <a:r>
              <a:rPr lang="en-US" dirty="0" smtClean="0"/>
              <a:t>The process of selecting the minimum weight edge and checking for a cycle will dependent on the implementation. For example, if the edges are put in a heap, it will only require </a:t>
            </a:r>
            <a:r>
              <a:rPr lang="en-US" dirty="0" smtClean="0">
                <a:latin typeface="Symbol" pitchFamily="18" charset="2"/>
              </a:rPr>
              <a:t>Q</a:t>
            </a:r>
            <a:r>
              <a:rPr lang="en-US" dirty="0" smtClean="0"/>
              <a:t>(</a:t>
            </a:r>
            <a:r>
              <a:rPr lang="en-US" dirty="0" err="1" smtClean="0"/>
              <a:t>lg</a:t>
            </a:r>
            <a:r>
              <a:rPr lang="en-US" dirty="0" smtClean="0"/>
              <a:t>(e)) time to find a minimum edge. To check if the edge (</a:t>
            </a:r>
            <a:r>
              <a:rPr lang="en-US" dirty="0" err="1" smtClean="0"/>
              <a:t>u,v</a:t>
            </a:r>
            <a:r>
              <a:rPr lang="en-US" dirty="0" smtClean="0"/>
              <a:t>) forms a cycle need only check if both u and v are already in the set of vertices. If use an array of bits to store the vertices (set the bit to 1 if the vertex is present and 0 otherwise), </a:t>
            </a:r>
            <a:r>
              <a:rPr lang="en-US" dirty="0" smtClean="0">
                <a:latin typeface="Symbol" pitchFamily="18" charset="2"/>
              </a:rPr>
              <a:t>Q</a:t>
            </a:r>
            <a:r>
              <a:rPr lang="en-US" dirty="0" smtClean="0"/>
              <a:t>(1)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11</a:t>
            </a:fld>
            <a:endParaRPr lang="en-US"/>
          </a:p>
        </p:txBody>
      </p:sp>
    </p:spTree>
    <p:extLst>
      <p:ext uri="{BB962C8B-B14F-4D97-AF65-F5344CB8AC3E}">
        <p14:creationId xmlns:p14="http://schemas.microsoft.com/office/powerpoint/2010/main" val="18157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MinWeight</a:t>
            </a:r>
            <a:r>
              <a:rPr lang="en-US" dirty="0" smtClean="0"/>
              <a:t> Spanning Tree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043737" cy="5500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88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MinWeight</a:t>
            </a:r>
            <a:r>
              <a:rPr lang="en-US" dirty="0" smtClean="0"/>
              <a:t> Spanning Tree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610350" cy="487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76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a:t>
            </a:r>
            <a:r>
              <a:rPr lang="en-US" dirty="0" smtClean="0"/>
              <a:t> </a:t>
            </a:r>
            <a:r>
              <a:rPr lang="en-US" dirty="0" err="1" smtClean="0"/>
              <a:t>PseudoCode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//Find a minimum-cost spanning tree in an n-vertex network</a:t>
            </a:r>
          </a:p>
          <a:p>
            <a:pPr marL="0" indent="0">
              <a:buNone/>
            </a:pPr>
            <a:r>
              <a:rPr lang="en-US" dirty="0" smtClean="0"/>
              <a:t>Let T be the set of selected edges. Initialize T = </a:t>
            </a:r>
            <a:r>
              <a:rPr lang="en-US" dirty="0" smtClean="0">
                <a:sym typeface="Symbol" pitchFamily="18" charset="2"/>
              </a:rPr>
              <a:t></a:t>
            </a:r>
          </a:p>
          <a:p>
            <a:pPr marL="0" indent="0">
              <a:buNone/>
            </a:pPr>
            <a:r>
              <a:rPr lang="en-US" dirty="0" smtClean="0">
                <a:sym typeface="Symbol" pitchFamily="18" charset="2"/>
              </a:rPr>
              <a:t>Let E be the set of network edges.</a:t>
            </a:r>
          </a:p>
          <a:p>
            <a:pPr marL="0" indent="0">
              <a:buNone/>
            </a:pPr>
            <a:r>
              <a:rPr lang="en-US" dirty="0" smtClean="0">
                <a:sym typeface="Symbol" pitchFamily="18" charset="2"/>
              </a:rPr>
              <a:t>while (E  ) &amp;&amp; (|T|  n-1) {</a:t>
            </a:r>
          </a:p>
          <a:p>
            <a:pPr marL="0" indent="0">
              <a:buNone/>
            </a:pPr>
            <a:r>
              <a:rPr lang="en-US" dirty="0" smtClean="0">
                <a:sym typeface="Symbol" pitchFamily="18" charset="2"/>
              </a:rPr>
              <a:t>  Let (</a:t>
            </a:r>
            <a:r>
              <a:rPr lang="en-US" dirty="0" err="1" smtClean="0">
                <a:sym typeface="Symbol" pitchFamily="18" charset="2"/>
              </a:rPr>
              <a:t>u,v</a:t>
            </a:r>
            <a:r>
              <a:rPr lang="en-US" dirty="0" smtClean="0">
                <a:sym typeface="Symbol" pitchFamily="18" charset="2"/>
              </a:rPr>
              <a:t>) be the least cost edge in E.</a:t>
            </a:r>
          </a:p>
          <a:p>
            <a:pPr marL="0" indent="0">
              <a:buNone/>
            </a:pPr>
            <a:r>
              <a:rPr lang="en-US" dirty="0" smtClean="0">
                <a:sym typeface="Symbol" pitchFamily="18" charset="2"/>
              </a:rPr>
              <a:t>  E = E-{(</a:t>
            </a:r>
            <a:r>
              <a:rPr lang="en-US" dirty="0" err="1" smtClean="0">
                <a:sym typeface="Symbol" pitchFamily="18" charset="2"/>
              </a:rPr>
              <a:t>u,v</a:t>
            </a:r>
            <a:r>
              <a:rPr lang="en-US" dirty="0" smtClean="0">
                <a:sym typeface="Symbol" pitchFamily="18" charset="2"/>
              </a:rPr>
              <a:t>)}, //delete edge from E</a:t>
            </a:r>
          </a:p>
          <a:p>
            <a:pPr marL="0" indent="0">
              <a:buNone/>
            </a:pPr>
            <a:r>
              <a:rPr lang="en-US" dirty="0" smtClean="0">
                <a:sym typeface="Symbol" pitchFamily="18" charset="2"/>
              </a:rPr>
              <a:t>  if ((</a:t>
            </a:r>
            <a:r>
              <a:rPr lang="en-US" dirty="0" err="1" smtClean="0">
                <a:sym typeface="Symbol" pitchFamily="18" charset="2"/>
              </a:rPr>
              <a:t>u,v</a:t>
            </a:r>
            <a:r>
              <a:rPr lang="en-US" dirty="0" smtClean="0">
                <a:sym typeface="Symbol" pitchFamily="18" charset="2"/>
              </a:rPr>
              <a:t>) does not create a cycle in T) Add edge (</a:t>
            </a:r>
            <a:r>
              <a:rPr lang="en-US" dirty="0" err="1" smtClean="0">
                <a:sym typeface="Symbol" pitchFamily="18" charset="2"/>
              </a:rPr>
              <a:t>u,v</a:t>
            </a:r>
            <a:r>
              <a:rPr lang="en-US" dirty="0" smtClean="0">
                <a:sym typeface="Symbol" pitchFamily="18" charset="2"/>
              </a:rPr>
              <a:t>) to T</a:t>
            </a:r>
          </a:p>
          <a:p>
            <a:pPr marL="0" indent="0">
              <a:buNone/>
            </a:pPr>
            <a:r>
              <a:rPr lang="en-US" dirty="0" smtClean="0">
                <a:sym typeface="Symbol" pitchFamily="18" charset="2"/>
              </a:rPr>
              <a:t>  }</a:t>
            </a:r>
          </a:p>
          <a:p>
            <a:pPr marL="0" indent="0">
              <a:buNone/>
            </a:pPr>
            <a:r>
              <a:rPr lang="en-US" dirty="0" smtClean="0">
                <a:sym typeface="Symbol" pitchFamily="18" charset="2"/>
              </a:rPr>
              <a:t>if (|T| == n-1) T is a minimum-cost spanning tree</a:t>
            </a:r>
          </a:p>
          <a:p>
            <a:pPr marL="0" indent="0">
              <a:buNone/>
            </a:pPr>
            <a:r>
              <a:rPr lang="en-US" dirty="0" smtClean="0">
                <a:sym typeface="Symbol" pitchFamily="18" charset="2"/>
              </a:rPr>
              <a:t>else The network is not connected and has no spanning tree.</a:t>
            </a:r>
            <a:endParaRPr lang="en-US" dirty="0">
              <a:sym typeface="Symbol" pitchFamily="18"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14</a:t>
            </a:fld>
            <a:endParaRPr lang="en-US"/>
          </a:p>
        </p:txBody>
      </p:sp>
    </p:spTree>
    <p:extLst>
      <p:ext uri="{BB962C8B-B14F-4D97-AF65-F5344CB8AC3E}">
        <p14:creationId xmlns:p14="http://schemas.microsoft.com/office/powerpoint/2010/main" val="199733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Kruskal</a:t>
            </a:r>
            <a:r>
              <a:rPr lang="en-US" dirty="0" smtClean="0"/>
              <a:t> Complexity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If we use a heap we </a:t>
            </a:r>
            <a:r>
              <a:rPr lang="en-US" dirty="0" smtClean="0">
                <a:latin typeface="Symbol" pitchFamily="18" charset="2"/>
              </a:rPr>
              <a:t>Q</a:t>
            </a:r>
            <a:r>
              <a:rPr lang="en-US" dirty="0" smtClean="0"/>
              <a:t>(e) to initialize the heap and O(</a:t>
            </a:r>
            <a:r>
              <a:rPr lang="en-US" dirty="0" err="1" smtClean="0"/>
              <a:t>lg</a:t>
            </a:r>
            <a:r>
              <a:rPr lang="en-US" dirty="0" smtClean="0"/>
              <a:t>(e)) to extract.</a:t>
            </a:r>
          </a:p>
          <a:p>
            <a:pPr marL="0" indent="0">
              <a:buNone/>
            </a:pPr>
            <a:r>
              <a:rPr lang="en-US" dirty="0" smtClean="0"/>
              <a:t>Using a simple array finds and union can be done in </a:t>
            </a:r>
            <a:r>
              <a:rPr lang="en-US" dirty="0" smtClean="0">
                <a:latin typeface="Symbol" pitchFamily="18" charset="2"/>
              </a:rPr>
              <a:t>Q</a:t>
            </a:r>
            <a:r>
              <a:rPr lang="en-US" dirty="0" smtClean="0"/>
              <a:t>(1) time. </a:t>
            </a:r>
          </a:p>
          <a:p>
            <a:pPr marL="0" indent="0">
              <a:buNone/>
            </a:pPr>
            <a:r>
              <a:rPr lang="en-US" dirty="0" smtClean="0"/>
              <a:t>There are at most n number of these. </a:t>
            </a:r>
          </a:p>
          <a:p>
            <a:pPr marL="0" indent="0">
              <a:buNone/>
            </a:pPr>
            <a:r>
              <a:rPr lang="en-US" dirty="0" smtClean="0"/>
              <a:t>Hence the total time is </a:t>
            </a:r>
          </a:p>
          <a:p>
            <a:pPr marL="0" indent="0">
              <a:buNone/>
            </a:pPr>
            <a:r>
              <a:rPr lang="en-US" dirty="0">
                <a:latin typeface="Symbol" pitchFamily="18" charset="2"/>
              </a:rPr>
              <a:t>	</a:t>
            </a:r>
            <a:r>
              <a:rPr lang="en-US" dirty="0" smtClean="0">
                <a:latin typeface="Symbol" pitchFamily="18" charset="2"/>
              </a:rPr>
              <a:t>Q</a:t>
            </a:r>
            <a:r>
              <a:rPr lang="en-US" dirty="0" smtClean="0"/>
              <a:t>(e + n+ </a:t>
            </a:r>
            <a:r>
              <a:rPr lang="en-US" dirty="0" err="1" smtClean="0"/>
              <a:t>elg</a:t>
            </a:r>
            <a:r>
              <a:rPr lang="en-US" dirty="0" smtClean="0"/>
              <a:t>(e)) = </a:t>
            </a:r>
            <a:r>
              <a:rPr lang="en-US" dirty="0" smtClean="0">
                <a:latin typeface="Symbol" pitchFamily="18" charset="2"/>
              </a:rPr>
              <a:t>Q</a:t>
            </a:r>
            <a:r>
              <a:rPr lang="en-US" dirty="0" smtClean="0"/>
              <a:t>(e+ </a:t>
            </a:r>
            <a:r>
              <a:rPr lang="en-US" dirty="0" err="1" smtClean="0"/>
              <a:t>elg</a:t>
            </a:r>
            <a:r>
              <a:rPr lang="en-US" dirty="0" smtClean="0"/>
              <a:t>(e))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15</a:t>
            </a:fld>
            <a:endParaRPr lang="en-US"/>
          </a:p>
        </p:txBody>
      </p:sp>
    </p:spTree>
    <p:extLst>
      <p:ext uri="{BB962C8B-B14F-4D97-AF65-F5344CB8AC3E}">
        <p14:creationId xmlns:p14="http://schemas.microsoft.com/office/powerpoint/2010/main" val="232006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Content Placeholder 2"/>
          <p:cNvSpPr>
            <a:spLocks noGrp="1"/>
          </p:cNvSpPr>
          <p:nvPr>
            <p:ph idx="1"/>
          </p:nvPr>
        </p:nvSpPr>
        <p:spPr/>
        <p:txBody>
          <a:bodyPr/>
          <a:lstStyle/>
          <a:p>
            <a:pPr marL="0" indent="0">
              <a:buNone/>
            </a:pPr>
            <a:r>
              <a:rPr lang="en-US" i="1" dirty="0" smtClean="0"/>
              <a:t> From the remaining edges select the minimum cost edge which added to the already selected edges forms a tree.</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16</a:t>
            </a:fld>
            <a:endParaRPr lang="en-US"/>
          </a:p>
        </p:txBody>
      </p:sp>
    </p:spTree>
    <p:extLst>
      <p:ext uri="{BB962C8B-B14F-4D97-AF65-F5344CB8AC3E}">
        <p14:creationId xmlns:p14="http://schemas.microsoft.com/office/powerpoint/2010/main" val="901516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MinWeight</a:t>
            </a:r>
            <a:r>
              <a:rPr lang="en-US" dirty="0" smtClean="0"/>
              <a:t> Spanning Tree Example</a:t>
            </a:r>
            <a:endParaRPr lang="en-US" dirty="0"/>
          </a:p>
        </p:txBody>
      </p:sp>
      <p:sp>
        <p:nvSpPr>
          <p:cNvPr id="3" name="Content Placeholder 2"/>
          <p:cNvSpPr>
            <a:spLocks noGrp="1"/>
          </p:cNvSpPr>
          <p:nvPr>
            <p:ph idx="1"/>
          </p:nvPr>
        </p:nvSpPr>
        <p:spPr/>
        <p:txBody>
          <a:bodyPr/>
          <a:lstStyle/>
          <a:p>
            <a:pPr marL="0" indent="0">
              <a:buNone/>
            </a:pPr>
            <a:r>
              <a:rPr lang="en-US" dirty="0" smtClean="0"/>
              <a:t>Start at vertex 1</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14" y="2514600"/>
            <a:ext cx="5696664"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587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Algorithm/Complexity</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marL="0" indent="0">
              <a:buNone/>
            </a:pPr>
            <a:r>
              <a:rPr lang="en-US" dirty="0" smtClean="0"/>
              <a:t>//Find a minimum-cost spanning tree in an n-vertex network</a:t>
            </a:r>
          </a:p>
          <a:p>
            <a:pPr marL="0" indent="0">
              <a:buNone/>
            </a:pPr>
            <a:r>
              <a:rPr lang="en-US" dirty="0" smtClean="0"/>
              <a:t>Let TV be the set of selected edges in the tree. Initialize T = </a:t>
            </a:r>
            <a:r>
              <a:rPr lang="en-US" dirty="0" smtClean="0">
                <a:sym typeface="Symbol" pitchFamily="18" charset="2"/>
              </a:rPr>
              <a:t></a:t>
            </a:r>
          </a:p>
          <a:p>
            <a:pPr marL="0" indent="0">
              <a:buNone/>
            </a:pPr>
            <a:r>
              <a:rPr lang="en-US" dirty="0" smtClean="0">
                <a:sym typeface="Symbol" pitchFamily="18" charset="2"/>
              </a:rPr>
              <a:t>Let E be the set of network edges.</a:t>
            </a:r>
          </a:p>
          <a:p>
            <a:pPr marL="0" indent="0">
              <a:buNone/>
            </a:pPr>
            <a:r>
              <a:rPr lang="en-US" dirty="0" smtClean="0">
                <a:sym typeface="Symbol" pitchFamily="18" charset="2"/>
              </a:rPr>
              <a:t>while (E  ) &amp;&amp; (|T|  n-1) {</a:t>
            </a:r>
          </a:p>
          <a:p>
            <a:pPr marL="0" indent="0">
              <a:buNone/>
            </a:pPr>
            <a:r>
              <a:rPr lang="en-US" dirty="0" smtClean="0">
                <a:sym typeface="Symbol" pitchFamily="18" charset="2"/>
              </a:rPr>
              <a:t>  Let (</a:t>
            </a:r>
            <a:r>
              <a:rPr lang="en-US" dirty="0" err="1" smtClean="0">
                <a:sym typeface="Symbol" pitchFamily="18" charset="2"/>
              </a:rPr>
              <a:t>u,v</a:t>
            </a:r>
            <a:r>
              <a:rPr lang="en-US" dirty="0" smtClean="0">
                <a:sym typeface="Symbol" pitchFamily="18" charset="2"/>
              </a:rPr>
              <a:t>) be the least cost edge in E such that </a:t>
            </a:r>
            <a:r>
              <a:rPr lang="en-US" dirty="0" err="1" smtClean="0">
                <a:sym typeface="Symbol" pitchFamily="18" charset="2"/>
              </a:rPr>
              <a:t>uTV</a:t>
            </a:r>
            <a:r>
              <a:rPr lang="en-US" dirty="0" smtClean="0">
                <a:sym typeface="Symbol" pitchFamily="18" charset="2"/>
              </a:rPr>
              <a:t> and </a:t>
            </a:r>
            <a:r>
              <a:rPr lang="en-US" dirty="0" err="1" smtClean="0">
                <a:sym typeface="Symbol" pitchFamily="18" charset="2"/>
              </a:rPr>
              <a:t>vTV</a:t>
            </a:r>
            <a:r>
              <a:rPr lang="en-US" dirty="0" smtClean="0">
                <a:sym typeface="Symbol" pitchFamily="18" charset="2"/>
              </a:rPr>
              <a:t>.</a:t>
            </a:r>
          </a:p>
          <a:p>
            <a:pPr marL="0" indent="0">
              <a:buNone/>
            </a:pPr>
            <a:r>
              <a:rPr lang="en-US" dirty="0" smtClean="0">
                <a:sym typeface="Symbol" pitchFamily="18" charset="2"/>
              </a:rPr>
              <a:t>  E = E-{(</a:t>
            </a:r>
            <a:r>
              <a:rPr lang="en-US" dirty="0" err="1" smtClean="0">
                <a:sym typeface="Symbol" pitchFamily="18" charset="2"/>
              </a:rPr>
              <a:t>u,v</a:t>
            </a:r>
            <a:r>
              <a:rPr lang="en-US" dirty="0" smtClean="0">
                <a:sym typeface="Symbol" pitchFamily="18" charset="2"/>
              </a:rPr>
              <a:t>)}, //delete edge from E</a:t>
            </a:r>
          </a:p>
          <a:p>
            <a:pPr marL="0" indent="0">
              <a:buNone/>
            </a:pPr>
            <a:r>
              <a:rPr lang="en-US" dirty="0" smtClean="0">
                <a:sym typeface="Symbol" pitchFamily="18" charset="2"/>
              </a:rPr>
              <a:t>  Add edge (</a:t>
            </a:r>
            <a:r>
              <a:rPr lang="en-US" dirty="0" err="1" smtClean="0">
                <a:sym typeface="Symbol" pitchFamily="18" charset="2"/>
              </a:rPr>
              <a:t>u,v</a:t>
            </a:r>
            <a:r>
              <a:rPr lang="en-US" dirty="0" smtClean="0">
                <a:sym typeface="Symbol" pitchFamily="18" charset="2"/>
              </a:rPr>
              <a:t>) to TV</a:t>
            </a:r>
          </a:p>
          <a:p>
            <a:pPr marL="0" indent="0">
              <a:buNone/>
            </a:pPr>
            <a:r>
              <a:rPr lang="en-US" dirty="0" smtClean="0">
                <a:sym typeface="Symbol" pitchFamily="18" charset="2"/>
              </a:rPr>
              <a:t>  }</a:t>
            </a:r>
          </a:p>
          <a:p>
            <a:pPr marL="0" indent="0">
              <a:buNone/>
            </a:pPr>
            <a:r>
              <a:rPr lang="en-US" dirty="0" smtClean="0">
                <a:sym typeface="Symbol" pitchFamily="18" charset="2"/>
              </a:rPr>
              <a:t>if (|T| == n-1) T is a minimum-cost spanning tree</a:t>
            </a:r>
          </a:p>
          <a:p>
            <a:pPr marL="0" indent="0">
              <a:buNone/>
            </a:pPr>
            <a:r>
              <a:rPr lang="en-US" dirty="0" smtClean="0">
                <a:sym typeface="Symbol" pitchFamily="18" charset="2"/>
              </a:rPr>
              <a:t>else The network is not connected and has no spanning tree.</a:t>
            </a:r>
          </a:p>
          <a:p>
            <a:pPr marL="0" indent="0">
              <a:buNone/>
            </a:pPr>
            <a:r>
              <a:rPr lang="en-US" dirty="0" smtClean="0"/>
              <a:t> </a:t>
            </a:r>
          </a:p>
          <a:p>
            <a:r>
              <a:rPr lang="en-US" dirty="0" smtClean="0"/>
              <a:t>This can be implemented to have a time complexity of O(n</a:t>
            </a:r>
            <a:r>
              <a:rPr lang="en-US" baseline="30000" dirty="0" smtClean="0"/>
              <a:t>2</a:t>
            </a:r>
            <a:r>
              <a:rPr lang="en-US" dirty="0" smtClean="0"/>
              <a:t>)</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18</a:t>
            </a:fld>
            <a:endParaRPr lang="en-US"/>
          </a:p>
        </p:txBody>
      </p:sp>
    </p:spTree>
    <p:extLst>
      <p:ext uri="{BB962C8B-B14F-4D97-AF65-F5344CB8AC3E}">
        <p14:creationId xmlns:p14="http://schemas.microsoft.com/office/powerpoint/2010/main" val="122181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MinWeight</a:t>
            </a:r>
            <a:r>
              <a:rPr lang="en-US" dirty="0" smtClean="0"/>
              <a:t> Spanning Tree Example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057400"/>
            <a:ext cx="489585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09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graph</a:t>
            </a:r>
            <a:r>
              <a:rPr lang="en-US" dirty="0" smtClean="0"/>
              <a:t> G= (V,E) is a set of vertices V and a set of edges E, such that there are 2 vertices associated with each edge.</a:t>
            </a:r>
          </a:p>
          <a:p>
            <a:r>
              <a:rPr lang="en-US" dirty="0" smtClean="0"/>
              <a:t>Edges are denoted in this text by the pair (</a:t>
            </a:r>
            <a:r>
              <a:rPr lang="en-US" dirty="0" err="1" smtClean="0"/>
              <a:t>i,j</a:t>
            </a:r>
            <a:r>
              <a:rPr lang="en-US" dirty="0" smtClean="0"/>
              <a:t>) which means the edge connects vertex i with vertex j.</a:t>
            </a:r>
          </a:p>
          <a:p>
            <a:r>
              <a:rPr lang="en-US" dirty="0" smtClean="0"/>
              <a:t>Sometimes the edges have a direction (called directed graphs or digraphs)</a:t>
            </a:r>
          </a:p>
        </p:txBody>
      </p:sp>
      <p:sp>
        <p:nvSpPr>
          <p:cNvPr id="4" name="Slide Number Placeholder 3"/>
          <p:cNvSpPr>
            <a:spLocks noGrp="1"/>
          </p:cNvSpPr>
          <p:nvPr>
            <p:ph type="sldNum" sz="quarter" idx="12"/>
          </p:nvPr>
        </p:nvSpPr>
        <p:spPr/>
        <p:txBody>
          <a:bodyPr/>
          <a:lstStyle/>
          <a:p>
            <a:fld id="{FE140605-A946-4158-B610-566C215CABE0}" type="slidenum">
              <a:rPr lang="en-US" smtClean="0"/>
              <a:t>2</a:t>
            </a:fld>
            <a:endParaRPr lang="en-US"/>
          </a:p>
        </p:txBody>
      </p:sp>
    </p:spTree>
    <p:extLst>
      <p:ext uri="{BB962C8B-B14F-4D97-AF65-F5344CB8AC3E}">
        <p14:creationId xmlns:p14="http://schemas.microsoft.com/office/powerpoint/2010/main" val="138066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MinWeight</a:t>
            </a:r>
            <a:r>
              <a:rPr lang="en-US" dirty="0" smtClean="0"/>
              <a:t> Spanning Tree Example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419225"/>
            <a:ext cx="7875587"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53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a:t>
            </a:r>
            <a:endParaRPr lang="en-US" dirty="0"/>
          </a:p>
        </p:txBody>
      </p:sp>
      <p:sp>
        <p:nvSpPr>
          <p:cNvPr id="3" name="Content Placeholder 2"/>
          <p:cNvSpPr>
            <a:spLocks noGrp="1"/>
          </p:cNvSpPr>
          <p:nvPr>
            <p:ph idx="1"/>
          </p:nvPr>
        </p:nvSpPr>
        <p:spPr/>
        <p:txBody>
          <a:bodyPr/>
          <a:lstStyle/>
          <a:p>
            <a:pPr marL="0" indent="0">
              <a:buNone/>
            </a:pPr>
            <a:r>
              <a:rPr lang="en-US" dirty="0" smtClean="0"/>
              <a:t>The vertices can be divided into 2 sets such that vertices in each set are not adjacent to other vertices in the same set. Such a graph is called </a:t>
            </a:r>
            <a:r>
              <a:rPr lang="en-US" b="1" dirty="0" smtClean="0"/>
              <a:t>bipartite.</a:t>
            </a:r>
            <a:endParaRPr lang="en-US"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21</a:t>
            </a:fld>
            <a:endParaRPr lang="en-US"/>
          </a:p>
        </p:txBody>
      </p:sp>
    </p:spTree>
    <p:extLst>
      <p:ext uri="{BB962C8B-B14F-4D97-AF65-F5344CB8AC3E}">
        <p14:creationId xmlns:p14="http://schemas.microsoft.com/office/powerpoint/2010/main" val="194320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Consider a party where many of the people speak only foreign languages {L</a:t>
            </a:r>
            <a:r>
              <a:rPr lang="en-US" baseline="-25000" dirty="0" smtClean="0"/>
              <a:t>1</a:t>
            </a:r>
            <a:r>
              <a:rPr lang="en-US" dirty="0" smtClean="0"/>
              <a:t>, L</a:t>
            </a:r>
            <a:r>
              <a:rPr lang="en-US" baseline="-25000" dirty="0" smtClean="0"/>
              <a:t>2</a:t>
            </a:r>
            <a:r>
              <a:rPr lang="en-US" dirty="0" smtClean="0"/>
              <a:t>, …, L</a:t>
            </a:r>
            <a:r>
              <a:rPr lang="en-US" baseline="-25000" dirty="0" smtClean="0"/>
              <a:t>n</a:t>
            </a:r>
            <a:r>
              <a:rPr lang="en-US" dirty="0" smtClean="0"/>
              <a:t>}. The rest speak only English. You have available a set of interpreters who can translate between English and some other languages.  </a:t>
            </a:r>
          </a:p>
          <a:p>
            <a:r>
              <a:rPr lang="en-US" dirty="0" smtClean="0"/>
              <a:t>Task is to select the fewest number of interpreters needed to translate between English and the remaining languages.</a:t>
            </a:r>
          </a:p>
          <a:p>
            <a:r>
              <a:rPr lang="en-US" dirty="0" smtClean="0"/>
              <a:t>Can formulate this as a graph problem. Let the vertices be the n languages and the pool of interpreters. </a:t>
            </a:r>
          </a:p>
          <a:p>
            <a:r>
              <a:rPr lang="en-US" dirty="0" smtClean="0"/>
              <a:t>Draw an edge between a language and an interpreter if the interpreter speaks that language. Want the smallest interpreters set that covers the language set.</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22</a:t>
            </a:fld>
            <a:endParaRPr lang="en-US"/>
          </a:p>
        </p:txBody>
      </p:sp>
    </p:spTree>
    <p:extLst>
      <p:ext uri="{BB962C8B-B14F-4D97-AF65-F5344CB8AC3E}">
        <p14:creationId xmlns:p14="http://schemas.microsoft.com/office/powerpoint/2010/main" val="377506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Example</a:t>
            </a:r>
            <a:endParaRPr lang="en-US" dirty="0"/>
          </a:p>
        </p:txBody>
      </p:sp>
      <p:sp>
        <p:nvSpPr>
          <p:cNvPr id="3" name="Content Placeholder 2"/>
          <p:cNvSpPr>
            <a:spLocks noGrp="1"/>
          </p:cNvSpPr>
          <p:nvPr>
            <p:ph idx="1"/>
          </p:nvPr>
        </p:nvSpPr>
        <p:spPr/>
        <p:txBody>
          <a:bodyPr/>
          <a:lstStyle/>
          <a:p>
            <a:pPr marL="0" indent="0">
              <a:buNone/>
            </a:pPr>
            <a:r>
              <a:rPr lang="en-US" dirty="0" smtClean="0"/>
              <a:t>     Interpreters                              Languages</a:t>
            </a:r>
          </a:p>
          <a:p>
            <a:pPr marL="0" indent="0">
              <a:buNone/>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23</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596324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211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Properties</a:t>
            </a:r>
            <a:endParaRPr lang="en-US" dirty="0"/>
          </a:p>
        </p:txBody>
      </p:sp>
      <p:sp>
        <p:nvSpPr>
          <p:cNvPr id="3" name="Content Placeholder 2"/>
          <p:cNvSpPr>
            <a:spLocks noGrp="1"/>
          </p:cNvSpPr>
          <p:nvPr>
            <p:ph idx="1"/>
          </p:nvPr>
        </p:nvSpPr>
        <p:spPr>
          <a:xfrm>
            <a:off x="457200" y="685800"/>
            <a:ext cx="8229600" cy="6172200"/>
          </a:xfrm>
        </p:spPr>
        <p:txBody>
          <a:bodyPr>
            <a:normAutofit/>
          </a:bodyPr>
          <a:lstStyle/>
          <a:p>
            <a:r>
              <a:rPr lang="en-US" sz="2000" dirty="0" smtClean="0"/>
              <a:t>Let G be a undirected graph. The </a:t>
            </a:r>
            <a:r>
              <a:rPr lang="en-US" sz="2000" b="1" dirty="0" smtClean="0"/>
              <a:t>degree</a:t>
            </a:r>
            <a:r>
              <a:rPr lang="en-US" sz="2000" dirty="0" smtClean="0"/>
              <a:t> d</a:t>
            </a:r>
            <a:r>
              <a:rPr lang="en-US" sz="2000" baseline="-25000" dirty="0" smtClean="0"/>
              <a:t>i</a:t>
            </a:r>
            <a:r>
              <a:rPr lang="en-US" sz="2000" dirty="0" smtClean="0"/>
              <a:t> of vertex i is the number of edges incident on vertex i. </a:t>
            </a:r>
          </a:p>
          <a:p>
            <a:r>
              <a:rPr lang="en-US" sz="2000" dirty="0" smtClean="0"/>
              <a:t>Let G = (V,E) be an undirected graph.  Let |V| = n; |E| = e; and d</a:t>
            </a:r>
            <a:r>
              <a:rPr lang="en-US" sz="2000" baseline="-25000" dirty="0" smtClean="0"/>
              <a:t>i</a:t>
            </a:r>
            <a:r>
              <a:rPr lang="en-US" sz="2000" dirty="0" smtClean="0"/>
              <a:t> = degree of vertex i.</a:t>
            </a:r>
          </a:p>
          <a:p>
            <a:pPr lvl="1"/>
            <a:r>
              <a:rPr lang="en-US" sz="2000" dirty="0" smtClean="0">
                <a:latin typeface="Symbol" pitchFamily="18" charset="2"/>
              </a:rPr>
              <a:t>S</a:t>
            </a:r>
            <a:r>
              <a:rPr lang="en-US" sz="2000" baseline="-25000" dirty="0" smtClean="0"/>
              <a:t> i= 1</a:t>
            </a:r>
            <a:r>
              <a:rPr lang="en-US" sz="2000" baseline="30000" dirty="0" smtClean="0"/>
              <a:t>n </a:t>
            </a:r>
            <a:r>
              <a:rPr lang="en-US" sz="2000" dirty="0" smtClean="0"/>
              <a:t>d</a:t>
            </a:r>
            <a:r>
              <a:rPr lang="en-US" sz="2000" baseline="-25000" dirty="0" smtClean="0"/>
              <a:t>i</a:t>
            </a:r>
            <a:r>
              <a:rPr lang="en-US" sz="2000" dirty="0" smtClean="0"/>
              <a:t> = 2e         0 </a:t>
            </a:r>
            <a:r>
              <a:rPr lang="en-US" sz="2000" u="sng" dirty="0" smtClean="0"/>
              <a:t>&lt;</a:t>
            </a:r>
            <a:r>
              <a:rPr lang="en-US" sz="2000" dirty="0" smtClean="0"/>
              <a:t> e </a:t>
            </a:r>
            <a:r>
              <a:rPr lang="en-US" sz="2000" u="sng" dirty="0" smtClean="0"/>
              <a:t>&lt; </a:t>
            </a:r>
            <a:r>
              <a:rPr lang="en-US" sz="2000" dirty="0" smtClean="0"/>
              <a:t>n(n-1)/2</a:t>
            </a:r>
          </a:p>
          <a:p>
            <a:r>
              <a:rPr lang="en-US" sz="2400" dirty="0" smtClean="0"/>
              <a:t> An n-vertex simple graph with n(n-1)/2 edges is called a </a:t>
            </a:r>
            <a:r>
              <a:rPr lang="en-US" sz="2400" b="1" dirty="0" smtClean="0"/>
              <a:t>complete graph</a:t>
            </a:r>
            <a:r>
              <a:rPr lang="en-US" sz="2400" dirty="0" smtClean="0"/>
              <a:t> and denoted </a:t>
            </a:r>
            <a:r>
              <a:rPr lang="en-US" sz="2400" b="1" dirty="0" smtClean="0"/>
              <a:t>K</a:t>
            </a:r>
            <a:r>
              <a:rPr lang="en-US" sz="2400" b="1" baseline="-25000" dirty="0" smtClean="0"/>
              <a:t>n</a:t>
            </a:r>
            <a:r>
              <a:rPr lang="en-US" sz="2400" dirty="0" smtClean="0"/>
              <a:t>.</a:t>
            </a:r>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endParaRPr lang="en-US" sz="2400" dirty="0"/>
          </a:p>
          <a:p>
            <a:r>
              <a:rPr lang="en-US" sz="2400" dirty="0" smtClean="0"/>
              <a:t>All the vertices in K</a:t>
            </a:r>
            <a:r>
              <a:rPr lang="en-US" sz="2400" baseline="-25000" dirty="0" smtClean="0"/>
              <a:t>i</a:t>
            </a:r>
            <a:r>
              <a:rPr lang="en-US" sz="2400" dirty="0" smtClean="0"/>
              <a:t> have degree i-1.</a:t>
            </a:r>
          </a:p>
          <a:p>
            <a:endParaRPr lang="en-US" sz="2400" dirty="0" smtClean="0"/>
          </a:p>
        </p:txBody>
      </p:sp>
      <p:sp>
        <p:nvSpPr>
          <p:cNvPr id="4" name="Slide Number Placeholder 3"/>
          <p:cNvSpPr>
            <a:spLocks noGrp="1"/>
          </p:cNvSpPr>
          <p:nvPr>
            <p:ph type="sldNum" sz="quarter" idx="12"/>
          </p:nvPr>
        </p:nvSpPr>
        <p:spPr/>
        <p:txBody>
          <a:bodyPr/>
          <a:lstStyle/>
          <a:p>
            <a:fld id="{FE140605-A946-4158-B610-566C215CABE0}" type="slidenum">
              <a:rPr lang="en-US" smtClean="0"/>
              <a:t>24</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3429000"/>
            <a:ext cx="76279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26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fontScale="92500" lnSpcReduction="10000"/>
          </a:bodyPr>
          <a:lstStyle/>
          <a:p>
            <a:r>
              <a:rPr lang="en-US" sz="3500" dirty="0" smtClean="0"/>
              <a:t>Let G be a digraph. The </a:t>
            </a:r>
            <a:r>
              <a:rPr lang="en-US" sz="3500" b="1" dirty="0" smtClean="0"/>
              <a:t>in-degree</a:t>
            </a:r>
            <a:r>
              <a:rPr lang="en-US" sz="3500" dirty="0" smtClean="0"/>
              <a:t> </a:t>
            </a:r>
            <a:r>
              <a:rPr lang="en-US" sz="3500" dirty="0" err="1" smtClean="0"/>
              <a:t>d</a:t>
            </a:r>
            <a:r>
              <a:rPr lang="en-US" sz="3500" baseline="-25000" dirty="0" err="1" smtClean="0"/>
              <a:t>i</a:t>
            </a:r>
            <a:r>
              <a:rPr lang="en-US" sz="3500" baseline="30000" dirty="0" err="1" smtClean="0"/>
              <a:t>in</a:t>
            </a:r>
            <a:r>
              <a:rPr lang="en-US" sz="3500" dirty="0" smtClean="0"/>
              <a:t> of vertex i is the number of edges incident to vertex i. (coming into vertex i)</a:t>
            </a:r>
          </a:p>
          <a:p>
            <a:r>
              <a:rPr lang="en-US" sz="3500" dirty="0" smtClean="0"/>
              <a:t>The </a:t>
            </a:r>
            <a:r>
              <a:rPr lang="en-US" sz="3500" b="1" dirty="0" smtClean="0"/>
              <a:t>out-degree</a:t>
            </a:r>
            <a:r>
              <a:rPr lang="en-US" sz="3500" dirty="0" smtClean="0"/>
              <a:t> </a:t>
            </a:r>
            <a:r>
              <a:rPr lang="en-US" sz="3500" dirty="0" err="1" smtClean="0"/>
              <a:t>d</a:t>
            </a:r>
            <a:r>
              <a:rPr lang="en-US" sz="3500" baseline="-25000" dirty="0" err="1" smtClean="0"/>
              <a:t>i</a:t>
            </a:r>
            <a:r>
              <a:rPr lang="en-US" sz="3500" baseline="30000" dirty="0" err="1" smtClean="0"/>
              <a:t>out</a:t>
            </a:r>
            <a:r>
              <a:rPr lang="en-US" sz="3500" dirty="0" smtClean="0"/>
              <a:t> of vertex i is the number of edges incident from vertex i. (coming out of vertex i)</a:t>
            </a:r>
          </a:p>
          <a:p>
            <a:r>
              <a:rPr lang="en-US" sz="3500" dirty="0" smtClean="0"/>
              <a:t> Let G=(V,E) be a simple digraph.  Let |V| = n, |E| = e</a:t>
            </a:r>
          </a:p>
          <a:p>
            <a:r>
              <a:rPr lang="en-US" sz="3500" dirty="0" smtClean="0"/>
              <a:t>0&lt; e&lt; n(n-1)              </a:t>
            </a:r>
            <a:r>
              <a:rPr lang="en-US" sz="3500" dirty="0" smtClean="0">
                <a:latin typeface="Symbol" pitchFamily="18" charset="2"/>
              </a:rPr>
              <a:t>S</a:t>
            </a:r>
            <a:r>
              <a:rPr lang="en-US" sz="3500" baseline="-25000" dirty="0" smtClean="0"/>
              <a:t> i= 1</a:t>
            </a:r>
            <a:r>
              <a:rPr lang="en-US" sz="3500" baseline="30000" dirty="0" smtClean="0"/>
              <a:t>n </a:t>
            </a:r>
            <a:r>
              <a:rPr lang="en-US" sz="3500" dirty="0" err="1" smtClean="0"/>
              <a:t>d</a:t>
            </a:r>
            <a:r>
              <a:rPr lang="en-US" sz="3500" baseline="-25000" dirty="0" err="1" smtClean="0"/>
              <a:t>i</a:t>
            </a:r>
            <a:r>
              <a:rPr lang="en-US" sz="3500" baseline="30000" dirty="0" err="1" smtClean="0"/>
              <a:t>in</a:t>
            </a:r>
            <a:r>
              <a:rPr lang="en-US" sz="3500" dirty="0" smtClean="0"/>
              <a:t> = </a:t>
            </a:r>
            <a:r>
              <a:rPr lang="en-US" sz="3500" dirty="0" smtClean="0">
                <a:latin typeface="Symbol" pitchFamily="18" charset="2"/>
              </a:rPr>
              <a:t>S</a:t>
            </a:r>
            <a:r>
              <a:rPr lang="en-US" sz="3500" baseline="-25000" dirty="0" smtClean="0"/>
              <a:t> i= 1</a:t>
            </a:r>
            <a:r>
              <a:rPr lang="en-US" sz="3500" baseline="30000" dirty="0" smtClean="0"/>
              <a:t>n </a:t>
            </a:r>
            <a:r>
              <a:rPr lang="en-US" sz="3500" dirty="0" err="1" smtClean="0"/>
              <a:t>d</a:t>
            </a:r>
            <a:r>
              <a:rPr lang="en-US" sz="3500" baseline="-25000" dirty="0" err="1" smtClean="0"/>
              <a:t>i</a:t>
            </a:r>
            <a:r>
              <a:rPr lang="en-US" sz="3500" baseline="30000" dirty="0" err="1" smtClean="0"/>
              <a:t>out</a:t>
            </a:r>
            <a:r>
              <a:rPr lang="en-US" sz="3500" dirty="0" smtClean="0"/>
              <a:t> = e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25</a:t>
            </a:fld>
            <a:endParaRPr lang="en-US"/>
          </a:p>
        </p:txBody>
      </p:sp>
    </p:spTree>
    <p:extLst>
      <p:ext uri="{BB962C8B-B14F-4D97-AF65-F5344CB8AC3E}">
        <p14:creationId xmlns:p14="http://schemas.microsoft.com/office/powerpoint/2010/main" val="387405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26</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057400"/>
            <a:ext cx="765651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11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954741"/>
          </a:xfrm>
        </p:spPr>
        <p:txBody>
          <a:bodyPr/>
          <a:lstStyle/>
          <a:p>
            <a:r>
              <a:rPr lang="en-US" dirty="0" smtClean="0"/>
              <a:t>ADT Graph</a:t>
            </a:r>
            <a:endParaRPr lang="en-US" dirty="0"/>
          </a:p>
        </p:txBody>
      </p:sp>
      <p:sp>
        <p:nvSpPr>
          <p:cNvPr id="3" name="Content Placeholder 2"/>
          <p:cNvSpPr>
            <a:spLocks noGrp="1"/>
          </p:cNvSpPr>
          <p:nvPr>
            <p:ph idx="1"/>
          </p:nvPr>
        </p:nvSpPr>
        <p:spPr>
          <a:xfrm>
            <a:off x="457200" y="914400"/>
            <a:ext cx="8686800" cy="5943600"/>
          </a:xfrm>
        </p:spPr>
        <p:txBody>
          <a:bodyPr>
            <a:normAutofit fontScale="62500" lnSpcReduction="20000"/>
          </a:bodyPr>
          <a:lstStyle/>
          <a:p>
            <a:pPr marL="0" indent="0">
              <a:buNone/>
            </a:pPr>
            <a:r>
              <a:rPr lang="en-US" sz="3800" b="1" dirty="0" err="1" smtClean="0"/>
              <a:t>AbstractDataType</a:t>
            </a:r>
            <a:r>
              <a:rPr lang="en-US" sz="3800" b="1" dirty="0" smtClean="0"/>
              <a:t> </a:t>
            </a:r>
            <a:r>
              <a:rPr lang="en-US" sz="3800" dirty="0" smtClean="0"/>
              <a:t> Graph</a:t>
            </a:r>
          </a:p>
          <a:p>
            <a:pPr marL="0" indent="0">
              <a:buNone/>
            </a:pPr>
            <a:r>
              <a:rPr lang="en-US" sz="3800" dirty="0" smtClean="0"/>
              <a:t>{</a:t>
            </a:r>
          </a:p>
          <a:p>
            <a:pPr marL="0" indent="0">
              <a:buNone/>
            </a:pPr>
            <a:r>
              <a:rPr lang="en-US" sz="3800" dirty="0" smtClean="0"/>
              <a:t>  </a:t>
            </a:r>
            <a:r>
              <a:rPr lang="en-US" sz="3800" b="1" dirty="0" smtClean="0"/>
              <a:t>instances</a:t>
            </a:r>
            <a:endParaRPr lang="en-US" sz="3800" dirty="0" smtClean="0"/>
          </a:p>
          <a:p>
            <a:pPr marL="0" indent="0">
              <a:buNone/>
            </a:pPr>
            <a:r>
              <a:rPr lang="en-US" sz="3800" dirty="0" smtClean="0"/>
              <a:t>     a set V of vertices and a set of E of edges</a:t>
            </a:r>
            <a:endParaRPr lang="en-US" sz="3800" b="1" dirty="0" smtClean="0"/>
          </a:p>
          <a:p>
            <a:pPr marL="0" indent="0">
              <a:buNone/>
            </a:pPr>
            <a:r>
              <a:rPr lang="en-US" sz="3800" b="1" dirty="0" smtClean="0"/>
              <a:t>  operations</a:t>
            </a:r>
          </a:p>
          <a:p>
            <a:pPr marL="0" indent="0">
              <a:buNone/>
            </a:pPr>
            <a:r>
              <a:rPr lang="en-US" sz="3800" b="1" dirty="0" smtClean="0"/>
              <a:t>   </a:t>
            </a:r>
            <a:r>
              <a:rPr lang="en-US" sz="3800" dirty="0" smtClean="0"/>
              <a:t> </a:t>
            </a:r>
            <a:r>
              <a:rPr lang="en-US" sz="3800" i="1" dirty="0" smtClean="0"/>
              <a:t>Create(n)</a:t>
            </a:r>
            <a:r>
              <a:rPr lang="en-US" sz="3800" dirty="0" smtClean="0"/>
              <a:t> create an undirected graph with n vertices and no edges</a:t>
            </a:r>
          </a:p>
          <a:p>
            <a:pPr marL="0" indent="0">
              <a:buNone/>
            </a:pPr>
            <a:r>
              <a:rPr lang="en-US" sz="3800" dirty="0" smtClean="0"/>
              <a:t>    </a:t>
            </a:r>
            <a:r>
              <a:rPr lang="en-US" sz="3800" i="1" dirty="0" smtClean="0"/>
              <a:t>Exist(</a:t>
            </a:r>
            <a:r>
              <a:rPr lang="en-US" sz="3800" i="1" dirty="0" err="1" smtClean="0"/>
              <a:t>i,j</a:t>
            </a:r>
            <a:r>
              <a:rPr lang="en-US" sz="3800" i="1" dirty="0" smtClean="0"/>
              <a:t>)</a:t>
            </a:r>
            <a:r>
              <a:rPr lang="en-US" sz="3800" dirty="0" smtClean="0"/>
              <a:t> returns true if edge (</a:t>
            </a:r>
            <a:r>
              <a:rPr lang="en-US" sz="3800" dirty="0" err="1" smtClean="0"/>
              <a:t>i,j</a:t>
            </a:r>
            <a:r>
              <a:rPr lang="en-US" sz="3800" dirty="0" smtClean="0"/>
              <a:t>) exists and false otherwise</a:t>
            </a:r>
          </a:p>
          <a:p>
            <a:pPr marL="0" indent="0">
              <a:buNone/>
            </a:pPr>
            <a:r>
              <a:rPr lang="en-US" sz="3800" dirty="0" smtClean="0"/>
              <a:t>    </a:t>
            </a:r>
            <a:r>
              <a:rPr lang="en-US" sz="3800" i="1" dirty="0" smtClean="0"/>
              <a:t>Edges()</a:t>
            </a:r>
            <a:r>
              <a:rPr lang="en-US" sz="3800" dirty="0" smtClean="0"/>
              <a:t>, return the number of edges in the graph</a:t>
            </a:r>
          </a:p>
          <a:p>
            <a:pPr marL="0" indent="0">
              <a:buNone/>
            </a:pPr>
            <a:r>
              <a:rPr lang="en-US" sz="3800" dirty="0" smtClean="0"/>
              <a:t>    </a:t>
            </a:r>
            <a:r>
              <a:rPr lang="en-US" sz="3800" i="1" dirty="0" err="1" smtClean="0"/>
              <a:t>Verticies</a:t>
            </a:r>
            <a:r>
              <a:rPr lang="en-US" sz="3800" i="1" dirty="0" smtClean="0"/>
              <a:t>();</a:t>
            </a:r>
            <a:r>
              <a:rPr lang="en-US" sz="3800" dirty="0" smtClean="0"/>
              <a:t> return the number of vertices in the graph</a:t>
            </a:r>
          </a:p>
          <a:p>
            <a:pPr marL="0" indent="0">
              <a:buNone/>
            </a:pPr>
            <a:r>
              <a:rPr lang="en-US" sz="3800" dirty="0" smtClean="0"/>
              <a:t>    </a:t>
            </a:r>
            <a:r>
              <a:rPr lang="en-US" sz="3800" i="1" dirty="0" smtClean="0"/>
              <a:t>Add(</a:t>
            </a:r>
            <a:r>
              <a:rPr lang="en-US" sz="3800" i="1" dirty="0" err="1" smtClean="0"/>
              <a:t>i,j</a:t>
            </a:r>
            <a:r>
              <a:rPr lang="en-US" sz="3800" i="1" dirty="0" smtClean="0"/>
              <a:t>);</a:t>
            </a:r>
            <a:r>
              <a:rPr lang="en-US" sz="3800" dirty="0" smtClean="0"/>
              <a:t> add the edge (</a:t>
            </a:r>
            <a:r>
              <a:rPr lang="en-US" sz="3800" dirty="0" err="1" smtClean="0"/>
              <a:t>i,j</a:t>
            </a:r>
            <a:r>
              <a:rPr lang="en-US" sz="3800" dirty="0" smtClean="0"/>
              <a:t>) to the graph</a:t>
            </a:r>
          </a:p>
          <a:p>
            <a:pPr marL="0" indent="0">
              <a:buNone/>
            </a:pPr>
            <a:r>
              <a:rPr lang="en-US" sz="3800" dirty="0" smtClean="0"/>
              <a:t>    </a:t>
            </a:r>
            <a:r>
              <a:rPr lang="en-US" sz="3800" i="1" dirty="0" smtClean="0"/>
              <a:t>Delete(</a:t>
            </a:r>
            <a:r>
              <a:rPr lang="en-US" sz="3800" i="1" dirty="0" err="1" smtClean="0"/>
              <a:t>i,j</a:t>
            </a:r>
            <a:r>
              <a:rPr lang="en-US" sz="3800" i="1" dirty="0" smtClean="0"/>
              <a:t>)</a:t>
            </a:r>
            <a:r>
              <a:rPr lang="en-US" sz="3800" dirty="0" smtClean="0"/>
              <a:t>; delete the edge (</a:t>
            </a:r>
            <a:r>
              <a:rPr lang="en-US" sz="3800" dirty="0" err="1" smtClean="0"/>
              <a:t>i,j</a:t>
            </a:r>
            <a:r>
              <a:rPr lang="en-US" sz="3800" dirty="0" smtClean="0"/>
              <a:t>)</a:t>
            </a:r>
          </a:p>
          <a:p>
            <a:pPr marL="0" indent="0">
              <a:buNone/>
            </a:pPr>
            <a:r>
              <a:rPr lang="en-US" sz="3800" dirty="0" smtClean="0"/>
              <a:t>    </a:t>
            </a:r>
            <a:r>
              <a:rPr lang="en-US" sz="3800" i="1" dirty="0" smtClean="0"/>
              <a:t>Degree(i); </a:t>
            </a:r>
            <a:r>
              <a:rPr lang="en-US" sz="3800" dirty="0" smtClean="0"/>
              <a:t>return the degree of vertex i</a:t>
            </a:r>
          </a:p>
          <a:p>
            <a:pPr marL="0" indent="0">
              <a:buNone/>
            </a:pPr>
            <a:r>
              <a:rPr lang="en-US" sz="3800" dirty="0" smtClean="0"/>
              <a:t>    </a:t>
            </a:r>
            <a:r>
              <a:rPr lang="en-US" sz="3800" i="1" dirty="0" err="1" smtClean="0"/>
              <a:t>InDegree</a:t>
            </a:r>
            <a:r>
              <a:rPr lang="en-US" sz="3800" i="1" dirty="0" smtClean="0"/>
              <a:t>(i);</a:t>
            </a:r>
            <a:r>
              <a:rPr lang="en-US" sz="3800" dirty="0" smtClean="0"/>
              <a:t> synonym for degree</a:t>
            </a:r>
          </a:p>
          <a:p>
            <a:pPr marL="0" indent="0">
              <a:buNone/>
            </a:pPr>
            <a:r>
              <a:rPr lang="en-US" sz="3800" dirty="0" smtClean="0"/>
              <a:t>    </a:t>
            </a:r>
            <a:r>
              <a:rPr lang="en-US" sz="3800" i="1" dirty="0" err="1" smtClean="0"/>
              <a:t>OutDegree</a:t>
            </a:r>
            <a:r>
              <a:rPr lang="en-US" sz="3800" i="1" dirty="0" smtClean="0"/>
              <a:t>(i);</a:t>
            </a:r>
            <a:r>
              <a:rPr lang="en-US" sz="3800" dirty="0" smtClean="0"/>
              <a:t> synonym for degree</a:t>
            </a:r>
          </a:p>
          <a:p>
            <a:pPr marL="0" indent="0">
              <a:buNone/>
            </a:pPr>
            <a:r>
              <a:rPr lang="en-US" sz="3800" dirty="0" smtClean="0"/>
              <a:t>}</a:t>
            </a:r>
            <a:endParaRPr lang="en-US" sz="3800" b="1"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27</a:t>
            </a:fld>
            <a:endParaRPr lang="en-US"/>
          </a:p>
        </p:txBody>
      </p:sp>
    </p:spTree>
    <p:extLst>
      <p:ext uri="{BB962C8B-B14F-4D97-AF65-F5344CB8AC3E}">
        <p14:creationId xmlns:p14="http://schemas.microsoft.com/office/powerpoint/2010/main" val="3408441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02341"/>
          </a:xfrm>
        </p:spPr>
        <p:txBody>
          <a:bodyPr/>
          <a:lstStyle/>
          <a:p>
            <a:r>
              <a:rPr lang="en-US" dirty="0" smtClean="0"/>
              <a:t>ADT Digraph</a:t>
            </a:r>
            <a:endParaRPr lang="en-US" dirty="0"/>
          </a:p>
        </p:txBody>
      </p:sp>
      <p:sp>
        <p:nvSpPr>
          <p:cNvPr id="3" name="Content Placeholder 2"/>
          <p:cNvSpPr>
            <a:spLocks noGrp="1"/>
          </p:cNvSpPr>
          <p:nvPr>
            <p:ph idx="1"/>
          </p:nvPr>
        </p:nvSpPr>
        <p:spPr>
          <a:xfrm>
            <a:off x="457200" y="762000"/>
            <a:ext cx="8229600" cy="6096000"/>
          </a:xfrm>
        </p:spPr>
        <p:txBody>
          <a:bodyPr>
            <a:normAutofit fontScale="77500" lnSpcReduction="20000"/>
          </a:bodyPr>
          <a:lstStyle/>
          <a:p>
            <a:pPr marL="0" indent="0">
              <a:buNone/>
            </a:pPr>
            <a:r>
              <a:rPr lang="en-US" b="1" dirty="0" err="1" smtClean="0"/>
              <a:t>AbstractDataType</a:t>
            </a:r>
            <a:r>
              <a:rPr lang="en-US" b="1" dirty="0" smtClean="0"/>
              <a:t> </a:t>
            </a:r>
            <a:r>
              <a:rPr lang="en-US" dirty="0" smtClean="0"/>
              <a:t> Graph</a:t>
            </a:r>
          </a:p>
          <a:p>
            <a:pPr marL="0" indent="0">
              <a:buNone/>
            </a:pPr>
            <a:r>
              <a:rPr lang="en-US" dirty="0" smtClean="0"/>
              <a:t>{</a:t>
            </a:r>
          </a:p>
          <a:p>
            <a:pPr marL="0" indent="0">
              <a:buNone/>
            </a:pPr>
            <a:r>
              <a:rPr lang="en-US" dirty="0" smtClean="0"/>
              <a:t>  </a:t>
            </a:r>
            <a:r>
              <a:rPr lang="en-US" b="1" dirty="0" smtClean="0"/>
              <a:t>instances</a:t>
            </a:r>
            <a:endParaRPr lang="en-US" dirty="0" smtClean="0"/>
          </a:p>
          <a:p>
            <a:pPr marL="0" indent="0">
              <a:buNone/>
            </a:pPr>
            <a:r>
              <a:rPr lang="en-US" dirty="0" smtClean="0"/>
              <a:t>     a set V of vertices and a set of E of edges</a:t>
            </a:r>
            <a:endParaRPr lang="en-US" b="1" dirty="0" smtClean="0"/>
          </a:p>
          <a:p>
            <a:pPr marL="0" indent="0">
              <a:buNone/>
            </a:pPr>
            <a:r>
              <a:rPr lang="en-US" b="1" dirty="0" smtClean="0"/>
              <a:t>  operations</a:t>
            </a:r>
          </a:p>
          <a:p>
            <a:pPr marL="0" indent="0">
              <a:buNone/>
            </a:pPr>
            <a:r>
              <a:rPr lang="en-US" b="1" dirty="0" smtClean="0"/>
              <a:t>   </a:t>
            </a:r>
            <a:r>
              <a:rPr lang="en-US" dirty="0" smtClean="0"/>
              <a:t> </a:t>
            </a:r>
            <a:r>
              <a:rPr lang="en-US" i="1" dirty="0" smtClean="0"/>
              <a:t>Create(n)</a:t>
            </a:r>
            <a:r>
              <a:rPr lang="en-US" dirty="0" smtClean="0"/>
              <a:t> create an undirected graph with n vertices and no edges</a:t>
            </a:r>
          </a:p>
          <a:p>
            <a:pPr marL="0" indent="0">
              <a:buNone/>
            </a:pPr>
            <a:r>
              <a:rPr lang="en-US" dirty="0" smtClean="0"/>
              <a:t>    </a:t>
            </a:r>
            <a:r>
              <a:rPr lang="en-US" i="1" dirty="0" smtClean="0"/>
              <a:t>Exist(</a:t>
            </a:r>
            <a:r>
              <a:rPr lang="en-US" i="1" dirty="0" err="1" smtClean="0"/>
              <a:t>i,j</a:t>
            </a:r>
            <a:r>
              <a:rPr lang="en-US" i="1" dirty="0" smtClean="0"/>
              <a:t>)</a:t>
            </a:r>
            <a:r>
              <a:rPr lang="en-US" dirty="0" smtClean="0"/>
              <a:t> returns true if edge (</a:t>
            </a:r>
            <a:r>
              <a:rPr lang="en-US" dirty="0" err="1" smtClean="0"/>
              <a:t>i,j</a:t>
            </a:r>
            <a:r>
              <a:rPr lang="en-US" dirty="0" smtClean="0"/>
              <a:t>) exists and false otherwise</a:t>
            </a:r>
          </a:p>
          <a:p>
            <a:pPr marL="0" indent="0">
              <a:buNone/>
            </a:pPr>
            <a:r>
              <a:rPr lang="en-US" dirty="0" smtClean="0"/>
              <a:t>    </a:t>
            </a:r>
            <a:r>
              <a:rPr lang="en-US" i="1" dirty="0" smtClean="0"/>
              <a:t>Edges()</a:t>
            </a:r>
            <a:r>
              <a:rPr lang="en-US" dirty="0" smtClean="0"/>
              <a:t>, return the number of vertices in the graph</a:t>
            </a:r>
          </a:p>
          <a:p>
            <a:pPr marL="0" indent="0">
              <a:buNone/>
            </a:pPr>
            <a:r>
              <a:rPr lang="en-US" dirty="0" smtClean="0"/>
              <a:t>    </a:t>
            </a:r>
            <a:r>
              <a:rPr lang="en-US" i="1" dirty="0" err="1" smtClean="0"/>
              <a:t>Verticies</a:t>
            </a:r>
            <a:r>
              <a:rPr lang="en-US" i="1" dirty="0" smtClean="0"/>
              <a:t>();</a:t>
            </a:r>
            <a:r>
              <a:rPr lang="en-US" dirty="0" smtClean="0"/>
              <a:t> return the number of vertices in the graph</a:t>
            </a:r>
          </a:p>
          <a:p>
            <a:pPr marL="0" indent="0">
              <a:buNone/>
            </a:pPr>
            <a:r>
              <a:rPr lang="en-US" dirty="0" smtClean="0"/>
              <a:t>    </a:t>
            </a:r>
            <a:r>
              <a:rPr lang="en-US" i="1" dirty="0" smtClean="0"/>
              <a:t>Add(</a:t>
            </a:r>
            <a:r>
              <a:rPr lang="en-US" i="1" dirty="0" err="1" smtClean="0"/>
              <a:t>i,j</a:t>
            </a:r>
            <a:r>
              <a:rPr lang="en-US" i="1" dirty="0" smtClean="0"/>
              <a:t>);</a:t>
            </a:r>
            <a:r>
              <a:rPr lang="en-US" dirty="0" smtClean="0"/>
              <a:t> add the edge (</a:t>
            </a:r>
            <a:r>
              <a:rPr lang="en-US" dirty="0" err="1" smtClean="0"/>
              <a:t>i,j</a:t>
            </a:r>
            <a:r>
              <a:rPr lang="en-US" dirty="0" smtClean="0"/>
              <a:t>) to the graph</a:t>
            </a:r>
          </a:p>
          <a:p>
            <a:pPr marL="0" indent="0">
              <a:buNone/>
            </a:pPr>
            <a:r>
              <a:rPr lang="en-US" dirty="0" smtClean="0"/>
              <a:t>    </a:t>
            </a:r>
            <a:r>
              <a:rPr lang="en-US" i="1" dirty="0" smtClean="0"/>
              <a:t>Delete(</a:t>
            </a:r>
            <a:r>
              <a:rPr lang="en-US" i="1" dirty="0" err="1" smtClean="0"/>
              <a:t>i,j</a:t>
            </a:r>
            <a:r>
              <a:rPr lang="en-US" i="1" dirty="0" smtClean="0"/>
              <a:t>)</a:t>
            </a:r>
            <a:r>
              <a:rPr lang="en-US" dirty="0" smtClean="0"/>
              <a:t>; delete the edge (</a:t>
            </a:r>
            <a:r>
              <a:rPr lang="en-US" dirty="0" err="1" smtClean="0"/>
              <a:t>i,j</a:t>
            </a:r>
            <a:r>
              <a:rPr lang="en-US" dirty="0" smtClean="0"/>
              <a:t>)</a:t>
            </a:r>
          </a:p>
          <a:p>
            <a:pPr marL="0" indent="0">
              <a:buNone/>
            </a:pPr>
            <a:r>
              <a:rPr lang="en-US" i="1" dirty="0" smtClean="0"/>
              <a:t>    </a:t>
            </a:r>
            <a:r>
              <a:rPr lang="en-US" i="1" dirty="0" err="1" smtClean="0"/>
              <a:t>InDegree</a:t>
            </a:r>
            <a:r>
              <a:rPr lang="en-US" i="1" dirty="0" smtClean="0"/>
              <a:t>(i);</a:t>
            </a:r>
            <a:r>
              <a:rPr lang="en-US" dirty="0" smtClean="0"/>
              <a:t> return the in-degree of vertex i</a:t>
            </a:r>
          </a:p>
          <a:p>
            <a:pPr marL="0" indent="0">
              <a:buNone/>
            </a:pPr>
            <a:r>
              <a:rPr lang="en-US" dirty="0" smtClean="0"/>
              <a:t>    </a:t>
            </a:r>
            <a:r>
              <a:rPr lang="en-US" i="1" dirty="0" err="1" smtClean="0"/>
              <a:t>OutDegree</a:t>
            </a:r>
            <a:r>
              <a:rPr lang="en-US" i="1" dirty="0" smtClean="0"/>
              <a:t>(i);</a:t>
            </a:r>
            <a:r>
              <a:rPr lang="en-US" dirty="0" smtClean="0"/>
              <a:t> return the out-degree of vertex i</a:t>
            </a:r>
          </a:p>
          <a:p>
            <a:pPr marL="0" indent="0">
              <a:buNone/>
            </a:pPr>
            <a:r>
              <a:rPr lang="en-US" dirty="0" smtClean="0"/>
              <a:t>}</a:t>
            </a: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28</a:t>
            </a:fld>
            <a:endParaRPr lang="en-US"/>
          </a:p>
        </p:txBody>
      </p:sp>
    </p:spTree>
    <p:extLst>
      <p:ext uri="{BB962C8B-B14F-4D97-AF65-F5344CB8AC3E}">
        <p14:creationId xmlns:p14="http://schemas.microsoft.com/office/powerpoint/2010/main" val="3469504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02341"/>
          </a:xfrm>
        </p:spPr>
        <p:txBody>
          <a:bodyPr/>
          <a:lstStyle/>
          <a:p>
            <a:r>
              <a:rPr lang="en-US" dirty="0" smtClean="0"/>
              <a:t>Adjacency Matrix</a:t>
            </a:r>
            <a:endParaRPr lang="en-US" dirty="0"/>
          </a:p>
        </p:txBody>
      </p:sp>
      <p:sp>
        <p:nvSpPr>
          <p:cNvPr id="3" name="Content Placeholder 2"/>
          <p:cNvSpPr>
            <a:spLocks noGrp="1"/>
          </p:cNvSpPr>
          <p:nvPr>
            <p:ph idx="1"/>
          </p:nvPr>
        </p:nvSpPr>
        <p:spPr>
          <a:xfrm>
            <a:off x="457200" y="838200"/>
            <a:ext cx="8229600" cy="6019800"/>
          </a:xfrm>
        </p:spPr>
        <p:txBody>
          <a:bodyPr/>
          <a:lstStyle/>
          <a:p>
            <a:pPr marL="0" indent="0">
              <a:buNone/>
            </a:pPr>
            <a:r>
              <a:rPr lang="en-US" dirty="0" smtClean="0"/>
              <a:t>The </a:t>
            </a:r>
            <a:r>
              <a:rPr lang="en-US" b="1" dirty="0" smtClean="0"/>
              <a:t>Adjacency matrix</a:t>
            </a:r>
            <a:r>
              <a:rPr lang="en-US" dirty="0" smtClean="0"/>
              <a:t> of an n-vertex graph </a:t>
            </a:r>
          </a:p>
          <a:p>
            <a:pPr marL="0" indent="0">
              <a:buNone/>
            </a:pPr>
            <a:r>
              <a:rPr lang="en-US" dirty="0" smtClean="0"/>
              <a:t>G= (V,E) is an n x n matrix</a:t>
            </a:r>
            <a:r>
              <a:rPr lang="en-US" b="1" dirty="0" smtClean="0"/>
              <a:t> </a:t>
            </a:r>
            <a:r>
              <a:rPr lang="en-US" i="1" dirty="0" smtClean="0"/>
              <a:t>A</a:t>
            </a:r>
            <a:r>
              <a:rPr lang="en-US" b="1" dirty="0" smtClean="0"/>
              <a:t>. </a:t>
            </a:r>
            <a:r>
              <a:rPr lang="en-US" dirty="0" smtClean="0"/>
              <a:t> Each element of </a:t>
            </a:r>
            <a:r>
              <a:rPr lang="en-US" i="1" dirty="0" smtClean="0"/>
              <a:t>A</a:t>
            </a:r>
            <a:r>
              <a:rPr lang="en-US" dirty="0" smtClean="0"/>
              <a:t> is either zero or one. We shall assume that </a:t>
            </a:r>
          </a:p>
          <a:p>
            <a:pPr marL="0" indent="0">
              <a:buNone/>
            </a:pPr>
            <a:r>
              <a:rPr lang="en-US" dirty="0" smtClean="0"/>
              <a:t>V = {1,2,…,n}.  If G is an undirected graph, then the elements of A are defined as follows:</a:t>
            </a:r>
          </a:p>
          <a:p>
            <a:pPr marL="0" indent="0">
              <a:buNone/>
            </a:pPr>
            <a:endParaRPr lang="en-US" dirty="0"/>
          </a:p>
          <a:p>
            <a:pPr marL="0" indent="0">
              <a:buNone/>
            </a:pPr>
            <a:r>
              <a:rPr lang="en-US" dirty="0" smtClean="0"/>
              <a:t>If G is a digraph, then the elements of </a:t>
            </a:r>
            <a:r>
              <a:rPr lang="en-US" i="1" dirty="0" smtClean="0"/>
              <a:t>A</a:t>
            </a:r>
            <a:r>
              <a:rPr lang="en-US" dirty="0" smtClean="0"/>
              <a:t> are defined as follows:</a:t>
            </a:r>
          </a:p>
          <a:p>
            <a:pPr marL="0" indent="0">
              <a:buNone/>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29</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621631625"/>
              </p:ext>
            </p:extLst>
          </p:nvPr>
        </p:nvGraphicFramePr>
        <p:xfrm>
          <a:off x="2362200" y="3505200"/>
          <a:ext cx="3759200" cy="685800"/>
        </p:xfrm>
        <a:graphic>
          <a:graphicData uri="http://schemas.openxmlformats.org/presentationml/2006/ole">
            <mc:AlternateContent xmlns:mc="http://schemas.openxmlformats.org/markup-compatibility/2006">
              <mc:Choice xmlns:v="urn:schemas-microsoft-com:vml" Requires="v">
                <p:oleObj spid="_x0000_s13333" name="Equation" r:id="rId3" imgW="3759200" imgH="685800" progId="">
                  <p:embed/>
                </p:oleObj>
              </mc:Choice>
              <mc:Fallback>
                <p:oleObj name="Equation" r:id="rId3" imgW="3759200" imgH="685800" progId="">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05200"/>
                        <a:ext cx="375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91252869"/>
              </p:ext>
            </p:extLst>
          </p:nvPr>
        </p:nvGraphicFramePr>
        <p:xfrm>
          <a:off x="2971800" y="5257800"/>
          <a:ext cx="2578100" cy="685800"/>
        </p:xfrm>
        <a:graphic>
          <a:graphicData uri="http://schemas.openxmlformats.org/presentationml/2006/ole">
            <mc:AlternateContent xmlns:mc="http://schemas.openxmlformats.org/markup-compatibility/2006">
              <mc:Choice xmlns:v="urn:schemas-microsoft-com:vml" Requires="v">
                <p:oleObj spid="_x0000_s13334" name="Equation" r:id="rId5" imgW="2578100" imgH="685800" progId="">
                  <p:embed/>
                </p:oleObj>
              </mc:Choice>
              <mc:Fallback>
                <p:oleObj name="Equation" r:id="rId5" imgW="2578100" imgH="685800" progId="">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257800"/>
                        <a:ext cx="2578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8033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509713"/>
            <a:ext cx="7808913"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E140605-A946-4158-B610-566C215CABE0}" type="slidenum">
              <a:rPr lang="en-US" smtClean="0"/>
              <a:t>3</a:t>
            </a:fld>
            <a:endParaRPr lang="en-US"/>
          </a:p>
        </p:txBody>
      </p:sp>
    </p:spTree>
    <p:extLst>
      <p:ext uri="{BB962C8B-B14F-4D97-AF65-F5344CB8AC3E}">
        <p14:creationId xmlns:p14="http://schemas.microsoft.com/office/powerpoint/2010/main" val="3572063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 Examples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30</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776413"/>
            <a:ext cx="7989887"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275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Properties of the Adjacency Matrix</a:t>
            </a:r>
            <a:endParaRPr lang="en-US" dirty="0"/>
          </a:p>
        </p:txBody>
      </p:sp>
      <p:sp>
        <p:nvSpPr>
          <p:cNvPr id="3" name="Content Placeholder 2"/>
          <p:cNvSpPr>
            <a:spLocks noGrp="1"/>
          </p:cNvSpPr>
          <p:nvPr>
            <p:ph idx="1"/>
          </p:nvPr>
        </p:nvSpPr>
        <p:spPr>
          <a:xfrm>
            <a:off x="457200" y="838200"/>
            <a:ext cx="8229600" cy="6019800"/>
          </a:xfrm>
        </p:spPr>
        <p:txBody>
          <a:bodyPr/>
          <a:lstStyle/>
          <a:p>
            <a:pPr>
              <a:buFontTx/>
              <a:buChar char="•"/>
            </a:pPr>
            <a:r>
              <a:rPr lang="en-US" dirty="0" smtClean="0"/>
              <a:t>A(</a:t>
            </a:r>
            <a:r>
              <a:rPr lang="en-US" dirty="0" err="1" smtClean="0"/>
              <a:t>i,j</a:t>
            </a:r>
            <a:r>
              <a:rPr lang="en-US" dirty="0" smtClean="0"/>
              <a:t>) = 0 if graph has no edges.</a:t>
            </a:r>
          </a:p>
          <a:p>
            <a:pPr>
              <a:buFontTx/>
              <a:buChar char="•"/>
            </a:pPr>
            <a:r>
              <a:rPr lang="en-US" dirty="0" smtClean="0"/>
              <a:t>The adjacency matrix of an undirected graph is symmetric.  That is , A(</a:t>
            </a:r>
            <a:r>
              <a:rPr lang="en-US" dirty="0" err="1" smtClean="0"/>
              <a:t>i,j</a:t>
            </a:r>
            <a:r>
              <a:rPr lang="en-US" dirty="0" smtClean="0"/>
              <a:t>) = A(</a:t>
            </a:r>
            <a:r>
              <a:rPr lang="en-US" dirty="0" err="1" smtClean="0"/>
              <a:t>j,i</a:t>
            </a:r>
            <a:r>
              <a:rPr lang="en-US" dirty="0" smtClean="0"/>
              <a:t>), 1 </a:t>
            </a:r>
            <a:r>
              <a:rPr lang="en-US" u="sng" dirty="0" smtClean="0"/>
              <a:t>&lt;</a:t>
            </a:r>
            <a:r>
              <a:rPr lang="en-US" dirty="0" smtClean="0"/>
              <a:t> i </a:t>
            </a:r>
            <a:r>
              <a:rPr lang="en-US" u="sng" dirty="0" smtClean="0"/>
              <a:t>&lt;</a:t>
            </a:r>
            <a:r>
              <a:rPr lang="en-US" dirty="0" smtClean="0"/>
              <a:t> n, 1 </a:t>
            </a:r>
            <a:r>
              <a:rPr lang="en-US" u="sng" dirty="0" smtClean="0"/>
              <a:t>&lt; </a:t>
            </a:r>
            <a:r>
              <a:rPr lang="en-US" dirty="0" smtClean="0"/>
              <a:t> j </a:t>
            </a:r>
            <a:r>
              <a:rPr lang="en-US" u="sng" dirty="0" smtClean="0"/>
              <a:t>&lt;</a:t>
            </a:r>
            <a:r>
              <a:rPr lang="en-US" dirty="0" smtClean="0"/>
              <a:t> n.</a:t>
            </a:r>
          </a:p>
          <a:p>
            <a:pPr>
              <a:buFontTx/>
              <a:buChar char="•"/>
            </a:pPr>
            <a:r>
              <a:rPr lang="en-US" dirty="0" smtClean="0"/>
              <a:t>For an n-vertex undirected graph, recall (d</a:t>
            </a:r>
            <a:r>
              <a:rPr lang="en-US" baseline="-25000" dirty="0" smtClean="0"/>
              <a:t>i</a:t>
            </a:r>
            <a:r>
              <a:rPr lang="en-US" dirty="0" smtClean="0"/>
              <a:t> is the degree of vertex i.)</a:t>
            </a:r>
          </a:p>
          <a:p>
            <a:pPr>
              <a:buFontTx/>
              <a:buChar char="•"/>
            </a:pPr>
            <a:endParaRPr lang="en-US" dirty="0" smtClean="0"/>
          </a:p>
          <a:p>
            <a:pPr>
              <a:buFontTx/>
              <a:buChar char="•"/>
            </a:pPr>
            <a:r>
              <a:rPr lang="en-US" dirty="0" smtClean="0"/>
              <a:t>For an n vertex digraph </a:t>
            </a:r>
          </a:p>
          <a:p>
            <a:pPr>
              <a:buFontTx/>
              <a:buChar char="•"/>
            </a:pPr>
            <a:endParaRPr lang="en-US"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31</a:t>
            </a:fld>
            <a:endParaRPr lang="en-US"/>
          </a:p>
        </p:txBody>
      </p:sp>
      <p:graphicFrame>
        <p:nvGraphicFramePr>
          <p:cNvPr id="5" name="Object 10"/>
          <p:cNvGraphicFramePr>
            <a:graphicFrameLocks noChangeAspect="1"/>
          </p:cNvGraphicFramePr>
          <p:nvPr>
            <p:extLst>
              <p:ext uri="{D42A27DB-BD31-4B8C-83A1-F6EECF244321}">
                <p14:modId xmlns:p14="http://schemas.microsoft.com/office/powerpoint/2010/main" val="518706589"/>
              </p:ext>
            </p:extLst>
          </p:nvPr>
        </p:nvGraphicFramePr>
        <p:xfrm>
          <a:off x="2743200" y="4038600"/>
          <a:ext cx="2476500" cy="635000"/>
        </p:xfrm>
        <a:graphic>
          <a:graphicData uri="http://schemas.openxmlformats.org/presentationml/2006/ole">
            <mc:AlternateContent xmlns:mc="http://schemas.openxmlformats.org/markup-compatibility/2006">
              <mc:Choice xmlns:v="urn:schemas-microsoft-com:vml" Requires="v">
                <p:oleObj spid="_x0000_s15374" name="Equation" r:id="rId3" imgW="2476500" imgH="635000" progId="">
                  <p:embed/>
                </p:oleObj>
              </mc:Choice>
              <mc:Fallback>
                <p:oleObj name="Equation" r:id="rId3" imgW="2476500" imgH="635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038600"/>
                        <a:ext cx="24765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3542755153"/>
              </p:ext>
            </p:extLst>
          </p:nvPr>
        </p:nvGraphicFramePr>
        <p:xfrm>
          <a:off x="2057400" y="5334000"/>
          <a:ext cx="3911600" cy="635000"/>
        </p:xfrm>
        <a:graphic>
          <a:graphicData uri="http://schemas.openxmlformats.org/presentationml/2006/ole">
            <mc:AlternateContent xmlns:mc="http://schemas.openxmlformats.org/markup-compatibility/2006">
              <mc:Choice xmlns:v="urn:schemas-microsoft-com:vml" Requires="v">
                <p:oleObj spid="_x0000_s15375" name="Equation" r:id="rId5" imgW="3911600" imgH="635000" progId="">
                  <p:embed/>
                </p:oleObj>
              </mc:Choice>
              <mc:Fallback>
                <p:oleObj name="Equation" r:id="rId5" imgW="3911600" imgH="635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334000"/>
                        <a:ext cx="39116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132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the Adjacency Matrix </a:t>
            </a:r>
            <a:br>
              <a:rPr lang="en-US" dirty="0" smtClean="0"/>
            </a:br>
            <a:r>
              <a:rPr lang="en-US" dirty="0" smtClean="0"/>
              <a:t>into an Array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n x n adjacency can be mapped into an (n+1) x (n+1) matrix (if start counting at 1)  The array can be mapped into an n x n if map the </a:t>
            </a:r>
            <a:r>
              <a:rPr lang="en-US" dirty="0" err="1" smtClean="0"/>
              <a:t>i</a:t>
            </a:r>
            <a:r>
              <a:rPr lang="en-US" baseline="30000" dirty="0" err="1" smtClean="0"/>
              <a:t>th</a:t>
            </a:r>
            <a:r>
              <a:rPr lang="en-US" dirty="0" smtClean="0"/>
              <a:t> element into the index i –1.  For undirected graphs, ½ the information is redundant since </a:t>
            </a:r>
            <a:br>
              <a:rPr lang="en-US" dirty="0" smtClean="0"/>
            </a:br>
            <a:r>
              <a:rPr lang="en-US" dirty="0" smtClean="0"/>
              <a:t>A(</a:t>
            </a:r>
            <a:r>
              <a:rPr lang="en-US" dirty="0" err="1" smtClean="0"/>
              <a:t>i,j</a:t>
            </a:r>
            <a:r>
              <a:rPr lang="en-US" dirty="0" smtClean="0"/>
              <a:t>) = A(</a:t>
            </a:r>
            <a:r>
              <a:rPr lang="en-US" dirty="0" err="1" smtClean="0"/>
              <a:t>j,i</a:t>
            </a:r>
            <a:r>
              <a:rPr lang="en-US" dirty="0" smtClean="0"/>
              <a:t>) hence only the top half of the matrix is needed.  If there are no loops then the main diagonal is always 0 so that is also redundant.  A further reduction can be made by using only 1 bit for storage so each entry contains 16 entries.</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32</a:t>
            </a:fld>
            <a:endParaRPr lang="en-US"/>
          </a:p>
        </p:txBody>
      </p:sp>
    </p:spTree>
    <p:extLst>
      <p:ext uri="{BB962C8B-B14F-4D97-AF65-F5344CB8AC3E}">
        <p14:creationId xmlns:p14="http://schemas.microsoft.com/office/powerpoint/2010/main" val="368930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 Time Analysis </a:t>
            </a:r>
            <a:endParaRPr lang="en-US" dirty="0"/>
          </a:p>
        </p:txBody>
      </p:sp>
      <p:sp>
        <p:nvSpPr>
          <p:cNvPr id="3" name="Content Placeholder 2"/>
          <p:cNvSpPr>
            <a:spLocks noGrp="1"/>
          </p:cNvSpPr>
          <p:nvPr>
            <p:ph idx="1"/>
          </p:nvPr>
        </p:nvSpPr>
        <p:spPr/>
        <p:txBody>
          <a:bodyPr/>
          <a:lstStyle/>
          <a:p>
            <a:pPr marL="0" indent="0">
              <a:buNone/>
            </a:pPr>
            <a:r>
              <a:rPr lang="en-US" dirty="0" smtClean="0"/>
              <a:t>To determine if there is an edge from i to j or add or delete an edge takes </a:t>
            </a:r>
            <a:r>
              <a:rPr lang="en-US" dirty="0" smtClean="0">
                <a:latin typeface="Symbol" pitchFamily="18" charset="2"/>
              </a:rPr>
              <a:t>Q</a:t>
            </a:r>
            <a:r>
              <a:rPr lang="en-US" dirty="0" smtClean="0"/>
              <a:t>(1). To determine the degree of a vertex is </a:t>
            </a:r>
            <a:r>
              <a:rPr lang="en-US" dirty="0" smtClean="0">
                <a:latin typeface="Symbol" pitchFamily="18" charset="2"/>
              </a:rPr>
              <a:t>Q</a:t>
            </a:r>
            <a:r>
              <a:rPr lang="en-US" dirty="0" smtClean="0"/>
              <a:t>(n)</a:t>
            </a:r>
            <a:endParaRPr lang="en-US" b="1" dirty="0"/>
          </a:p>
        </p:txBody>
      </p:sp>
      <p:sp>
        <p:nvSpPr>
          <p:cNvPr id="4" name="Slide Number Placeholder 3"/>
          <p:cNvSpPr>
            <a:spLocks noGrp="1"/>
          </p:cNvSpPr>
          <p:nvPr>
            <p:ph type="sldNum" sz="quarter" idx="12"/>
          </p:nvPr>
        </p:nvSpPr>
        <p:spPr/>
        <p:txBody>
          <a:bodyPr/>
          <a:lstStyle/>
          <a:p>
            <a:fld id="{FE140605-A946-4158-B610-566C215CABE0}" type="slidenum">
              <a:rPr lang="en-US" smtClean="0"/>
              <a:t>33</a:t>
            </a:fld>
            <a:endParaRPr lang="en-US"/>
          </a:p>
        </p:txBody>
      </p:sp>
    </p:spTree>
    <p:extLst>
      <p:ext uri="{BB962C8B-B14F-4D97-AF65-F5344CB8AC3E}">
        <p14:creationId xmlns:p14="http://schemas.microsoft.com/office/powerpoint/2010/main" val="1853855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0"/>
            <a:ext cx="8229600" cy="838200"/>
          </a:xfrm>
        </p:spPr>
        <p:txBody>
          <a:bodyPr/>
          <a:lstStyle/>
          <a:p>
            <a:r>
              <a:rPr lang="en-US" dirty="0" smtClean="0"/>
              <a:t>Linked Adjacency Lists</a:t>
            </a:r>
            <a:endParaRPr lang="en-US" dirty="0"/>
          </a:p>
        </p:txBody>
      </p:sp>
      <p:sp>
        <p:nvSpPr>
          <p:cNvPr id="3" name="Content Placeholder 2"/>
          <p:cNvSpPr>
            <a:spLocks noGrp="1"/>
          </p:cNvSpPr>
          <p:nvPr>
            <p:ph idx="1"/>
          </p:nvPr>
        </p:nvSpPr>
        <p:spPr>
          <a:xfrm>
            <a:off x="456406" y="776661"/>
            <a:ext cx="8229600" cy="6081339"/>
          </a:xfrm>
        </p:spPr>
        <p:txBody>
          <a:bodyPr/>
          <a:lstStyle/>
          <a:p>
            <a:pPr>
              <a:buFontTx/>
              <a:buChar char="•"/>
            </a:pPr>
            <a:r>
              <a:rPr lang="en-US" dirty="0" smtClean="0"/>
              <a:t>In this case each adjacency list is maintained  as chain.</a:t>
            </a:r>
          </a:p>
          <a:p>
            <a:pPr>
              <a:buFontTx/>
              <a:buChar char="•"/>
            </a:pPr>
            <a:r>
              <a:rPr lang="en-US" dirty="0" smtClean="0"/>
              <a:t>If each pointer is 2 bytes, the space is 2(n+m+1) m = 2e,  for undirected graph and e for a directed graph</a:t>
            </a:r>
          </a:p>
          <a:p>
            <a:pPr>
              <a:buFontTx/>
              <a:buChar char="•"/>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34</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3429000"/>
            <a:ext cx="6719411"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307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Linked Adjacency Lists Time Analysis </a:t>
            </a:r>
            <a:endParaRPr lang="en-US" dirty="0"/>
          </a:p>
        </p:txBody>
      </p:sp>
      <p:sp>
        <p:nvSpPr>
          <p:cNvPr id="3" name="Content Placeholder 2"/>
          <p:cNvSpPr>
            <a:spLocks noGrp="1"/>
          </p:cNvSpPr>
          <p:nvPr>
            <p:ph idx="1"/>
          </p:nvPr>
        </p:nvSpPr>
        <p:spPr/>
        <p:txBody>
          <a:bodyPr/>
          <a:lstStyle/>
          <a:p>
            <a:r>
              <a:rPr lang="en-US" dirty="0" smtClean="0"/>
              <a:t>This provides easy addition and deletion of edges.</a:t>
            </a:r>
          </a:p>
          <a:p>
            <a:r>
              <a:rPr lang="en-US" dirty="0" smtClean="0"/>
              <a:t>The time is related to the length of the list for each vertex.</a:t>
            </a:r>
            <a:endParaRPr lang="en-US" b="1"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35</a:t>
            </a:fld>
            <a:endParaRPr lang="en-US"/>
          </a:p>
        </p:txBody>
      </p:sp>
    </p:spTree>
    <p:extLst>
      <p:ext uri="{BB962C8B-B14F-4D97-AF65-F5344CB8AC3E}">
        <p14:creationId xmlns:p14="http://schemas.microsoft.com/office/powerpoint/2010/main" val="4039980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Networks (matrix)</a:t>
            </a:r>
            <a:endParaRPr lang="en-US" dirty="0"/>
          </a:p>
        </p:txBody>
      </p:sp>
      <p:sp>
        <p:nvSpPr>
          <p:cNvPr id="3" name="Content Placeholder 2"/>
          <p:cNvSpPr>
            <a:spLocks noGrp="1"/>
          </p:cNvSpPr>
          <p:nvPr>
            <p:ph idx="1"/>
          </p:nvPr>
        </p:nvSpPr>
        <p:spPr/>
        <p:txBody>
          <a:bodyPr/>
          <a:lstStyle/>
          <a:p>
            <a:pPr>
              <a:buFontTx/>
              <a:buChar char="•"/>
            </a:pPr>
            <a:r>
              <a:rPr lang="en-US" dirty="0" smtClean="0"/>
              <a:t>Instead of an Adjacency List we can put the add an extra field for each node in the list to hold the weight</a:t>
            </a:r>
          </a:p>
          <a:p>
            <a:pPr>
              <a:buFontTx/>
              <a:buChar char="•"/>
            </a:pPr>
            <a:r>
              <a:rPr lang="en-US" dirty="0" smtClean="0"/>
              <a:t>The </a:t>
            </a:r>
            <a:r>
              <a:rPr lang="en-US" dirty="0" smtClean="0">
                <a:sym typeface="Symbol" pitchFamily="18" charset="2"/>
              </a:rPr>
              <a:t> indicates no edge.</a:t>
            </a:r>
            <a:r>
              <a:rPr lang="en-US" dirty="0" smtClean="0"/>
              <a:t> </a:t>
            </a:r>
          </a:p>
          <a:p>
            <a:pPr>
              <a:buFontTx/>
              <a:buChar char="•"/>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36</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3868998"/>
            <a:ext cx="7820026" cy="298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460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 Time Analysis </a:t>
            </a:r>
            <a:endParaRPr lang="en-US" dirty="0"/>
          </a:p>
        </p:txBody>
      </p:sp>
      <p:sp>
        <p:nvSpPr>
          <p:cNvPr id="3" name="Content Placeholder 2"/>
          <p:cNvSpPr>
            <a:spLocks noGrp="1"/>
          </p:cNvSpPr>
          <p:nvPr>
            <p:ph idx="1"/>
          </p:nvPr>
        </p:nvSpPr>
        <p:spPr/>
        <p:txBody>
          <a:bodyPr/>
          <a:lstStyle/>
          <a:p>
            <a:pPr marL="0" indent="0">
              <a:buNone/>
            </a:pPr>
            <a:r>
              <a:rPr lang="en-US" dirty="0" smtClean="0"/>
              <a:t>Again time for insert or delete is O(1) but finding the degree takes longer.</a:t>
            </a:r>
            <a:endParaRPr lang="en-US" b="1"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37</a:t>
            </a:fld>
            <a:endParaRPr lang="en-US"/>
          </a:p>
        </p:txBody>
      </p:sp>
    </p:spTree>
    <p:extLst>
      <p:ext uri="{BB962C8B-B14F-4D97-AF65-F5344CB8AC3E}">
        <p14:creationId xmlns:p14="http://schemas.microsoft.com/office/powerpoint/2010/main" val="2874929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Networks (list)</a:t>
            </a:r>
            <a:endParaRPr lang="en-US" dirty="0"/>
          </a:p>
        </p:txBody>
      </p:sp>
      <p:sp>
        <p:nvSpPr>
          <p:cNvPr id="3" name="Content Placeholder 2"/>
          <p:cNvSpPr>
            <a:spLocks noGrp="1"/>
          </p:cNvSpPr>
          <p:nvPr>
            <p:ph idx="1"/>
          </p:nvPr>
        </p:nvSpPr>
        <p:spPr/>
        <p:txBody>
          <a:bodyPr/>
          <a:lstStyle/>
          <a:p>
            <a:pPr>
              <a:buFontTx/>
              <a:buChar char="•"/>
            </a:pPr>
            <a:r>
              <a:rPr lang="en-US" dirty="0" smtClean="0"/>
              <a:t>Networks (weighted graphs) are represented using extensions of the previous schemes . 1</a:t>
            </a:r>
            <a:r>
              <a:rPr lang="en-US" baseline="30000" dirty="0" smtClean="0"/>
              <a:t>st</a:t>
            </a:r>
            <a:r>
              <a:rPr lang="en-US" dirty="0" smtClean="0"/>
              <a:t> is the edge, 2</a:t>
            </a:r>
            <a:r>
              <a:rPr lang="en-US" baseline="30000" dirty="0" smtClean="0"/>
              <a:t>nd</a:t>
            </a:r>
            <a:r>
              <a:rPr lang="en-US" dirty="0" smtClean="0"/>
              <a:t> is the weight.</a:t>
            </a:r>
          </a:p>
          <a:p>
            <a:pPr>
              <a:buFontTx/>
              <a:buChar char="•"/>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38</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493234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10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a:t>
            </a:r>
            <a:endParaRPr lang="en-US" dirty="0"/>
          </a:p>
        </p:txBody>
      </p:sp>
      <p:sp>
        <p:nvSpPr>
          <p:cNvPr id="3" name="Content Placeholder 2"/>
          <p:cNvSpPr>
            <a:spLocks noGrp="1"/>
          </p:cNvSpPr>
          <p:nvPr>
            <p:ph idx="1"/>
          </p:nvPr>
        </p:nvSpPr>
        <p:spPr/>
        <p:txBody>
          <a:bodyPr>
            <a:normAutofit fontScale="70000" lnSpcReduction="20000"/>
          </a:bodyPr>
          <a:lstStyle/>
          <a:p>
            <a:pPr>
              <a:buFontTx/>
              <a:buChar char="•"/>
            </a:pPr>
            <a:r>
              <a:rPr lang="en-US" dirty="0" smtClean="0">
                <a:solidFill>
                  <a:srgbClr val="000000"/>
                </a:solidFill>
              </a:rPr>
              <a:t>Often a complex project may be decomposed into a collection of simpler tasks with the property that the completion of all theses implies that the project has been completed.</a:t>
            </a:r>
          </a:p>
          <a:p>
            <a:pPr>
              <a:buFontTx/>
              <a:buChar char="•"/>
            </a:pPr>
            <a:r>
              <a:rPr lang="en-US" dirty="0" smtClean="0">
                <a:solidFill>
                  <a:srgbClr val="000000"/>
                </a:solidFill>
              </a:rPr>
              <a:t>For example,  to assembly a car, the tasks might be</a:t>
            </a:r>
          </a:p>
          <a:p>
            <a:pPr lvl="1">
              <a:buFontTx/>
              <a:buChar char="•"/>
            </a:pPr>
            <a:r>
              <a:rPr lang="en-US" dirty="0" smtClean="0">
                <a:solidFill>
                  <a:srgbClr val="000000"/>
                </a:solidFill>
              </a:rPr>
              <a:t>put chassis on the line</a:t>
            </a:r>
          </a:p>
          <a:p>
            <a:pPr lvl="1">
              <a:buFontTx/>
              <a:buChar char="•"/>
            </a:pPr>
            <a:r>
              <a:rPr lang="en-US" dirty="0" smtClean="0">
                <a:solidFill>
                  <a:srgbClr val="000000"/>
                </a:solidFill>
              </a:rPr>
              <a:t>mount axles</a:t>
            </a:r>
          </a:p>
          <a:p>
            <a:pPr lvl="1">
              <a:buFontTx/>
              <a:buChar char="•"/>
            </a:pPr>
            <a:r>
              <a:rPr lang="en-US" dirty="0" smtClean="0">
                <a:solidFill>
                  <a:srgbClr val="000000"/>
                </a:solidFill>
              </a:rPr>
              <a:t>mount the wheels on the axles</a:t>
            </a:r>
          </a:p>
          <a:p>
            <a:pPr lvl="1">
              <a:buFontTx/>
              <a:buChar char="•"/>
            </a:pPr>
            <a:r>
              <a:rPr lang="en-US" dirty="0" smtClean="0">
                <a:solidFill>
                  <a:srgbClr val="000000"/>
                </a:solidFill>
              </a:rPr>
              <a:t>fit the seats onto chassis</a:t>
            </a:r>
          </a:p>
          <a:p>
            <a:pPr lvl="1">
              <a:buFontTx/>
              <a:buChar char="•"/>
            </a:pPr>
            <a:r>
              <a:rPr lang="en-US" dirty="0" smtClean="0">
                <a:solidFill>
                  <a:srgbClr val="000000"/>
                </a:solidFill>
              </a:rPr>
              <a:t>paint</a:t>
            </a:r>
          </a:p>
          <a:p>
            <a:pPr lvl="1">
              <a:buFontTx/>
              <a:buChar char="•"/>
            </a:pPr>
            <a:r>
              <a:rPr lang="en-US" dirty="0" smtClean="0">
                <a:solidFill>
                  <a:srgbClr val="000000"/>
                </a:solidFill>
              </a:rPr>
              <a:t>install brakes</a:t>
            </a:r>
          </a:p>
          <a:p>
            <a:pPr lvl="1">
              <a:buFontTx/>
              <a:buChar char="•"/>
            </a:pPr>
            <a:r>
              <a:rPr lang="en-US" dirty="0" err="1" smtClean="0">
                <a:solidFill>
                  <a:srgbClr val="000000"/>
                </a:solidFill>
              </a:rPr>
              <a:t>etc</a:t>
            </a:r>
            <a:endParaRPr lang="en-US" dirty="0" smtClean="0">
              <a:solidFill>
                <a:srgbClr val="000000"/>
              </a:solidFill>
            </a:endParaRPr>
          </a:p>
          <a:p>
            <a:pPr>
              <a:buFontTx/>
              <a:buChar char="•"/>
            </a:pPr>
            <a:r>
              <a:rPr lang="en-US" dirty="0" smtClean="0">
                <a:solidFill>
                  <a:srgbClr val="000000"/>
                </a:solidFill>
              </a:rPr>
              <a:t>The task might have to follow a precedence chart</a:t>
            </a:r>
          </a:p>
          <a:p>
            <a:pPr lvl="1">
              <a:buFontTx/>
              <a:buChar char="•"/>
            </a:pPr>
            <a:r>
              <a:rPr lang="en-US" dirty="0" smtClean="0">
                <a:solidFill>
                  <a:srgbClr val="000000"/>
                </a:solidFill>
              </a:rPr>
              <a:t>Some tasks must be done before others.</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39</a:t>
            </a:fld>
            <a:endParaRPr lang="en-US"/>
          </a:p>
        </p:txBody>
      </p:sp>
    </p:spTree>
    <p:extLst>
      <p:ext uri="{BB962C8B-B14F-4D97-AF65-F5344CB8AC3E}">
        <p14:creationId xmlns:p14="http://schemas.microsoft.com/office/powerpoint/2010/main" val="3468465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457200" y="1676400"/>
            <a:ext cx="8229600" cy="4525963"/>
          </a:xfrm>
        </p:spPr>
        <p:txBody>
          <a:bodyPr>
            <a:normAutofit fontScale="92500" lnSpcReduction="10000"/>
          </a:bodyPr>
          <a:lstStyle/>
          <a:p>
            <a:r>
              <a:rPr lang="en-US" dirty="0" smtClean="0"/>
              <a:t>Vertices are called </a:t>
            </a:r>
            <a:r>
              <a:rPr lang="en-US" b="1" dirty="0" smtClean="0"/>
              <a:t>adjacent </a:t>
            </a:r>
            <a:r>
              <a:rPr lang="en-US" dirty="0" smtClean="0"/>
              <a:t> if there is a edge connecting them.</a:t>
            </a:r>
          </a:p>
          <a:p>
            <a:r>
              <a:rPr lang="en-US" dirty="0" smtClean="0"/>
              <a:t>If an edge touches a vertex they are called </a:t>
            </a:r>
            <a:r>
              <a:rPr lang="en-US" b="1" dirty="0" smtClean="0"/>
              <a:t>incident.</a:t>
            </a:r>
            <a:endParaRPr lang="en-US" dirty="0" smtClean="0"/>
          </a:p>
          <a:p>
            <a:pPr marL="0" indent="0">
              <a:buNone/>
            </a:pPr>
            <a:r>
              <a:rPr lang="en-US" sz="2400" dirty="0" smtClean="0"/>
              <a:t>For the graph</a:t>
            </a:r>
          </a:p>
          <a:p>
            <a:pPr marL="0" indent="0">
              <a:buNone/>
            </a:pPr>
            <a:r>
              <a:rPr lang="en-US" sz="2400" dirty="0" smtClean="0"/>
              <a:t>V = {1,2,3,4}  </a:t>
            </a:r>
          </a:p>
          <a:p>
            <a:pPr marL="0" indent="0">
              <a:buNone/>
            </a:pPr>
            <a:r>
              <a:rPr lang="en-US" sz="2400" dirty="0" smtClean="0"/>
              <a:t>E = {(1,2),(1,3),(1,4),(2,3),(3,4)}</a:t>
            </a:r>
          </a:p>
          <a:p>
            <a:pPr marL="0" indent="0">
              <a:buNone/>
            </a:pPr>
            <a:r>
              <a:rPr lang="en-US" sz="2400" dirty="0" smtClean="0"/>
              <a:t>Vertices 1 and 4 are adjacent</a:t>
            </a:r>
          </a:p>
          <a:p>
            <a:pPr marL="0" indent="0">
              <a:buNone/>
            </a:pPr>
            <a:r>
              <a:rPr lang="en-US" sz="2400" dirty="0" smtClean="0"/>
              <a:t>Vertices 2 and 4 are NOT adjacent</a:t>
            </a:r>
          </a:p>
          <a:p>
            <a:pPr marL="0" indent="0">
              <a:buNone/>
            </a:pPr>
            <a:r>
              <a:rPr lang="en-US" sz="2400" dirty="0" smtClean="0"/>
              <a:t>the edge (1,4) is incident to both</a:t>
            </a:r>
          </a:p>
          <a:p>
            <a:pPr marL="0" indent="0">
              <a:buNone/>
            </a:pPr>
            <a:r>
              <a:rPr lang="en-US" sz="2400" dirty="0" smtClean="0"/>
              <a:t>vertex 1 and vertex 4.</a:t>
            </a:r>
          </a:p>
          <a:p>
            <a:endParaRPr lang="en-US" dirty="0"/>
          </a:p>
        </p:txBody>
      </p:sp>
      <p:grpSp>
        <p:nvGrpSpPr>
          <p:cNvPr id="4" name="Group 4"/>
          <p:cNvGrpSpPr>
            <a:grpSpLocks/>
          </p:cNvGrpSpPr>
          <p:nvPr/>
        </p:nvGrpSpPr>
        <p:grpSpPr bwMode="auto">
          <a:xfrm>
            <a:off x="5562600" y="3352800"/>
            <a:ext cx="2209800" cy="2667000"/>
            <a:chOff x="912" y="2352"/>
            <a:chExt cx="1392" cy="1680"/>
          </a:xfrm>
        </p:grpSpPr>
        <p:grpSp>
          <p:nvGrpSpPr>
            <p:cNvPr id="5" name="Group 5"/>
            <p:cNvGrpSpPr>
              <a:grpSpLocks/>
            </p:cNvGrpSpPr>
            <p:nvPr/>
          </p:nvGrpSpPr>
          <p:grpSpPr bwMode="auto">
            <a:xfrm>
              <a:off x="912" y="2352"/>
              <a:ext cx="1392" cy="1344"/>
              <a:chOff x="1296" y="2400"/>
              <a:chExt cx="1392" cy="1344"/>
            </a:xfrm>
          </p:grpSpPr>
          <p:grpSp>
            <p:nvGrpSpPr>
              <p:cNvPr id="7" name="Group 6"/>
              <p:cNvGrpSpPr>
                <a:grpSpLocks/>
              </p:cNvGrpSpPr>
              <p:nvPr/>
            </p:nvGrpSpPr>
            <p:grpSpPr bwMode="auto">
              <a:xfrm>
                <a:off x="1872" y="2400"/>
                <a:ext cx="288" cy="288"/>
                <a:chOff x="1872" y="2400"/>
                <a:chExt cx="288" cy="288"/>
              </a:xfrm>
            </p:grpSpPr>
            <p:sp>
              <p:nvSpPr>
                <p:cNvPr id="22" name="Oval 7"/>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Text Box 8"/>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1</a:t>
                  </a:r>
                </a:p>
              </p:txBody>
            </p:sp>
          </p:grpSp>
          <p:grpSp>
            <p:nvGrpSpPr>
              <p:cNvPr id="8" name="Group 9"/>
              <p:cNvGrpSpPr>
                <a:grpSpLocks/>
              </p:cNvGrpSpPr>
              <p:nvPr/>
            </p:nvGrpSpPr>
            <p:grpSpPr bwMode="auto">
              <a:xfrm>
                <a:off x="1296" y="2928"/>
                <a:ext cx="288" cy="288"/>
                <a:chOff x="1872" y="2400"/>
                <a:chExt cx="288" cy="288"/>
              </a:xfrm>
            </p:grpSpPr>
            <p:sp>
              <p:nvSpPr>
                <p:cNvPr id="20" name="Oval 10"/>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Text Box 11"/>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2</a:t>
                  </a:r>
                </a:p>
              </p:txBody>
            </p:sp>
          </p:grpSp>
          <p:grpSp>
            <p:nvGrpSpPr>
              <p:cNvPr id="9" name="Group 12"/>
              <p:cNvGrpSpPr>
                <a:grpSpLocks/>
              </p:cNvGrpSpPr>
              <p:nvPr/>
            </p:nvGrpSpPr>
            <p:grpSpPr bwMode="auto">
              <a:xfrm>
                <a:off x="2400" y="2928"/>
                <a:ext cx="288" cy="288"/>
                <a:chOff x="1872" y="2400"/>
                <a:chExt cx="288" cy="288"/>
              </a:xfrm>
            </p:grpSpPr>
            <p:sp>
              <p:nvSpPr>
                <p:cNvPr id="18" name="Oval 13"/>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Text Box 14"/>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3</a:t>
                  </a:r>
                </a:p>
              </p:txBody>
            </p:sp>
          </p:grpSp>
          <p:grpSp>
            <p:nvGrpSpPr>
              <p:cNvPr id="10" name="Group 15"/>
              <p:cNvGrpSpPr>
                <a:grpSpLocks/>
              </p:cNvGrpSpPr>
              <p:nvPr/>
            </p:nvGrpSpPr>
            <p:grpSpPr bwMode="auto">
              <a:xfrm>
                <a:off x="1872" y="3456"/>
                <a:ext cx="288" cy="288"/>
                <a:chOff x="1872" y="2400"/>
                <a:chExt cx="288" cy="288"/>
              </a:xfrm>
            </p:grpSpPr>
            <p:sp>
              <p:nvSpPr>
                <p:cNvPr id="16" name="Oval 16"/>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Text Box 17"/>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4</a:t>
                  </a:r>
                </a:p>
              </p:txBody>
            </p:sp>
          </p:grpSp>
          <p:sp>
            <p:nvSpPr>
              <p:cNvPr id="11" name="Line 18"/>
              <p:cNvSpPr>
                <a:spLocks noChangeShapeType="1"/>
              </p:cNvSpPr>
              <p:nvPr/>
            </p:nvSpPr>
            <p:spPr bwMode="auto">
              <a:xfrm>
                <a:off x="2016" y="2688"/>
                <a:ext cx="0" cy="816"/>
              </a:xfrm>
              <a:prstGeom prst="line">
                <a:avLst/>
              </a:prstGeom>
              <a:noFill/>
              <a:ln w="9525">
                <a:solidFill>
                  <a:schemeClr val="tx1"/>
                </a:solidFill>
                <a:round/>
                <a:headEnd/>
                <a:tailEnd/>
              </a:ln>
            </p:spPr>
            <p:txBody>
              <a:bodyPr wrap="none"/>
              <a:lstStyle/>
              <a:p>
                <a:endParaRPr lang="en-US"/>
              </a:p>
            </p:txBody>
          </p:sp>
          <p:sp>
            <p:nvSpPr>
              <p:cNvPr id="12" name="Line 19"/>
              <p:cNvSpPr>
                <a:spLocks noChangeShapeType="1"/>
              </p:cNvSpPr>
              <p:nvPr/>
            </p:nvSpPr>
            <p:spPr bwMode="auto">
              <a:xfrm>
                <a:off x="1584" y="3072"/>
                <a:ext cx="816" cy="0"/>
              </a:xfrm>
              <a:prstGeom prst="line">
                <a:avLst/>
              </a:prstGeom>
              <a:noFill/>
              <a:ln w="9525">
                <a:solidFill>
                  <a:schemeClr val="tx1"/>
                </a:solidFill>
                <a:round/>
                <a:headEnd/>
                <a:tailEnd/>
              </a:ln>
            </p:spPr>
            <p:txBody>
              <a:bodyPr wrap="none"/>
              <a:lstStyle/>
              <a:p>
                <a:endParaRPr lang="en-US"/>
              </a:p>
            </p:txBody>
          </p:sp>
          <p:sp>
            <p:nvSpPr>
              <p:cNvPr id="13" name="Line 20"/>
              <p:cNvSpPr>
                <a:spLocks noChangeShapeType="1"/>
              </p:cNvSpPr>
              <p:nvPr/>
            </p:nvSpPr>
            <p:spPr bwMode="auto">
              <a:xfrm>
                <a:off x="2112" y="2640"/>
                <a:ext cx="336" cy="336"/>
              </a:xfrm>
              <a:prstGeom prst="line">
                <a:avLst/>
              </a:prstGeom>
              <a:noFill/>
              <a:ln w="9525">
                <a:solidFill>
                  <a:schemeClr val="tx1"/>
                </a:solidFill>
                <a:round/>
                <a:headEnd/>
                <a:tailEnd/>
              </a:ln>
            </p:spPr>
            <p:txBody>
              <a:bodyPr wrap="none"/>
              <a:lstStyle/>
              <a:p>
                <a:endParaRPr lang="en-US"/>
              </a:p>
            </p:txBody>
          </p:sp>
          <p:sp>
            <p:nvSpPr>
              <p:cNvPr id="14" name="Line 21"/>
              <p:cNvSpPr>
                <a:spLocks noChangeShapeType="1"/>
              </p:cNvSpPr>
              <p:nvPr/>
            </p:nvSpPr>
            <p:spPr bwMode="auto">
              <a:xfrm flipH="1">
                <a:off x="1536" y="2640"/>
                <a:ext cx="336" cy="336"/>
              </a:xfrm>
              <a:prstGeom prst="line">
                <a:avLst/>
              </a:prstGeom>
              <a:noFill/>
              <a:ln w="9525">
                <a:solidFill>
                  <a:schemeClr val="tx1"/>
                </a:solidFill>
                <a:round/>
                <a:headEnd/>
                <a:tailEnd/>
              </a:ln>
            </p:spPr>
            <p:txBody>
              <a:bodyPr wrap="none"/>
              <a:lstStyle/>
              <a:p>
                <a:endParaRPr lang="en-US"/>
              </a:p>
            </p:txBody>
          </p:sp>
          <p:sp>
            <p:nvSpPr>
              <p:cNvPr id="15" name="Line 22"/>
              <p:cNvSpPr>
                <a:spLocks noChangeShapeType="1"/>
              </p:cNvSpPr>
              <p:nvPr/>
            </p:nvSpPr>
            <p:spPr bwMode="auto">
              <a:xfrm flipH="1">
                <a:off x="2112" y="3168"/>
                <a:ext cx="336" cy="336"/>
              </a:xfrm>
              <a:prstGeom prst="line">
                <a:avLst/>
              </a:prstGeom>
              <a:noFill/>
              <a:ln w="9525">
                <a:solidFill>
                  <a:schemeClr val="tx1"/>
                </a:solidFill>
                <a:round/>
                <a:headEnd/>
                <a:tailEnd/>
              </a:ln>
            </p:spPr>
            <p:txBody>
              <a:bodyPr wrap="none"/>
              <a:lstStyle/>
              <a:p>
                <a:endParaRPr lang="en-US"/>
              </a:p>
            </p:txBody>
          </p:sp>
        </p:grpSp>
        <p:sp>
          <p:nvSpPr>
            <p:cNvPr id="6" name="Text Box 23"/>
            <p:cNvSpPr txBox="1">
              <a:spLocks noChangeArrowheads="1"/>
            </p:cNvSpPr>
            <p:nvPr/>
          </p:nvSpPr>
          <p:spPr bwMode="auto">
            <a:xfrm>
              <a:off x="1344" y="3744"/>
              <a:ext cx="116" cy="288"/>
            </a:xfrm>
            <a:prstGeom prst="rect">
              <a:avLst/>
            </a:prstGeom>
            <a:noFill/>
            <a:ln w="9525">
              <a:noFill/>
              <a:miter lim="800000"/>
              <a:headEnd/>
              <a:tailEnd/>
            </a:ln>
          </p:spPr>
          <p:txBody>
            <a:bodyPr wrap="none">
              <a:spAutoFit/>
            </a:bodyPr>
            <a:lstStyle/>
            <a:p>
              <a:endParaRPr lang="en-US"/>
            </a:p>
          </p:txBody>
        </p:sp>
      </p:grpSp>
      <p:sp>
        <p:nvSpPr>
          <p:cNvPr id="24" name="Slide Number Placeholder 23"/>
          <p:cNvSpPr>
            <a:spLocks noGrp="1"/>
          </p:cNvSpPr>
          <p:nvPr>
            <p:ph type="sldNum" sz="quarter" idx="12"/>
          </p:nvPr>
        </p:nvSpPr>
        <p:spPr/>
        <p:txBody>
          <a:bodyPr/>
          <a:lstStyle/>
          <a:p>
            <a:fld id="{FE140605-A946-4158-B610-566C215CABE0}" type="slidenum">
              <a:rPr lang="en-US" smtClean="0"/>
              <a:t>4</a:t>
            </a:fld>
            <a:endParaRPr lang="en-US"/>
          </a:p>
        </p:txBody>
      </p:sp>
    </p:spTree>
    <p:extLst>
      <p:ext uri="{BB962C8B-B14F-4D97-AF65-F5344CB8AC3E}">
        <p14:creationId xmlns:p14="http://schemas.microsoft.com/office/powerpoint/2010/main" val="11260252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78541"/>
          </a:xfrm>
        </p:spPr>
        <p:txBody>
          <a:bodyPr/>
          <a:lstStyle/>
          <a:p>
            <a:r>
              <a:rPr lang="en-US" dirty="0" smtClean="0"/>
              <a:t>Topological Sorting Example</a:t>
            </a:r>
            <a:endParaRPr lang="en-US" dirty="0"/>
          </a:p>
        </p:txBody>
      </p:sp>
      <p:sp>
        <p:nvSpPr>
          <p:cNvPr id="3" name="Content Placeholder 2"/>
          <p:cNvSpPr>
            <a:spLocks noGrp="1"/>
          </p:cNvSpPr>
          <p:nvPr>
            <p:ph idx="1"/>
          </p:nvPr>
        </p:nvSpPr>
        <p:spPr>
          <a:xfrm>
            <a:off x="457200" y="914400"/>
            <a:ext cx="8229600" cy="5943600"/>
          </a:xfrm>
        </p:spPr>
        <p:txBody>
          <a:bodyPr>
            <a:normAutofit fontScale="85000" lnSpcReduction="20000"/>
          </a:bodyPr>
          <a:lstStyle/>
          <a:p>
            <a:pPr>
              <a:buFontTx/>
              <a:buChar char="•"/>
            </a:pPr>
            <a:r>
              <a:rPr lang="en-US" dirty="0" smtClean="0">
                <a:solidFill>
                  <a:srgbClr val="000000"/>
                </a:solidFill>
              </a:rPr>
              <a:t>This might be represented as a digraph</a:t>
            </a:r>
          </a:p>
          <a:p>
            <a:pPr>
              <a:buFontTx/>
              <a:buChar char="•"/>
            </a:pPr>
            <a:endParaRPr lang="en-US" dirty="0">
              <a:solidFill>
                <a:srgbClr val="000000"/>
              </a:solidFill>
            </a:endParaRPr>
          </a:p>
          <a:p>
            <a:pPr>
              <a:buFontTx/>
              <a:buChar char="•"/>
            </a:pPr>
            <a:endParaRPr lang="en-US" dirty="0" smtClean="0">
              <a:solidFill>
                <a:srgbClr val="000000"/>
              </a:solidFill>
            </a:endParaRPr>
          </a:p>
          <a:p>
            <a:pPr>
              <a:buFontTx/>
              <a:buChar char="•"/>
            </a:pPr>
            <a:endParaRPr lang="en-US" dirty="0">
              <a:solidFill>
                <a:srgbClr val="000000"/>
              </a:solidFill>
            </a:endParaRPr>
          </a:p>
          <a:p>
            <a:pPr>
              <a:buFontTx/>
              <a:buChar char="•"/>
            </a:pPr>
            <a:endParaRPr lang="en-US" dirty="0" smtClean="0">
              <a:solidFill>
                <a:srgbClr val="000000"/>
              </a:solidFill>
            </a:endParaRPr>
          </a:p>
          <a:p>
            <a:pPr>
              <a:buFontTx/>
              <a:buChar char="•"/>
            </a:pPr>
            <a:endParaRPr lang="en-US" dirty="0">
              <a:solidFill>
                <a:srgbClr val="000000"/>
              </a:solidFill>
            </a:endParaRPr>
          </a:p>
          <a:p>
            <a:pPr>
              <a:buFontTx/>
              <a:buChar char="•"/>
            </a:pPr>
            <a:endParaRPr lang="en-US" dirty="0" smtClean="0">
              <a:solidFill>
                <a:srgbClr val="000000"/>
              </a:solidFill>
            </a:endParaRPr>
          </a:p>
          <a:p>
            <a:pPr>
              <a:buFontTx/>
              <a:buChar char="•"/>
            </a:pPr>
            <a:r>
              <a:rPr lang="en-US" dirty="0" smtClean="0">
                <a:solidFill>
                  <a:srgbClr val="000000"/>
                </a:solidFill>
              </a:rPr>
              <a:t>Task 1 must be done before 3 and 4</a:t>
            </a:r>
          </a:p>
          <a:p>
            <a:pPr>
              <a:buFontTx/>
              <a:buChar char="•"/>
            </a:pPr>
            <a:r>
              <a:rPr lang="en-US" dirty="0" smtClean="0">
                <a:solidFill>
                  <a:srgbClr val="000000"/>
                </a:solidFill>
              </a:rPr>
              <a:t>Task 3 and 5 must be done before 6</a:t>
            </a:r>
          </a:p>
          <a:p>
            <a:pPr>
              <a:buFontTx/>
              <a:buChar char="•"/>
            </a:pPr>
            <a:r>
              <a:rPr lang="en-US" dirty="0" smtClean="0">
                <a:solidFill>
                  <a:srgbClr val="000000"/>
                </a:solidFill>
              </a:rPr>
              <a:t>We want to find the correct order in which to do the tasks</a:t>
            </a:r>
          </a:p>
          <a:p>
            <a:pPr>
              <a:buFontTx/>
              <a:buChar char="•"/>
            </a:pPr>
            <a:r>
              <a:rPr lang="en-US" dirty="0" smtClean="0">
                <a:solidFill>
                  <a:srgbClr val="000000"/>
                </a:solidFill>
              </a:rPr>
              <a:t>A greedy algorithm for this might be</a:t>
            </a:r>
          </a:p>
          <a:p>
            <a:pPr lvl="1">
              <a:buFontTx/>
              <a:buChar char="•"/>
            </a:pPr>
            <a:r>
              <a:rPr lang="en-US" dirty="0" smtClean="0">
                <a:solidFill>
                  <a:srgbClr val="000000"/>
                </a:solidFill>
              </a:rPr>
              <a:t>choose the vertex whose in-degree is 0</a:t>
            </a:r>
          </a:p>
          <a:p>
            <a:pPr lvl="1">
              <a:buFontTx/>
              <a:buChar char="•"/>
            </a:pPr>
            <a:r>
              <a:rPr lang="en-US" dirty="0" smtClean="0">
                <a:solidFill>
                  <a:srgbClr val="000000"/>
                </a:solidFill>
              </a:rPr>
              <a:t>Eliminate that vertex and then continue</a:t>
            </a:r>
          </a:p>
          <a:p>
            <a:pPr>
              <a:buFontTx/>
              <a:buChar char="•"/>
            </a:pPr>
            <a:endParaRPr lang="en-US" dirty="0">
              <a:solidFill>
                <a:srgbClr val="000000"/>
              </a:solidFill>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40</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295400"/>
            <a:ext cx="43053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389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Example</a:t>
            </a:r>
            <a:endParaRPr lang="en-US" dirty="0"/>
          </a:p>
        </p:txBody>
      </p:sp>
      <p:sp>
        <p:nvSpPr>
          <p:cNvPr id="3" name="Content Placeholder 2"/>
          <p:cNvSpPr>
            <a:spLocks noGrp="1"/>
          </p:cNvSpPr>
          <p:nvPr>
            <p:ph idx="1"/>
          </p:nvPr>
        </p:nvSpPr>
        <p:spPr>
          <a:xfrm>
            <a:off x="457200" y="4191000"/>
            <a:ext cx="8229600" cy="1935163"/>
          </a:xfrm>
        </p:spPr>
        <p:txBody>
          <a:bodyPr>
            <a:normAutofit fontScale="92500" lnSpcReduction="20000"/>
          </a:bodyPr>
          <a:lstStyle/>
          <a:p>
            <a:pPr>
              <a:buFontTx/>
              <a:buChar char="•"/>
            </a:pPr>
            <a:r>
              <a:rPr lang="en-US" dirty="0" smtClean="0">
                <a:solidFill>
                  <a:srgbClr val="000000"/>
                </a:solidFill>
              </a:rPr>
              <a:t>Choose task 1</a:t>
            </a:r>
          </a:p>
          <a:p>
            <a:pPr>
              <a:buFontTx/>
              <a:buChar char="•"/>
            </a:pPr>
            <a:r>
              <a:rPr lang="en-US" dirty="0" smtClean="0">
                <a:solidFill>
                  <a:srgbClr val="000000"/>
                </a:solidFill>
              </a:rPr>
              <a:t>Choose task 2</a:t>
            </a:r>
          </a:p>
          <a:p>
            <a:pPr>
              <a:buFontTx/>
              <a:buChar char="•"/>
            </a:pPr>
            <a:r>
              <a:rPr lang="en-US" dirty="0" smtClean="0">
                <a:solidFill>
                  <a:srgbClr val="000000"/>
                </a:solidFill>
              </a:rPr>
              <a:t>Choose 3, 4, 5</a:t>
            </a:r>
          </a:p>
          <a:p>
            <a:pPr>
              <a:buFontTx/>
              <a:buChar char="•"/>
            </a:pPr>
            <a:r>
              <a:rPr lang="en-US" dirty="0" smtClean="0">
                <a:solidFill>
                  <a:srgbClr val="000000"/>
                </a:solidFill>
              </a:rPr>
              <a:t>Choose 6</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41</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295400"/>
            <a:ext cx="43053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156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Code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n be the number of vertices in the digraph.</a:t>
            </a:r>
          </a:p>
          <a:p>
            <a:pPr marL="0" indent="0">
              <a:buNone/>
            </a:pPr>
            <a:r>
              <a:rPr lang="en-US" dirty="0" smtClean="0"/>
              <a:t>Let V be an empty sequence.</a:t>
            </a:r>
          </a:p>
          <a:p>
            <a:pPr marL="0" indent="0">
              <a:buNone/>
            </a:pPr>
            <a:r>
              <a:rPr lang="en-US" dirty="0" smtClean="0"/>
              <a:t>while (true)</a:t>
            </a:r>
          </a:p>
          <a:p>
            <a:pPr marL="0" indent="0">
              <a:buNone/>
            </a:pPr>
            <a:r>
              <a:rPr lang="en-US" dirty="0" smtClean="0"/>
              <a:t>{</a:t>
            </a:r>
          </a:p>
          <a:p>
            <a:pPr marL="0" indent="0">
              <a:buNone/>
            </a:pPr>
            <a:r>
              <a:rPr lang="en-US" dirty="0" smtClean="0"/>
              <a:t>  Let w be an vertex whose </a:t>
            </a:r>
            <a:r>
              <a:rPr lang="en-US" dirty="0" err="1" smtClean="0"/>
              <a:t>indegree</a:t>
            </a:r>
            <a:r>
              <a:rPr lang="en-US" dirty="0" smtClean="0"/>
              <a:t> is 0 not in V</a:t>
            </a:r>
          </a:p>
          <a:p>
            <a:pPr marL="0" indent="0">
              <a:buNone/>
            </a:pPr>
            <a:r>
              <a:rPr lang="en-US" dirty="0" smtClean="0"/>
              <a:t>  If no such w end</a:t>
            </a:r>
          </a:p>
          <a:p>
            <a:pPr marL="0" indent="0">
              <a:buNone/>
            </a:pPr>
            <a:r>
              <a:rPr lang="en-US" dirty="0" smtClean="0"/>
              <a:t>  else add w to the end of V</a:t>
            </a:r>
          </a:p>
          <a:p>
            <a:pPr marL="0" indent="0">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42</a:t>
            </a:fld>
            <a:endParaRPr lang="en-US"/>
          </a:p>
        </p:txBody>
      </p:sp>
    </p:spTree>
    <p:extLst>
      <p:ext uri="{BB962C8B-B14F-4D97-AF65-F5344CB8AC3E}">
        <p14:creationId xmlns:p14="http://schemas.microsoft.com/office/powerpoint/2010/main" val="2202992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Analysis</a:t>
            </a:r>
            <a:endParaRPr lang="en-US" dirty="0"/>
          </a:p>
        </p:txBody>
      </p:sp>
      <p:sp>
        <p:nvSpPr>
          <p:cNvPr id="3" name="Content Placeholder 2"/>
          <p:cNvSpPr>
            <a:spLocks noGrp="1"/>
          </p:cNvSpPr>
          <p:nvPr>
            <p:ph idx="1"/>
          </p:nvPr>
        </p:nvSpPr>
        <p:spPr/>
        <p:txBody>
          <a:bodyPr/>
          <a:lstStyle/>
          <a:p>
            <a:r>
              <a:rPr lang="en-US" sz="2400" dirty="0" smtClean="0">
                <a:solidFill>
                  <a:srgbClr val="000000"/>
                </a:solidFill>
              </a:rPr>
              <a:t>Analysis</a:t>
            </a:r>
          </a:p>
          <a:p>
            <a:pPr lvl="1"/>
            <a:r>
              <a:rPr lang="en-US" sz="2000" b="1" dirty="0" smtClean="0"/>
              <a:t>Use a stack to hold V</a:t>
            </a:r>
          </a:p>
          <a:p>
            <a:pPr lvl="1"/>
            <a:r>
              <a:rPr lang="en-US" sz="2000" b="1" dirty="0" smtClean="0"/>
              <a:t>Can use a 1 dim array to hold </a:t>
            </a:r>
            <a:r>
              <a:rPr lang="en-US" sz="2000" b="1" dirty="0" err="1" smtClean="0"/>
              <a:t>indegrees</a:t>
            </a:r>
            <a:r>
              <a:rPr lang="en-US" sz="2000" b="1" dirty="0" smtClean="0"/>
              <a:t> of the vertices</a:t>
            </a:r>
          </a:p>
          <a:p>
            <a:pPr lvl="1"/>
            <a:r>
              <a:rPr lang="en-US" sz="2000" b="1" dirty="0" smtClean="0"/>
              <a:t>Takes n time to choose each vertex. update the </a:t>
            </a:r>
            <a:r>
              <a:rPr lang="en-US" sz="2000" b="1" dirty="0" err="1" smtClean="0"/>
              <a:t>indegrees</a:t>
            </a:r>
            <a:r>
              <a:rPr lang="en-US" sz="2000" b="1" dirty="0" smtClean="0"/>
              <a:t> will take n time if we use an adjacency matrix</a:t>
            </a:r>
          </a:p>
          <a:p>
            <a:pPr lvl="1"/>
            <a:r>
              <a:rPr lang="en-US" sz="2000" b="1" dirty="0" smtClean="0"/>
              <a:t>Total using Adjacency Matrix is </a:t>
            </a:r>
            <a:r>
              <a:rPr lang="en-US" sz="2000" b="1" dirty="0" smtClean="0">
                <a:latin typeface="Symbol" pitchFamily="18" charset="2"/>
              </a:rPr>
              <a:t>Q</a:t>
            </a:r>
            <a:r>
              <a:rPr lang="en-US" sz="2000" b="1" dirty="0" smtClean="0"/>
              <a:t>(n</a:t>
            </a:r>
            <a:r>
              <a:rPr lang="en-US" sz="2000" b="1" baseline="30000" dirty="0" smtClean="0"/>
              <a:t>2</a:t>
            </a:r>
            <a:r>
              <a:rPr lang="en-US" sz="2000" b="1" dirty="0" smtClean="0"/>
              <a:t>)</a:t>
            </a:r>
          </a:p>
          <a:p>
            <a:pPr lvl="1"/>
            <a:r>
              <a:rPr lang="en-US" sz="2000" b="1" dirty="0" smtClean="0"/>
              <a:t>Total using a Adjacency List is </a:t>
            </a:r>
            <a:r>
              <a:rPr lang="en-US" sz="2000" b="1" dirty="0" smtClean="0">
                <a:latin typeface="Symbol" pitchFamily="18" charset="2"/>
              </a:rPr>
              <a:t>Q</a:t>
            </a:r>
            <a:r>
              <a:rPr lang="en-US" sz="2000" b="1" dirty="0" smtClean="0"/>
              <a:t>(n + e)</a:t>
            </a:r>
          </a:p>
        </p:txBody>
      </p:sp>
      <p:sp>
        <p:nvSpPr>
          <p:cNvPr id="4" name="Slide Number Placeholder 3"/>
          <p:cNvSpPr>
            <a:spLocks noGrp="1"/>
          </p:cNvSpPr>
          <p:nvPr>
            <p:ph type="sldNum" sz="quarter" idx="12"/>
          </p:nvPr>
        </p:nvSpPr>
        <p:spPr/>
        <p:txBody>
          <a:bodyPr/>
          <a:lstStyle/>
          <a:p>
            <a:fld id="{FE140605-A946-4158-B610-566C215CABE0}" type="slidenum">
              <a:rPr lang="en-US" smtClean="0"/>
              <a:t>43</a:t>
            </a:fld>
            <a:endParaRPr lang="en-US"/>
          </a:p>
        </p:txBody>
      </p:sp>
    </p:spTree>
    <p:extLst>
      <p:ext uri="{BB962C8B-B14F-4D97-AF65-F5344CB8AC3E}">
        <p14:creationId xmlns:p14="http://schemas.microsoft.com/office/powerpoint/2010/main" val="2719574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 Topological Sort</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44</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447800"/>
            <a:ext cx="83613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945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 Algorithms</a:t>
            </a:r>
            <a:endParaRPr lang="en-US" dirty="0"/>
          </a:p>
        </p:txBody>
      </p:sp>
      <p:sp>
        <p:nvSpPr>
          <p:cNvPr id="3" name="Content Placeholder 2"/>
          <p:cNvSpPr>
            <a:spLocks noGrp="1"/>
          </p:cNvSpPr>
          <p:nvPr>
            <p:ph idx="1"/>
          </p:nvPr>
        </p:nvSpPr>
        <p:spPr/>
        <p:txBody>
          <a:bodyPr>
            <a:normAutofit lnSpcReduction="10000"/>
          </a:bodyPr>
          <a:lstStyle/>
          <a:p>
            <a:pPr>
              <a:spcBef>
                <a:spcPct val="0"/>
              </a:spcBef>
              <a:buFontTx/>
              <a:buChar char="•"/>
            </a:pPr>
            <a:r>
              <a:rPr lang="en-US" dirty="0" smtClean="0">
                <a:latin typeface="Times New Roman" pitchFamily="18" charset="0"/>
              </a:rPr>
              <a:t>In this problem we are given a digraph G with the property that each edge (i, j) has a nonnegative edge weight or cost (a[i][j]).  The length of a path is the sum of the edge weights along the path.  </a:t>
            </a:r>
          </a:p>
          <a:p>
            <a:pPr>
              <a:spcBef>
                <a:spcPct val="0"/>
              </a:spcBef>
              <a:buFontTx/>
              <a:buChar char="•"/>
            </a:pPr>
            <a:r>
              <a:rPr lang="en-US" dirty="0" smtClean="0">
                <a:latin typeface="Times New Roman" pitchFamily="18" charset="0"/>
              </a:rPr>
              <a:t>Given a single source vertex s, find the shortest path to all other vertices</a:t>
            </a:r>
          </a:p>
          <a:p>
            <a:pPr>
              <a:spcBef>
                <a:spcPct val="0"/>
              </a:spcBef>
              <a:buFontTx/>
              <a:buChar char="•"/>
            </a:pPr>
            <a:r>
              <a:rPr lang="en-US" dirty="0" smtClean="0">
                <a:latin typeface="Times New Roman" pitchFamily="18" charset="0"/>
              </a:rPr>
              <a:t>We can solve the problem with negative edge weights as long as there are no cycles where the total edge weight of the cycle is negative.</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45</a:t>
            </a:fld>
            <a:endParaRPr lang="en-US"/>
          </a:p>
        </p:txBody>
      </p:sp>
    </p:spTree>
    <p:extLst>
      <p:ext uri="{BB962C8B-B14F-4D97-AF65-F5344CB8AC3E}">
        <p14:creationId xmlns:p14="http://schemas.microsoft.com/office/powerpoint/2010/main" val="1467841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2"/>
                </a:solidFill>
              </a:rPr>
              <a:t>Unweighted</a:t>
            </a:r>
            <a:r>
              <a:rPr lang="en-US" dirty="0" smtClean="0">
                <a:solidFill>
                  <a:schemeClr val="tx2"/>
                </a:solidFill>
              </a:rPr>
              <a:t> Shortest Path</a:t>
            </a:r>
            <a:endParaRPr lang="en-US" dirty="0">
              <a:solidFill>
                <a:schemeClr val="tx2"/>
              </a:solidFill>
            </a:endParaRPr>
          </a:p>
        </p:txBody>
      </p:sp>
      <p:sp>
        <p:nvSpPr>
          <p:cNvPr id="3" name="Content Placeholder 2"/>
          <p:cNvSpPr>
            <a:spLocks noGrp="1"/>
          </p:cNvSpPr>
          <p:nvPr>
            <p:ph idx="1"/>
          </p:nvPr>
        </p:nvSpPr>
        <p:spPr/>
        <p:txBody>
          <a:bodyPr/>
          <a:lstStyle/>
          <a:p>
            <a:pPr>
              <a:buFontTx/>
              <a:buChar char="•"/>
            </a:pPr>
            <a:r>
              <a:rPr lang="en-US" dirty="0" smtClean="0"/>
              <a:t>First find all vertices 1 edge away</a:t>
            </a:r>
          </a:p>
          <a:p>
            <a:pPr>
              <a:buFontTx/>
              <a:buChar char="•"/>
            </a:pPr>
            <a:r>
              <a:rPr lang="en-US" dirty="0" smtClean="0"/>
              <a:t>Then use this to find all vertices 2 edges away</a:t>
            </a:r>
            <a:endParaRPr lang="en-US" dirty="0">
              <a:latin typeface="Arial" charset="0"/>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46</a:t>
            </a:fld>
            <a:endParaRPr lang="en-US"/>
          </a:p>
        </p:txBody>
      </p:sp>
    </p:spTree>
    <p:extLst>
      <p:ext uri="{BB962C8B-B14F-4D97-AF65-F5344CB8AC3E}">
        <p14:creationId xmlns:p14="http://schemas.microsoft.com/office/powerpoint/2010/main" val="1377913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Unweighted</a:t>
            </a:r>
            <a:r>
              <a:rPr lang="en-US" dirty="0" smtClean="0"/>
              <a:t> Shortest Path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47</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752600"/>
            <a:ext cx="55626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380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Source Shortest Paths Weighted</a:t>
            </a:r>
            <a:endParaRPr lang="en-US" dirty="0"/>
          </a:p>
        </p:txBody>
      </p:sp>
      <p:sp>
        <p:nvSpPr>
          <p:cNvPr id="3" name="Content Placeholder 2"/>
          <p:cNvSpPr>
            <a:spLocks noGrp="1"/>
          </p:cNvSpPr>
          <p:nvPr>
            <p:ph idx="1"/>
          </p:nvPr>
        </p:nvSpPr>
        <p:spPr/>
        <p:txBody>
          <a:bodyPr>
            <a:normAutofit fontScale="77500" lnSpcReduction="20000"/>
          </a:bodyPr>
          <a:lstStyle/>
          <a:p>
            <a:pPr>
              <a:buFontTx/>
              <a:buChar char="•"/>
            </a:pPr>
            <a:r>
              <a:rPr lang="en-US" dirty="0" smtClean="0"/>
              <a:t>In this problem we are give a digraph G with the property that each edge (i, j) has a nonnegative edge weight or cost (a[i][j]).  The length of a path is the sum of the edge weights along the path.  </a:t>
            </a:r>
          </a:p>
          <a:p>
            <a:pPr>
              <a:buFontTx/>
              <a:buChar char="•"/>
            </a:pPr>
            <a:r>
              <a:rPr lang="en-US" dirty="0" smtClean="0"/>
              <a:t>Given a single source vertex s, find the shortest path to all other vertices</a:t>
            </a:r>
          </a:p>
          <a:p>
            <a:pPr>
              <a:buFontTx/>
              <a:buChar char="•"/>
            </a:pPr>
            <a:r>
              <a:rPr lang="en-US" dirty="0" smtClean="0"/>
              <a:t>We will use a greedy algorithm developed by </a:t>
            </a:r>
            <a:r>
              <a:rPr lang="en-US" dirty="0" err="1" smtClean="0"/>
              <a:t>Dijkstra</a:t>
            </a:r>
            <a:r>
              <a:rPr lang="en-US" dirty="0" smtClean="0"/>
              <a:t>.  </a:t>
            </a:r>
          </a:p>
          <a:p>
            <a:pPr>
              <a:buFontTx/>
              <a:buChar char="•"/>
            </a:pPr>
            <a:r>
              <a:rPr lang="en-US" dirty="0" smtClean="0"/>
              <a:t>From all vertices that have not been visited, select the one that results in the least additional total path length. This strategy does not always work. An alternative is to look at all of the shortest paths so far generated and for each of these paths determine a shortest one-edge extension. Then pick the shortest.</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48</a:t>
            </a:fld>
            <a:endParaRPr lang="en-US"/>
          </a:p>
        </p:txBody>
      </p:sp>
    </p:spTree>
    <p:extLst>
      <p:ext uri="{BB962C8B-B14F-4D97-AF65-F5344CB8AC3E}">
        <p14:creationId xmlns:p14="http://schemas.microsoft.com/office/powerpoint/2010/main" val="67414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Source Shortest Paths Weighted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49</a:t>
            </a:fld>
            <a:endParaRPr lang="en-US"/>
          </a:p>
        </p:txBody>
      </p:sp>
      <p:grpSp>
        <p:nvGrpSpPr>
          <p:cNvPr id="5" name="Group 4"/>
          <p:cNvGrpSpPr>
            <a:grpSpLocks/>
          </p:cNvGrpSpPr>
          <p:nvPr/>
        </p:nvGrpSpPr>
        <p:grpSpPr bwMode="auto">
          <a:xfrm>
            <a:off x="914400" y="2532516"/>
            <a:ext cx="2362200" cy="2632075"/>
            <a:chOff x="960" y="1920"/>
            <a:chExt cx="1488" cy="1658"/>
          </a:xfrm>
        </p:grpSpPr>
        <p:grpSp>
          <p:nvGrpSpPr>
            <p:cNvPr id="6" name="Group 5"/>
            <p:cNvGrpSpPr>
              <a:grpSpLocks/>
            </p:cNvGrpSpPr>
            <p:nvPr/>
          </p:nvGrpSpPr>
          <p:grpSpPr bwMode="auto">
            <a:xfrm>
              <a:off x="960" y="1920"/>
              <a:ext cx="1488" cy="1306"/>
              <a:chOff x="960" y="1920"/>
              <a:chExt cx="1488" cy="1306"/>
            </a:xfrm>
          </p:grpSpPr>
          <p:grpSp>
            <p:nvGrpSpPr>
              <p:cNvPr id="8" name="Group 6"/>
              <p:cNvGrpSpPr>
                <a:grpSpLocks/>
              </p:cNvGrpSpPr>
              <p:nvPr/>
            </p:nvGrpSpPr>
            <p:grpSpPr bwMode="auto">
              <a:xfrm>
                <a:off x="1056" y="2112"/>
                <a:ext cx="240" cy="288"/>
                <a:chOff x="1728" y="2208"/>
                <a:chExt cx="240" cy="288"/>
              </a:xfrm>
            </p:grpSpPr>
            <p:sp>
              <p:nvSpPr>
                <p:cNvPr id="39" name="Oval 7"/>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40" name="Text Box 8"/>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41" name="Oval 9"/>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9" name="Group 10"/>
              <p:cNvGrpSpPr>
                <a:grpSpLocks/>
              </p:cNvGrpSpPr>
              <p:nvPr/>
            </p:nvGrpSpPr>
            <p:grpSpPr bwMode="auto">
              <a:xfrm>
                <a:off x="1536" y="2112"/>
                <a:ext cx="240" cy="288"/>
                <a:chOff x="1728" y="2208"/>
                <a:chExt cx="240" cy="288"/>
              </a:xfrm>
            </p:grpSpPr>
            <p:sp>
              <p:nvSpPr>
                <p:cNvPr id="36" name="Oval 11"/>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37" name="Text Box 12"/>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2</a:t>
                  </a:r>
                </a:p>
              </p:txBody>
            </p:sp>
            <p:sp>
              <p:nvSpPr>
                <p:cNvPr id="38" name="Oval 13"/>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0" name="Group 14"/>
              <p:cNvGrpSpPr>
                <a:grpSpLocks/>
              </p:cNvGrpSpPr>
              <p:nvPr/>
            </p:nvGrpSpPr>
            <p:grpSpPr bwMode="auto">
              <a:xfrm>
                <a:off x="1488" y="2832"/>
                <a:ext cx="240" cy="288"/>
                <a:chOff x="1728" y="2208"/>
                <a:chExt cx="240" cy="288"/>
              </a:xfrm>
            </p:grpSpPr>
            <p:sp>
              <p:nvSpPr>
                <p:cNvPr id="33" name="Oval 15"/>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34" name="Text Box 16"/>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4</a:t>
                  </a:r>
                </a:p>
              </p:txBody>
            </p:sp>
            <p:sp>
              <p:nvSpPr>
                <p:cNvPr id="35" name="Oval 17"/>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1" name="Group 18"/>
              <p:cNvGrpSpPr>
                <a:grpSpLocks/>
              </p:cNvGrpSpPr>
              <p:nvPr/>
            </p:nvGrpSpPr>
            <p:grpSpPr bwMode="auto">
              <a:xfrm>
                <a:off x="1008" y="2832"/>
                <a:ext cx="240" cy="288"/>
                <a:chOff x="1728" y="2208"/>
                <a:chExt cx="240" cy="288"/>
              </a:xfrm>
            </p:grpSpPr>
            <p:sp>
              <p:nvSpPr>
                <p:cNvPr id="30" name="Oval 19"/>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31" name="Text Box 20"/>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32" name="Oval 21"/>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2" name="Group 22"/>
              <p:cNvGrpSpPr>
                <a:grpSpLocks/>
              </p:cNvGrpSpPr>
              <p:nvPr/>
            </p:nvGrpSpPr>
            <p:grpSpPr bwMode="auto">
              <a:xfrm>
                <a:off x="2208" y="2400"/>
                <a:ext cx="240" cy="288"/>
                <a:chOff x="1728" y="2208"/>
                <a:chExt cx="240" cy="288"/>
              </a:xfrm>
            </p:grpSpPr>
            <p:sp>
              <p:nvSpPr>
                <p:cNvPr id="27" name="Oval 23"/>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28" name="Text Box 24"/>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5</a:t>
                  </a:r>
                </a:p>
              </p:txBody>
            </p:sp>
            <p:sp>
              <p:nvSpPr>
                <p:cNvPr id="29" name="Oval 25"/>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13" name="Line 26"/>
              <p:cNvSpPr>
                <a:spLocks noChangeShapeType="1"/>
              </p:cNvSpPr>
              <p:nvPr/>
            </p:nvSpPr>
            <p:spPr bwMode="auto">
              <a:xfrm>
                <a:off x="1296" y="2256"/>
                <a:ext cx="240"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14" name="Line 27"/>
              <p:cNvSpPr>
                <a:spLocks noChangeShapeType="1"/>
              </p:cNvSpPr>
              <p:nvPr/>
            </p:nvSpPr>
            <p:spPr bwMode="auto">
              <a:xfrm>
                <a:off x="1248" y="2976"/>
                <a:ext cx="240"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15" name="Line 28"/>
              <p:cNvSpPr>
                <a:spLocks noChangeShapeType="1"/>
              </p:cNvSpPr>
              <p:nvPr/>
            </p:nvSpPr>
            <p:spPr bwMode="auto">
              <a:xfrm>
                <a:off x="1776" y="2256"/>
                <a:ext cx="432" cy="240"/>
              </a:xfrm>
              <a:prstGeom prst="line">
                <a:avLst/>
              </a:prstGeom>
              <a:noFill/>
              <a:ln w="28575" cap="sq">
                <a:solidFill>
                  <a:srgbClr val="000000"/>
                </a:solidFill>
                <a:round/>
                <a:headEnd/>
                <a:tailEnd type="triangle" w="med" len="med"/>
              </a:ln>
            </p:spPr>
            <p:txBody>
              <a:bodyPr>
                <a:spAutoFit/>
              </a:bodyPr>
              <a:lstStyle/>
              <a:p>
                <a:endParaRPr lang="en-US"/>
              </a:p>
            </p:txBody>
          </p:sp>
          <p:sp>
            <p:nvSpPr>
              <p:cNvPr id="16" name="Line 29"/>
              <p:cNvSpPr>
                <a:spLocks noChangeShapeType="1"/>
              </p:cNvSpPr>
              <p:nvPr/>
            </p:nvSpPr>
            <p:spPr bwMode="auto">
              <a:xfrm flipV="1">
                <a:off x="1728" y="2592"/>
                <a:ext cx="480" cy="384"/>
              </a:xfrm>
              <a:prstGeom prst="line">
                <a:avLst/>
              </a:prstGeom>
              <a:noFill/>
              <a:ln w="28575" cap="sq">
                <a:solidFill>
                  <a:srgbClr val="000000"/>
                </a:solidFill>
                <a:round/>
                <a:headEnd/>
                <a:tailEnd type="triangle" w="med" len="med"/>
              </a:ln>
            </p:spPr>
            <p:txBody>
              <a:bodyPr>
                <a:spAutoFit/>
              </a:bodyPr>
              <a:lstStyle/>
              <a:p>
                <a:endParaRPr lang="en-US"/>
              </a:p>
            </p:txBody>
          </p:sp>
          <p:sp>
            <p:nvSpPr>
              <p:cNvPr id="17" name="Line 30"/>
              <p:cNvSpPr>
                <a:spLocks noChangeShapeType="1"/>
              </p:cNvSpPr>
              <p:nvPr/>
            </p:nvSpPr>
            <p:spPr bwMode="auto">
              <a:xfrm>
                <a:off x="1632" y="2400"/>
                <a:ext cx="0" cy="432"/>
              </a:xfrm>
              <a:prstGeom prst="line">
                <a:avLst/>
              </a:prstGeom>
              <a:noFill/>
              <a:ln w="28575" cap="sq">
                <a:solidFill>
                  <a:srgbClr val="000000"/>
                </a:solidFill>
                <a:round/>
                <a:headEnd/>
                <a:tailEnd type="triangle" w="med" len="med"/>
              </a:ln>
            </p:spPr>
            <p:txBody>
              <a:bodyPr>
                <a:spAutoFit/>
              </a:bodyPr>
              <a:lstStyle/>
              <a:p>
                <a:endParaRPr lang="en-US"/>
              </a:p>
            </p:txBody>
          </p:sp>
          <p:sp>
            <p:nvSpPr>
              <p:cNvPr id="18" name="Line 31"/>
              <p:cNvSpPr>
                <a:spLocks noChangeShapeType="1"/>
              </p:cNvSpPr>
              <p:nvPr/>
            </p:nvSpPr>
            <p:spPr bwMode="auto">
              <a:xfrm>
                <a:off x="1152" y="2400"/>
                <a:ext cx="0" cy="432"/>
              </a:xfrm>
              <a:prstGeom prst="line">
                <a:avLst/>
              </a:prstGeom>
              <a:noFill/>
              <a:ln w="28575" cap="sq">
                <a:solidFill>
                  <a:srgbClr val="000000"/>
                </a:solidFill>
                <a:round/>
                <a:headEnd/>
                <a:tailEnd type="triangle" w="med" len="med"/>
              </a:ln>
            </p:spPr>
            <p:txBody>
              <a:bodyPr>
                <a:spAutoFit/>
              </a:bodyPr>
              <a:lstStyle/>
              <a:p>
                <a:endParaRPr lang="en-US"/>
              </a:p>
            </p:txBody>
          </p:sp>
          <p:sp>
            <p:nvSpPr>
              <p:cNvPr id="19" name="Freeform 32"/>
              <p:cNvSpPr>
                <a:spLocks/>
              </p:cNvSpPr>
              <p:nvPr/>
            </p:nvSpPr>
            <p:spPr bwMode="auto">
              <a:xfrm>
                <a:off x="1200" y="1920"/>
                <a:ext cx="1104" cy="480"/>
              </a:xfrm>
              <a:custGeom>
                <a:avLst/>
                <a:gdLst>
                  <a:gd name="T0" fmla="*/ 0 w 1104"/>
                  <a:gd name="T1" fmla="*/ 192 h 480"/>
                  <a:gd name="T2" fmla="*/ 432 w 1104"/>
                  <a:gd name="T3" fmla="*/ 48 h 480"/>
                  <a:gd name="T4" fmla="*/ 1104 w 1104"/>
                  <a:gd name="T5" fmla="*/ 480 h 480"/>
                  <a:gd name="T6" fmla="*/ 0 60000 65536"/>
                  <a:gd name="T7" fmla="*/ 0 60000 65536"/>
                  <a:gd name="T8" fmla="*/ 0 60000 65536"/>
                  <a:gd name="T9" fmla="*/ 0 w 1104"/>
                  <a:gd name="T10" fmla="*/ 0 h 480"/>
                  <a:gd name="T11" fmla="*/ 1104 w 1104"/>
                  <a:gd name="T12" fmla="*/ 480 h 480"/>
                </a:gdLst>
                <a:ahLst/>
                <a:cxnLst>
                  <a:cxn ang="T6">
                    <a:pos x="T0" y="T1"/>
                  </a:cxn>
                  <a:cxn ang="T7">
                    <a:pos x="T2" y="T3"/>
                  </a:cxn>
                  <a:cxn ang="T8">
                    <a:pos x="T4" y="T5"/>
                  </a:cxn>
                </a:cxnLst>
                <a:rect l="T9" t="T10" r="T11" b="T12"/>
                <a:pathLst>
                  <a:path w="1104" h="480">
                    <a:moveTo>
                      <a:pt x="0" y="192"/>
                    </a:moveTo>
                    <a:cubicBezTo>
                      <a:pt x="124" y="96"/>
                      <a:pt x="248" y="0"/>
                      <a:pt x="432" y="48"/>
                    </a:cubicBezTo>
                    <a:cubicBezTo>
                      <a:pt x="616" y="96"/>
                      <a:pt x="860" y="288"/>
                      <a:pt x="1104" y="480"/>
                    </a:cubicBezTo>
                  </a:path>
                </a:pathLst>
              </a:custGeom>
              <a:noFill/>
              <a:ln w="38100" cap="sq">
                <a:solidFill>
                  <a:srgbClr val="000000"/>
                </a:solidFill>
                <a:round/>
                <a:headEnd/>
                <a:tailEnd type="triangle" w="med" len="med"/>
              </a:ln>
            </p:spPr>
            <p:txBody>
              <a:bodyPr wrap="none">
                <a:spAutoFit/>
              </a:bodyPr>
              <a:lstStyle/>
              <a:p>
                <a:endParaRPr lang="en-US"/>
              </a:p>
            </p:txBody>
          </p:sp>
          <p:sp>
            <p:nvSpPr>
              <p:cNvPr id="20" name="Text Box 33"/>
              <p:cNvSpPr txBox="1">
                <a:spLocks noChangeArrowheads="1"/>
              </p:cNvSpPr>
              <p:nvPr/>
            </p:nvSpPr>
            <p:spPr bwMode="auto">
              <a:xfrm>
                <a:off x="1296" y="2208"/>
                <a:ext cx="196" cy="250"/>
              </a:xfrm>
              <a:prstGeom prst="rect">
                <a:avLst/>
              </a:prstGeom>
              <a:noFill/>
              <a:ln w="12700" cap="sq">
                <a:noFill/>
                <a:miter lim="800000"/>
                <a:headEnd/>
                <a:tailEnd/>
              </a:ln>
            </p:spPr>
            <p:txBody>
              <a:bodyPr wrap="none">
                <a:spAutoFit/>
              </a:bodyPr>
              <a:lstStyle/>
              <a:p>
                <a:r>
                  <a:rPr lang="en-US" sz="2000" dirty="0"/>
                  <a:t>4</a:t>
                </a:r>
              </a:p>
            </p:txBody>
          </p:sp>
          <p:sp>
            <p:nvSpPr>
              <p:cNvPr id="21" name="Text Box 34"/>
              <p:cNvSpPr txBox="1">
                <a:spLocks noChangeArrowheads="1"/>
              </p:cNvSpPr>
              <p:nvPr/>
            </p:nvSpPr>
            <p:spPr bwMode="auto">
              <a:xfrm>
                <a:off x="960" y="2448"/>
                <a:ext cx="196" cy="250"/>
              </a:xfrm>
              <a:prstGeom prst="rect">
                <a:avLst/>
              </a:prstGeom>
              <a:noFill/>
              <a:ln w="12700" cap="sq">
                <a:noFill/>
                <a:miter lim="800000"/>
                <a:headEnd/>
                <a:tailEnd/>
              </a:ln>
            </p:spPr>
            <p:txBody>
              <a:bodyPr wrap="none">
                <a:spAutoFit/>
              </a:bodyPr>
              <a:lstStyle/>
              <a:p>
                <a:r>
                  <a:rPr lang="en-US" sz="2000"/>
                  <a:t>2</a:t>
                </a:r>
              </a:p>
            </p:txBody>
          </p:sp>
          <p:sp>
            <p:nvSpPr>
              <p:cNvPr id="22" name="Text Box 35"/>
              <p:cNvSpPr txBox="1">
                <a:spLocks noChangeArrowheads="1"/>
              </p:cNvSpPr>
              <p:nvPr/>
            </p:nvSpPr>
            <p:spPr bwMode="auto">
              <a:xfrm>
                <a:off x="1248" y="2976"/>
                <a:ext cx="196" cy="250"/>
              </a:xfrm>
              <a:prstGeom prst="rect">
                <a:avLst/>
              </a:prstGeom>
              <a:noFill/>
              <a:ln w="12700" cap="sq">
                <a:noFill/>
                <a:miter lim="800000"/>
                <a:headEnd/>
                <a:tailEnd/>
              </a:ln>
            </p:spPr>
            <p:txBody>
              <a:bodyPr wrap="none">
                <a:spAutoFit/>
              </a:bodyPr>
              <a:lstStyle/>
              <a:p>
                <a:r>
                  <a:rPr lang="en-US" sz="2000"/>
                  <a:t>1</a:t>
                </a:r>
              </a:p>
            </p:txBody>
          </p:sp>
          <p:sp>
            <p:nvSpPr>
              <p:cNvPr id="23" name="Text Box 36"/>
              <p:cNvSpPr txBox="1">
                <a:spLocks noChangeArrowheads="1"/>
              </p:cNvSpPr>
              <p:nvPr/>
            </p:nvSpPr>
            <p:spPr bwMode="auto">
              <a:xfrm>
                <a:off x="1440" y="2496"/>
                <a:ext cx="196" cy="250"/>
              </a:xfrm>
              <a:prstGeom prst="rect">
                <a:avLst/>
              </a:prstGeom>
              <a:noFill/>
              <a:ln w="12700" cap="sq">
                <a:noFill/>
                <a:miter lim="800000"/>
                <a:headEnd/>
                <a:tailEnd/>
              </a:ln>
            </p:spPr>
            <p:txBody>
              <a:bodyPr wrap="none">
                <a:spAutoFit/>
              </a:bodyPr>
              <a:lstStyle/>
              <a:p>
                <a:r>
                  <a:rPr lang="en-US" sz="2000"/>
                  <a:t>4</a:t>
                </a:r>
              </a:p>
            </p:txBody>
          </p:sp>
          <p:sp>
            <p:nvSpPr>
              <p:cNvPr id="24" name="Text Box 37"/>
              <p:cNvSpPr txBox="1">
                <a:spLocks noChangeArrowheads="1"/>
              </p:cNvSpPr>
              <p:nvPr/>
            </p:nvSpPr>
            <p:spPr bwMode="auto">
              <a:xfrm>
                <a:off x="1776" y="2304"/>
                <a:ext cx="196" cy="250"/>
              </a:xfrm>
              <a:prstGeom prst="rect">
                <a:avLst/>
              </a:prstGeom>
              <a:noFill/>
              <a:ln w="12700" cap="sq">
                <a:noFill/>
                <a:miter lim="800000"/>
                <a:headEnd/>
                <a:tailEnd/>
              </a:ln>
            </p:spPr>
            <p:txBody>
              <a:bodyPr wrap="none">
                <a:spAutoFit/>
              </a:bodyPr>
              <a:lstStyle/>
              <a:p>
                <a:r>
                  <a:rPr lang="en-US" sz="2000"/>
                  <a:t>5</a:t>
                </a:r>
              </a:p>
            </p:txBody>
          </p:sp>
          <p:sp>
            <p:nvSpPr>
              <p:cNvPr id="25" name="Text Box 38"/>
              <p:cNvSpPr txBox="1">
                <a:spLocks noChangeArrowheads="1"/>
              </p:cNvSpPr>
              <p:nvPr/>
            </p:nvSpPr>
            <p:spPr bwMode="auto">
              <a:xfrm>
                <a:off x="2016" y="1968"/>
                <a:ext cx="196" cy="250"/>
              </a:xfrm>
              <a:prstGeom prst="rect">
                <a:avLst/>
              </a:prstGeom>
              <a:noFill/>
              <a:ln w="12700" cap="sq">
                <a:noFill/>
                <a:miter lim="800000"/>
                <a:headEnd/>
                <a:tailEnd/>
              </a:ln>
            </p:spPr>
            <p:txBody>
              <a:bodyPr wrap="none">
                <a:spAutoFit/>
              </a:bodyPr>
              <a:lstStyle/>
              <a:p>
                <a:r>
                  <a:rPr lang="en-US" sz="2000"/>
                  <a:t>8</a:t>
                </a:r>
              </a:p>
            </p:txBody>
          </p:sp>
          <p:sp>
            <p:nvSpPr>
              <p:cNvPr id="26" name="Text Box 39"/>
              <p:cNvSpPr txBox="1">
                <a:spLocks noChangeArrowheads="1"/>
              </p:cNvSpPr>
              <p:nvPr/>
            </p:nvSpPr>
            <p:spPr bwMode="auto">
              <a:xfrm>
                <a:off x="1920" y="2736"/>
                <a:ext cx="196" cy="250"/>
              </a:xfrm>
              <a:prstGeom prst="rect">
                <a:avLst/>
              </a:prstGeom>
              <a:noFill/>
              <a:ln w="12700" cap="sq">
                <a:noFill/>
                <a:miter lim="800000"/>
                <a:headEnd/>
                <a:tailEnd/>
              </a:ln>
            </p:spPr>
            <p:txBody>
              <a:bodyPr wrap="none">
                <a:spAutoFit/>
              </a:bodyPr>
              <a:lstStyle/>
              <a:p>
                <a:r>
                  <a:rPr lang="en-US" sz="2000"/>
                  <a:t>3</a:t>
                </a:r>
              </a:p>
            </p:txBody>
          </p:sp>
        </p:grpSp>
        <p:sp>
          <p:nvSpPr>
            <p:cNvPr id="7" name="Text Box 40"/>
            <p:cNvSpPr txBox="1">
              <a:spLocks noChangeArrowheads="1"/>
            </p:cNvSpPr>
            <p:nvPr/>
          </p:nvSpPr>
          <p:spPr bwMode="auto">
            <a:xfrm>
              <a:off x="1094" y="3290"/>
              <a:ext cx="596" cy="288"/>
            </a:xfrm>
            <a:prstGeom prst="rect">
              <a:avLst/>
            </a:prstGeom>
            <a:noFill/>
            <a:ln w="12700" cap="sq">
              <a:noFill/>
              <a:miter lim="800000"/>
              <a:headEnd/>
              <a:tailEnd/>
            </a:ln>
          </p:spPr>
          <p:txBody>
            <a:bodyPr wrap="none">
              <a:spAutoFit/>
            </a:bodyPr>
            <a:lstStyle/>
            <a:p>
              <a:r>
                <a:rPr lang="en-US"/>
                <a:t>Graph</a:t>
              </a:r>
            </a:p>
          </p:txBody>
        </p:sp>
      </p:grpSp>
      <p:grpSp>
        <p:nvGrpSpPr>
          <p:cNvPr id="42" name="Group 41"/>
          <p:cNvGrpSpPr>
            <a:grpSpLocks/>
          </p:cNvGrpSpPr>
          <p:nvPr/>
        </p:nvGrpSpPr>
        <p:grpSpPr bwMode="auto">
          <a:xfrm>
            <a:off x="4389437" y="2233839"/>
            <a:ext cx="3260725" cy="2971800"/>
            <a:chOff x="3514" y="2038"/>
            <a:chExt cx="2054" cy="1872"/>
          </a:xfrm>
        </p:grpSpPr>
        <p:grpSp>
          <p:nvGrpSpPr>
            <p:cNvPr id="43" name="Group 42"/>
            <p:cNvGrpSpPr>
              <a:grpSpLocks/>
            </p:cNvGrpSpPr>
            <p:nvPr/>
          </p:nvGrpSpPr>
          <p:grpSpPr bwMode="auto">
            <a:xfrm>
              <a:off x="3514" y="2038"/>
              <a:ext cx="1748" cy="1872"/>
              <a:chOff x="2736" y="1968"/>
              <a:chExt cx="1748" cy="1872"/>
            </a:xfrm>
          </p:grpSpPr>
          <p:grpSp>
            <p:nvGrpSpPr>
              <p:cNvPr id="45" name="Group 43"/>
              <p:cNvGrpSpPr>
                <a:grpSpLocks/>
              </p:cNvGrpSpPr>
              <p:nvPr/>
            </p:nvGrpSpPr>
            <p:grpSpPr bwMode="auto">
              <a:xfrm>
                <a:off x="2736" y="1968"/>
                <a:ext cx="240" cy="288"/>
                <a:chOff x="1728" y="2208"/>
                <a:chExt cx="240" cy="288"/>
              </a:xfrm>
            </p:grpSpPr>
            <p:sp>
              <p:nvSpPr>
                <p:cNvPr id="102" name="Oval 44"/>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103" name="Text Box 45"/>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104" name="Oval 46"/>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6" name="Group 47"/>
              <p:cNvGrpSpPr>
                <a:grpSpLocks/>
              </p:cNvGrpSpPr>
              <p:nvPr/>
            </p:nvGrpSpPr>
            <p:grpSpPr bwMode="auto">
              <a:xfrm>
                <a:off x="2736" y="2352"/>
                <a:ext cx="240" cy="288"/>
                <a:chOff x="1728" y="2208"/>
                <a:chExt cx="240" cy="288"/>
              </a:xfrm>
            </p:grpSpPr>
            <p:sp>
              <p:nvSpPr>
                <p:cNvPr id="99" name="Oval 48"/>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100" name="Text Box 49"/>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101" name="Oval 50"/>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7" name="Group 51"/>
              <p:cNvGrpSpPr>
                <a:grpSpLocks/>
              </p:cNvGrpSpPr>
              <p:nvPr/>
            </p:nvGrpSpPr>
            <p:grpSpPr bwMode="auto">
              <a:xfrm>
                <a:off x="2736" y="2784"/>
                <a:ext cx="240" cy="288"/>
                <a:chOff x="1728" y="2208"/>
                <a:chExt cx="240" cy="288"/>
              </a:xfrm>
            </p:grpSpPr>
            <p:sp>
              <p:nvSpPr>
                <p:cNvPr id="96" name="Oval 52"/>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97" name="Text Box 53"/>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98" name="Oval 54"/>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8" name="Group 55"/>
              <p:cNvGrpSpPr>
                <a:grpSpLocks/>
              </p:cNvGrpSpPr>
              <p:nvPr/>
            </p:nvGrpSpPr>
            <p:grpSpPr bwMode="auto">
              <a:xfrm>
                <a:off x="2736" y="3168"/>
                <a:ext cx="240" cy="288"/>
                <a:chOff x="1728" y="2208"/>
                <a:chExt cx="240" cy="288"/>
              </a:xfrm>
            </p:grpSpPr>
            <p:sp>
              <p:nvSpPr>
                <p:cNvPr id="93" name="Oval 5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94" name="Text Box 5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95" name="Oval 5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9" name="Group 59"/>
              <p:cNvGrpSpPr>
                <a:grpSpLocks/>
              </p:cNvGrpSpPr>
              <p:nvPr/>
            </p:nvGrpSpPr>
            <p:grpSpPr bwMode="auto">
              <a:xfrm>
                <a:off x="2736" y="3552"/>
                <a:ext cx="240" cy="288"/>
                <a:chOff x="1728" y="2208"/>
                <a:chExt cx="240" cy="288"/>
              </a:xfrm>
            </p:grpSpPr>
            <p:sp>
              <p:nvSpPr>
                <p:cNvPr id="90" name="Oval 6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91" name="Text Box 61"/>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92" name="Oval 6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50" name="Line 63"/>
              <p:cNvSpPr>
                <a:spLocks noChangeShapeType="1"/>
              </p:cNvSpPr>
              <p:nvPr/>
            </p:nvSpPr>
            <p:spPr bwMode="auto">
              <a:xfrm>
                <a:off x="2976" y="3312"/>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1" name="Line 64"/>
              <p:cNvSpPr>
                <a:spLocks noChangeShapeType="1"/>
              </p:cNvSpPr>
              <p:nvPr/>
            </p:nvSpPr>
            <p:spPr bwMode="auto">
              <a:xfrm>
                <a:off x="2976" y="24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2" name="Line 65"/>
              <p:cNvSpPr>
                <a:spLocks noChangeShapeType="1"/>
              </p:cNvSpPr>
              <p:nvPr/>
            </p:nvSpPr>
            <p:spPr bwMode="auto">
              <a:xfrm>
                <a:off x="2976" y="2928"/>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3" name="Line 66"/>
              <p:cNvSpPr>
                <a:spLocks noChangeShapeType="1"/>
              </p:cNvSpPr>
              <p:nvPr/>
            </p:nvSpPr>
            <p:spPr bwMode="auto">
              <a:xfrm>
                <a:off x="2976" y="36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grpSp>
            <p:nvGrpSpPr>
              <p:cNvPr id="54" name="Group 67"/>
              <p:cNvGrpSpPr>
                <a:grpSpLocks/>
              </p:cNvGrpSpPr>
              <p:nvPr/>
            </p:nvGrpSpPr>
            <p:grpSpPr bwMode="auto">
              <a:xfrm>
                <a:off x="3144" y="2352"/>
                <a:ext cx="240" cy="288"/>
                <a:chOff x="1728" y="2208"/>
                <a:chExt cx="240" cy="288"/>
              </a:xfrm>
            </p:grpSpPr>
            <p:sp>
              <p:nvSpPr>
                <p:cNvPr id="87" name="Oval 68"/>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8" name="Text Box 69"/>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89" name="Oval 70"/>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55" name="Group 71"/>
              <p:cNvGrpSpPr>
                <a:grpSpLocks/>
              </p:cNvGrpSpPr>
              <p:nvPr/>
            </p:nvGrpSpPr>
            <p:grpSpPr bwMode="auto">
              <a:xfrm>
                <a:off x="3144" y="2832"/>
                <a:ext cx="240" cy="288"/>
                <a:chOff x="1728" y="2208"/>
                <a:chExt cx="240" cy="288"/>
              </a:xfrm>
            </p:grpSpPr>
            <p:sp>
              <p:nvSpPr>
                <p:cNvPr id="84" name="Oval 72"/>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5" name="Text Box 73"/>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86" name="Oval 74"/>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56" name="Group 75"/>
              <p:cNvGrpSpPr>
                <a:grpSpLocks/>
              </p:cNvGrpSpPr>
              <p:nvPr/>
            </p:nvGrpSpPr>
            <p:grpSpPr bwMode="auto">
              <a:xfrm>
                <a:off x="3120" y="3216"/>
                <a:ext cx="240" cy="288"/>
                <a:chOff x="1728" y="2208"/>
                <a:chExt cx="240" cy="288"/>
              </a:xfrm>
            </p:grpSpPr>
            <p:sp>
              <p:nvSpPr>
                <p:cNvPr id="81" name="Oval 7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2" name="Text Box 7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2</a:t>
                  </a:r>
                </a:p>
              </p:txBody>
            </p:sp>
            <p:sp>
              <p:nvSpPr>
                <p:cNvPr id="83" name="Oval 7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57" name="Group 79"/>
              <p:cNvGrpSpPr>
                <a:grpSpLocks/>
              </p:cNvGrpSpPr>
              <p:nvPr/>
            </p:nvGrpSpPr>
            <p:grpSpPr bwMode="auto">
              <a:xfrm>
                <a:off x="3144" y="3552"/>
                <a:ext cx="240" cy="288"/>
                <a:chOff x="1728" y="2208"/>
                <a:chExt cx="240" cy="288"/>
              </a:xfrm>
            </p:grpSpPr>
            <p:sp>
              <p:nvSpPr>
                <p:cNvPr id="78" name="Oval 8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9" name="Text Box 81"/>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80" name="Oval 8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58" name="Line 83"/>
              <p:cNvSpPr>
                <a:spLocks noChangeShapeType="1"/>
              </p:cNvSpPr>
              <p:nvPr/>
            </p:nvSpPr>
            <p:spPr bwMode="auto">
              <a:xfrm>
                <a:off x="3360" y="2928"/>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9" name="Line 84"/>
              <p:cNvSpPr>
                <a:spLocks noChangeShapeType="1"/>
              </p:cNvSpPr>
              <p:nvPr/>
            </p:nvSpPr>
            <p:spPr bwMode="auto">
              <a:xfrm>
                <a:off x="3360" y="36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grpSp>
            <p:nvGrpSpPr>
              <p:cNvPr id="60" name="Group 85"/>
              <p:cNvGrpSpPr>
                <a:grpSpLocks/>
              </p:cNvGrpSpPr>
              <p:nvPr/>
            </p:nvGrpSpPr>
            <p:grpSpPr bwMode="auto">
              <a:xfrm>
                <a:off x="3552" y="2832"/>
                <a:ext cx="240" cy="288"/>
                <a:chOff x="1728" y="2208"/>
                <a:chExt cx="240" cy="288"/>
              </a:xfrm>
            </p:grpSpPr>
            <p:sp>
              <p:nvSpPr>
                <p:cNvPr id="75" name="Oval 8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6" name="Text Box 8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4</a:t>
                  </a:r>
                </a:p>
              </p:txBody>
            </p:sp>
            <p:sp>
              <p:nvSpPr>
                <p:cNvPr id="77" name="Oval 8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61" name="Group 89"/>
              <p:cNvGrpSpPr>
                <a:grpSpLocks/>
              </p:cNvGrpSpPr>
              <p:nvPr/>
            </p:nvGrpSpPr>
            <p:grpSpPr bwMode="auto">
              <a:xfrm>
                <a:off x="3552" y="3552"/>
                <a:ext cx="240" cy="288"/>
                <a:chOff x="1728" y="2208"/>
                <a:chExt cx="240" cy="288"/>
              </a:xfrm>
            </p:grpSpPr>
            <p:sp>
              <p:nvSpPr>
                <p:cNvPr id="72" name="Oval 9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3" name="Text Box 91"/>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4</a:t>
                  </a:r>
                </a:p>
              </p:txBody>
            </p:sp>
            <p:sp>
              <p:nvSpPr>
                <p:cNvPr id="74" name="Oval 9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62" name="Line 93"/>
              <p:cNvSpPr>
                <a:spLocks noChangeShapeType="1"/>
              </p:cNvSpPr>
              <p:nvPr/>
            </p:nvSpPr>
            <p:spPr bwMode="auto">
              <a:xfrm>
                <a:off x="3792" y="36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grpSp>
            <p:nvGrpSpPr>
              <p:cNvPr id="63" name="Group 94"/>
              <p:cNvGrpSpPr>
                <a:grpSpLocks/>
              </p:cNvGrpSpPr>
              <p:nvPr/>
            </p:nvGrpSpPr>
            <p:grpSpPr bwMode="auto">
              <a:xfrm>
                <a:off x="3984" y="3552"/>
                <a:ext cx="240" cy="288"/>
                <a:chOff x="1728" y="2208"/>
                <a:chExt cx="240" cy="288"/>
              </a:xfrm>
            </p:grpSpPr>
            <p:sp>
              <p:nvSpPr>
                <p:cNvPr id="69" name="Oval 95"/>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0" name="Text Box 96"/>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5</a:t>
                  </a:r>
                </a:p>
              </p:txBody>
            </p:sp>
            <p:sp>
              <p:nvSpPr>
                <p:cNvPr id="71" name="Oval 97"/>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64" name="Text Box 98"/>
              <p:cNvSpPr txBox="1">
                <a:spLocks noChangeArrowheads="1"/>
              </p:cNvSpPr>
              <p:nvPr/>
            </p:nvSpPr>
            <p:spPr bwMode="auto">
              <a:xfrm>
                <a:off x="3120" y="1968"/>
                <a:ext cx="212" cy="288"/>
              </a:xfrm>
              <a:prstGeom prst="rect">
                <a:avLst/>
              </a:prstGeom>
              <a:noFill/>
              <a:ln w="12700" cap="sq">
                <a:noFill/>
                <a:miter lim="800000"/>
                <a:headEnd/>
                <a:tailEnd/>
              </a:ln>
            </p:spPr>
            <p:txBody>
              <a:bodyPr wrap="none">
                <a:spAutoFit/>
              </a:bodyPr>
              <a:lstStyle/>
              <a:p>
                <a:r>
                  <a:rPr lang="en-US"/>
                  <a:t>0</a:t>
                </a:r>
              </a:p>
            </p:txBody>
          </p:sp>
          <p:sp>
            <p:nvSpPr>
              <p:cNvPr id="65" name="Text Box 99"/>
              <p:cNvSpPr txBox="1">
                <a:spLocks noChangeArrowheads="1"/>
              </p:cNvSpPr>
              <p:nvPr/>
            </p:nvSpPr>
            <p:spPr bwMode="auto">
              <a:xfrm>
                <a:off x="3504" y="2304"/>
                <a:ext cx="212" cy="288"/>
              </a:xfrm>
              <a:prstGeom prst="rect">
                <a:avLst/>
              </a:prstGeom>
              <a:noFill/>
              <a:ln w="12700" cap="sq">
                <a:noFill/>
                <a:miter lim="800000"/>
                <a:headEnd/>
                <a:tailEnd/>
              </a:ln>
            </p:spPr>
            <p:txBody>
              <a:bodyPr wrap="none">
                <a:spAutoFit/>
              </a:bodyPr>
              <a:lstStyle/>
              <a:p>
                <a:r>
                  <a:rPr lang="en-US"/>
                  <a:t>2</a:t>
                </a:r>
              </a:p>
            </p:txBody>
          </p:sp>
          <p:sp>
            <p:nvSpPr>
              <p:cNvPr id="66" name="Text Box 100"/>
              <p:cNvSpPr txBox="1">
                <a:spLocks noChangeArrowheads="1"/>
              </p:cNvSpPr>
              <p:nvPr/>
            </p:nvSpPr>
            <p:spPr bwMode="auto">
              <a:xfrm>
                <a:off x="3888" y="2832"/>
                <a:ext cx="212" cy="288"/>
              </a:xfrm>
              <a:prstGeom prst="rect">
                <a:avLst/>
              </a:prstGeom>
              <a:noFill/>
              <a:ln w="12700" cap="sq">
                <a:noFill/>
                <a:miter lim="800000"/>
                <a:headEnd/>
                <a:tailEnd/>
              </a:ln>
            </p:spPr>
            <p:txBody>
              <a:bodyPr wrap="none">
                <a:spAutoFit/>
              </a:bodyPr>
              <a:lstStyle/>
              <a:p>
                <a:r>
                  <a:rPr lang="en-US"/>
                  <a:t>3</a:t>
                </a:r>
              </a:p>
            </p:txBody>
          </p:sp>
          <p:sp>
            <p:nvSpPr>
              <p:cNvPr id="67" name="Text Box 101"/>
              <p:cNvSpPr txBox="1">
                <a:spLocks noChangeArrowheads="1"/>
              </p:cNvSpPr>
              <p:nvPr/>
            </p:nvSpPr>
            <p:spPr bwMode="auto">
              <a:xfrm>
                <a:off x="3504" y="3168"/>
                <a:ext cx="212" cy="288"/>
              </a:xfrm>
              <a:prstGeom prst="rect">
                <a:avLst/>
              </a:prstGeom>
              <a:noFill/>
              <a:ln w="12700" cap="sq">
                <a:noFill/>
                <a:miter lim="800000"/>
                <a:headEnd/>
                <a:tailEnd/>
              </a:ln>
            </p:spPr>
            <p:txBody>
              <a:bodyPr wrap="none">
                <a:spAutoFit/>
              </a:bodyPr>
              <a:lstStyle/>
              <a:p>
                <a:r>
                  <a:rPr lang="en-US"/>
                  <a:t>4</a:t>
                </a:r>
              </a:p>
            </p:txBody>
          </p:sp>
          <p:sp>
            <p:nvSpPr>
              <p:cNvPr id="68" name="Text Box 102"/>
              <p:cNvSpPr txBox="1">
                <a:spLocks noChangeArrowheads="1"/>
              </p:cNvSpPr>
              <p:nvPr/>
            </p:nvSpPr>
            <p:spPr bwMode="auto">
              <a:xfrm>
                <a:off x="4272" y="3504"/>
                <a:ext cx="212" cy="288"/>
              </a:xfrm>
              <a:prstGeom prst="rect">
                <a:avLst/>
              </a:prstGeom>
              <a:noFill/>
              <a:ln w="12700" cap="sq">
                <a:noFill/>
                <a:miter lim="800000"/>
                <a:headEnd/>
                <a:tailEnd/>
              </a:ln>
            </p:spPr>
            <p:txBody>
              <a:bodyPr wrap="none">
                <a:spAutoFit/>
              </a:bodyPr>
              <a:lstStyle/>
              <a:p>
                <a:r>
                  <a:rPr lang="en-US"/>
                  <a:t>6</a:t>
                </a:r>
              </a:p>
            </p:txBody>
          </p:sp>
        </p:grpSp>
        <p:sp>
          <p:nvSpPr>
            <p:cNvPr id="44" name="Text Box 103"/>
            <p:cNvSpPr txBox="1">
              <a:spLocks noChangeArrowheads="1"/>
            </p:cNvSpPr>
            <p:nvPr/>
          </p:nvSpPr>
          <p:spPr bwMode="auto">
            <a:xfrm>
              <a:off x="4704" y="2448"/>
              <a:ext cx="864" cy="518"/>
            </a:xfrm>
            <a:prstGeom prst="rect">
              <a:avLst/>
            </a:prstGeom>
            <a:noFill/>
            <a:ln w="12700" cap="sq">
              <a:noFill/>
              <a:miter lim="800000"/>
              <a:headEnd/>
              <a:tailEnd/>
            </a:ln>
          </p:spPr>
          <p:txBody>
            <a:bodyPr>
              <a:spAutoFit/>
            </a:bodyPr>
            <a:lstStyle/>
            <a:p>
              <a:r>
                <a:rPr lang="en-US"/>
                <a:t>Shortest </a:t>
              </a:r>
            </a:p>
            <a:p>
              <a:r>
                <a:rPr lang="en-US"/>
                <a:t>Paths</a:t>
              </a:r>
            </a:p>
          </p:txBody>
        </p:sp>
      </p:grpSp>
    </p:spTree>
    <p:extLst>
      <p:ext uri="{BB962C8B-B14F-4D97-AF65-F5344CB8AC3E}">
        <p14:creationId xmlns:p14="http://schemas.microsoft.com/office/powerpoint/2010/main" val="94567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A weighted graph is a G = (V,E, W) where W is a set of weights, each weight is associated with an edge.</a:t>
            </a:r>
          </a:p>
          <a:p>
            <a:r>
              <a:rPr lang="en-US" dirty="0" smtClean="0"/>
              <a:t>A weighted digraph is called a </a:t>
            </a:r>
            <a:r>
              <a:rPr lang="en-US" b="1" dirty="0" smtClean="0"/>
              <a:t>network</a:t>
            </a:r>
            <a:r>
              <a:rPr lang="en-US" dirty="0" smtClean="0"/>
              <a:t>.</a:t>
            </a:r>
          </a:p>
          <a:p>
            <a:r>
              <a:rPr lang="en-US" dirty="0" smtClean="0"/>
              <a:t>A </a:t>
            </a:r>
            <a:r>
              <a:rPr lang="en-US" b="1" dirty="0" smtClean="0"/>
              <a:t>loop</a:t>
            </a:r>
            <a:r>
              <a:rPr lang="en-US" dirty="0" smtClean="0"/>
              <a:t> or </a:t>
            </a:r>
            <a:r>
              <a:rPr lang="en-US" b="1" dirty="0" smtClean="0"/>
              <a:t>self-edge</a:t>
            </a:r>
            <a:r>
              <a:rPr lang="en-US" dirty="0" smtClean="0"/>
              <a:t> is a edge which is only incident to 1 vertex.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399" y="4419600"/>
            <a:ext cx="3995177" cy="227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274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Algorithm</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sz="2800" dirty="0" smtClean="0"/>
              <a:t> Step 1 Initialize d[i] = a[s][i], 1&lt; i &lt; n.</a:t>
            </a:r>
          </a:p>
          <a:p>
            <a:pPr lvl="1">
              <a:buFontTx/>
              <a:buChar char="•"/>
            </a:pPr>
            <a:r>
              <a:rPr lang="en-US" dirty="0"/>
              <a:t>Set p[i] = s for all i adjacent from s.</a:t>
            </a:r>
          </a:p>
          <a:p>
            <a:pPr lvl="1">
              <a:buFontTx/>
              <a:buChar char="•"/>
            </a:pPr>
            <a:r>
              <a:rPr lang="en-US" dirty="0"/>
              <a:t>Set p[i] = 0 for all other vertices</a:t>
            </a:r>
          </a:p>
          <a:p>
            <a:pPr lvl="1">
              <a:buFontTx/>
              <a:buChar char="•"/>
            </a:pPr>
            <a:r>
              <a:rPr lang="en-US" dirty="0"/>
              <a:t>Create a list L of all vertices for which p[i] </a:t>
            </a:r>
            <a:r>
              <a:rPr lang="en-US" dirty="0">
                <a:sym typeface="Symbol" pitchFamily="18" charset="2"/>
              </a:rPr>
              <a:t> 0</a:t>
            </a:r>
          </a:p>
          <a:p>
            <a:pPr>
              <a:buFontTx/>
              <a:buChar char="•"/>
            </a:pPr>
            <a:r>
              <a:rPr lang="en-US" sz="2800" dirty="0" smtClean="0">
                <a:sym typeface="Symbol" pitchFamily="18" charset="2"/>
              </a:rPr>
              <a:t>Step 2 If L is empty terminate, otherwise go to 3.</a:t>
            </a:r>
          </a:p>
          <a:p>
            <a:pPr>
              <a:buFontTx/>
              <a:buChar char="•"/>
            </a:pPr>
            <a:r>
              <a:rPr lang="en-US" sz="2800" dirty="0" smtClean="0">
                <a:sym typeface="Symbol" pitchFamily="18" charset="2"/>
              </a:rPr>
              <a:t>Step 3 Delete from L the vertex i with least value of d (ties are broken 	arbitrarily) </a:t>
            </a:r>
          </a:p>
          <a:p>
            <a:pPr>
              <a:buFontTx/>
              <a:buChar char="•"/>
            </a:pPr>
            <a:r>
              <a:rPr lang="en-US" sz="2800" dirty="0" smtClean="0"/>
              <a:t>Step 4 Update d[j] to min (d[j], d[i] + a[i][j]) for all unreached vertices j 	adjacent from i.</a:t>
            </a:r>
          </a:p>
          <a:p>
            <a:pPr lvl="1">
              <a:buFontTx/>
              <a:buChar char="•"/>
            </a:pPr>
            <a:r>
              <a:rPr lang="en-US" dirty="0"/>
              <a:t>If d[j] changes, set p[j] = i and add j to L in case it is not already there. </a:t>
            </a:r>
          </a:p>
          <a:p>
            <a:pPr lvl="1">
              <a:buFontTx/>
              <a:buChar char="•"/>
            </a:pPr>
            <a:r>
              <a:rPr lang="en-US" dirty="0" err="1"/>
              <a:t>Goto</a:t>
            </a:r>
            <a:r>
              <a:rPr lang="en-US" dirty="0"/>
              <a:t> Step 2.</a:t>
            </a:r>
            <a:r>
              <a:rPr lang="en-US" sz="2000" dirty="0" smtClean="0"/>
              <a:t> </a:t>
            </a:r>
            <a:endParaRPr lang="en-US" sz="2000" dirty="0"/>
          </a:p>
        </p:txBody>
      </p:sp>
      <p:sp>
        <p:nvSpPr>
          <p:cNvPr id="4" name="Slide Number Placeholder 3"/>
          <p:cNvSpPr>
            <a:spLocks noGrp="1"/>
          </p:cNvSpPr>
          <p:nvPr>
            <p:ph type="sldNum" sz="quarter" idx="12"/>
          </p:nvPr>
        </p:nvSpPr>
        <p:spPr/>
        <p:txBody>
          <a:bodyPr/>
          <a:lstStyle/>
          <a:p>
            <a:fld id="{FE140605-A946-4158-B610-566C215CABE0}" type="slidenum">
              <a:rPr lang="en-US" smtClean="0"/>
              <a:t>50</a:t>
            </a:fld>
            <a:endParaRPr lang="en-US"/>
          </a:p>
        </p:txBody>
      </p:sp>
    </p:spTree>
    <p:extLst>
      <p:ext uri="{BB962C8B-B14F-4D97-AF65-F5344CB8AC3E}">
        <p14:creationId xmlns:p14="http://schemas.microsoft.com/office/powerpoint/2010/main" val="4012769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868362"/>
          </a:xfrm>
        </p:spPr>
        <p:txBody>
          <a:bodyPr/>
          <a:lstStyle/>
          <a:p>
            <a:r>
              <a:rPr lang="en-US" dirty="0" smtClean="0"/>
              <a:t>Single Source Shortest Example</a:t>
            </a:r>
            <a:endParaRPr lang="en-US" dirty="0"/>
          </a:p>
        </p:txBody>
      </p:sp>
      <p:sp>
        <p:nvSpPr>
          <p:cNvPr id="3" name="Content Placeholder 2"/>
          <p:cNvSpPr>
            <a:spLocks noGrp="1"/>
          </p:cNvSpPr>
          <p:nvPr>
            <p:ph idx="1"/>
          </p:nvPr>
        </p:nvSpPr>
        <p:spPr>
          <a:xfrm>
            <a:off x="457200" y="838200"/>
            <a:ext cx="8229600" cy="4525963"/>
          </a:xfrm>
        </p:spPr>
        <p:txBody>
          <a:bodyPr/>
          <a:lstStyle/>
          <a:p>
            <a:pPr>
              <a:buFontTx/>
              <a:buChar char="•"/>
            </a:pPr>
            <a:r>
              <a:rPr lang="en-US" sz="1800" dirty="0" smtClean="0"/>
              <a:t> Step 1 Initialize d[i] = a[s][i], 1&lt; i &lt; n.</a:t>
            </a:r>
          </a:p>
          <a:p>
            <a:pPr lvl="1">
              <a:buFontTx/>
              <a:buChar char="•"/>
            </a:pPr>
            <a:r>
              <a:rPr lang="en-US" sz="1800" dirty="0" smtClean="0"/>
              <a:t>Set p[i] = s for all i adjacent from s.</a:t>
            </a:r>
          </a:p>
          <a:p>
            <a:pPr lvl="1">
              <a:buFontTx/>
              <a:buChar char="•"/>
            </a:pPr>
            <a:r>
              <a:rPr lang="en-US" sz="1800" dirty="0" smtClean="0"/>
              <a:t>Set p[i] = 0 for all other vertices</a:t>
            </a:r>
          </a:p>
          <a:p>
            <a:pPr lvl="1">
              <a:buFontTx/>
              <a:buChar char="•"/>
            </a:pPr>
            <a:r>
              <a:rPr lang="en-US" sz="1800" dirty="0" smtClean="0"/>
              <a:t>Create a list L of all vertices for which p[i] </a:t>
            </a:r>
            <a:r>
              <a:rPr lang="en-US" sz="1800" dirty="0" smtClean="0">
                <a:sym typeface="Symbol" pitchFamily="18" charset="2"/>
              </a:rPr>
              <a:t> 0</a:t>
            </a:r>
          </a:p>
          <a:p>
            <a:pPr>
              <a:buFontTx/>
              <a:buChar char="•"/>
            </a:pPr>
            <a:r>
              <a:rPr lang="en-US" sz="1800" dirty="0" smtClean="0">
                <a:sym typeface="Symbol" pitchFamily="18" charset="2"/>
              </a:rPr>
              <a:t>Step 2 If L is empty terminate, otherwise go to 3.</a:t>
            </a:r>
          </a:p>
          <a:p>
            <a:pPr>
              <a:buFontTx/>
              <a:buChar char="•"/>
            </a:pPr>
            <a:r>
              <a:rPr lang="en-US" sz="1800" dirty="0" smtClean="0">
                <a:sym typeface="Symbol" pitchFamily="18" charset="2"/>
              </a:rPr>
              <a:t>Step 3 Delete from L the vertex i with least value of d (ties are broken arbitrarily) </a:t>
            </a:r>
          </a:p>
          <a:p>
            <a:pPr>
              <a:buFontTx/>
              <a:buChar char="•"/>
            </a:pPr>
            <a:r>
              <a:rPr lang="en-US" sz="1800" dirty="0" smtClean="0"/>
              <a:t>Step 4 Update d[j] to min (d[j], d[i] + a[i][j]) for all unreached vertices j adjacent from i.</a:t>
            </a:r>
          </a:p>
          <a:p>
            <a:pPr lvl="1">
              <a:buFontTx/>
              <a:buChar char="•"/>
            </a:pPr>
            <a:r>
              <a:rPr lang="en-US" sz="1800" dirty="0" smtClean="0"/>
              <a:t>If d[j] changes, set p[j] = i and add j to L in case it is not already there. </a:t>
            </a:r>
          </a:p>
          <a:p>
            <a:pPr lvl="1">
              <a:buFontTx/>
              <a:buChar char="•"/>
            </a:pPr>
            <a:r>
              <a:rPr lang="en-US" sz="1800" dirty="0" err="1" smtClean="0"/>
              <a:t>Goto</a:t>
            </a:r>
            <a:r>
              <a:rPr lang="en-US" sz="1800" dirty="0" smtClean="0"/>
              <a:t> Step 2.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51</a:t>
            </a:fld>
            <a:endParaRPr lang="en-US"/>
          </a:p>
        </p:txBody>
      </p:sp>
      <p:grpSp>
        <p:nvGrpSpPr>
          <p:cNvPr id="5" name="Group 5"/>
          <p:cNvGrpSpPr>
            <a:grpSpLocks/>
          </p:cNvGrpSpPr>
          <p:nvPr/>
        </p:nvGrpSpPr>
        <p:grpSpPr bwMode="auto">
          <a:xfrm>
            <a:off x="3048000" y="3886200"/>
            <a:ext cx="4197350" cy="2606675"/>
            <a:chOff x="288" y="1824"/>
            <a:chExt cx="2644" cy="1642"/>
          </a:xfrm>
        </p:grpSpPr>
        <p:sp>
          <p:nvSpPr>
            <p:cNvPr id="6" name="Oval 6"/>
            <p:cNvSpPr>
              <a:spLocks noChangeArrowheads="1"/>
            </p:cNvSpPr>
            <p:nvPr/>
          </p:nvSpPr>
          <p:spPr bwMode="auto">
            <a:xfrm>
              <a:off x="528" y="2640"/>
              <a:ext cx="576" cy="576"/>
            </a:xfrm>
            <a:prstGeom prst="ellipse">
              <a:avLst/>
            </a:prstGeom>
            <a:noFill/>
            <a:ln w="12700" cap="sq">
              <a:noFill/>
              <a:round/>
              <a:headEnd/>
              <a:tailEnd/>
            </a:ln>
          </p:spPr>
          <p:txBody>
            <a:bodyPr wrap="none" anchor="ctr">
              <a:spAutoFit/>
            </a:bodyPr>
            <a:lstStyle/>
            <a:p>
              <a:endParaRPr lang="en-US"/>
            </a:p>
          </p:txBody>
        </p:sp>
        <p:grpSp>
          <p:nvGrpSpPr>
            <p:cNvPr id="7" name="Group 7"/>
            <p:cNvGrpSpPr>
              <a:grpSpLocks/>
            </p:cNvGrpSpPr>
            <p:nvPr/>
          </p:nvGrpSpPr>
          <p:grpSpPr bwMode="auto">
            <a:xfrm>
              <a:off x="288" y="2352"/>
              <a:ext cx="240" cy="288"/>
              <a:chOff x="1728" y="2208"/>
              <a:chExt cx="240" cy="288"/>
            </a:xfrm>
          </p:grpSpPr>
          <p:sp>
            <p:nvSpPr>
              <p:cNvPr id="83" name="Oval 8"/>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4" name="Text Box 9"/>
              <p:cNvSpPr txBox="1">
                <a:spLocks noChangeArrowheads="1"/>
              </p:cNvSpPr>
              <p:nvPr/>
            </p:nvSpPr>
            <p:spPr bwMode="auto">
              <a:xfrm>
                <a:off x="1728" y="2208"/>
                <a:ext cx="187" cy="250"/>
              </a:xfrm>
              <a:prstGeom prst="rect">
                <a:avLst/>
              </a:prstGeom>
              <a:noFill/>
              <a:ln w="12700" cap="sq">
                <a:noFill/>
                <a:miter lim="800000"/>
                <a:headEnd/>
                <a:tailEnd/>
              </a:ln>
            </p:spPr>
            <p:txBody>
              <a:bodyPr wrap="none">
                <a:spAutoFit/>
              </a:bodyPr>
              <a:lstStyle/>
              <a:p>
                <a:r>
                  <a:rPr lang="en-US" sz="2000">
                    <a:solidFill>
                      <a:srgbClr val="000000"/>
                    </a:solidFill>
                  </a:rPr>
                  <a:t>a</a:t>
                </a:r>
              </a:p>
            </p:txBody>
          </p:sp>
          <p:sp>
            <p:nvSpPr>
              <p:cNvPr id="85" name="Oval 10"/>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8" name="Group 11"/>
            <p:cNvGrpSpPr>
              <a:grpSpLocks/>
            </p:cNvGrpSpPr>
            <p:nvPr/>
          </p:nvGrpSpPr>
          <p:grpSpPr bwMode="auto">
            <a:xfrm>
              <a:off x="720" y="1920"/>
              <a:ext cx="240" cy="288"/>
              <a:chOff x="1728" y="2208"/>
              <a:chExt cx="240" cy="288"/>
            </a:xfrm>
          </p:grpSpPr>
          <p:sp>
            <p:nvSpPr>
              <p:cNvPr id="80" name="Oval 12"/>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1" name="Text Box 13"/>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b</a:t>
                </a:r>
              </a:p>
            </p:txBody>
          </p:sp>
          <p:sp>
            <p:nvSpPr>
              <p:cNvPr id="82" name="Oval 14"/>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9" name="Group 15"/>
            <p:cNvGrpSpPr>
              <a:grpSpLocks/>
            </p:cNvGrpSpPr>
            <p:nvPr/>
          </p:nvGrpSpPr>
          <p:grpSpPr bwMode="auto">
            <a:xfrm>
              <a:off x="720" y="3072"/>
              <a:ext cx="240" cy="288"/>
              <a:chOff x="1728" y="2208"/>
              <a:chExt cx="240" cy="288"/>
            </a:xfrm>
          </p:grpSpPr>
          <p:sp>
            <p:nvSpPr>
              <p:cNvPr id="77" name="Oval 1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8" name="Text Box 1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h</a:t>
                </a:r>
              </a:p>
            </p:txBody>
          </p:sp>
          <p:sp>
            <p:nvSpPr>
              <p:cNvPr id="79" name="Oval 1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0" name="Group 19"/>
            <p:cNvGrpSpPr>
              <a:grpSpLocks/>
            </p:cNvGrpSpPr>
            <p:nvPr/>
          </p:nvGrpSpPr>
          <p:grpSpPr bwMode="auto">
            <a:xfrm>
              <a:off x="1680" y="1968"/>
              <a:ext cx="240" cy="288"/>
              <a:chOff x="1728" y="2208"/>
              <a:chExt cx="240" cy="288"/>
            </a:xfrm>
          </p:grpSpPr>
          <p:sp>
            <p:nvSpPr>
              <p:cNvPr id="74" name="Oval 2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5" name="Text Box 21"/>
              <p:cNvSpPr txBox="1">
                <a:spLocks noChangeArrowheads="1"/>
              </p:cNvSpPr>
              <p:nvPr/>
            </p:nvSpPr>
            <p:spPr bwMode="auto">
              <a:xfrm>
                <a:off x="1728" y="2208"/>
                <a:ext cx="187" cy="250"/>
              </a:xfrm>
              <a:prstGeom prst="rect">
                <a:avLst/>
              </a:prstGeom>
              <a:noFill/>
              <a:ln w="12700" cap="sq">
                <a:noFill/>
                <a:miter lim="800000"/>
                <a:headEnd/>
                <a:tailEnd/>
              </a:ln>
            </p:spPr>
            <p:txBody>
              <a:bodyPr wrap="none">
                <a:spAutoFit/>
              </a:bodyPr>
              <a:lstStyle/>
              <a:p>
                <a:r>
                  <a:rPr lang="en-US" sz="2000">
                    <a:solidFill>
                      <a:srgbClr val="000000"/>
                    </a:solidFill>
                  </a:rPr>
                  <a:t>c</a:t>
                </a:r>
              </a:p>
            </p:txBody>
          </p:sp>
          <p:sp>
            <p:nvSpPr>
              <p:cNvPr id="76" name="Oval 2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1" name="Group 23"/>
            <p:cNvGrpSpPr>
              <a:grpSpLocks/>
            </p:cNvGrpSpPr>
            <p:nvPr/>
          </p:nvGrpSpPr>
          <p:grpSpPr bwMode="auto">
            <a:xfrm>
              <a:off x="816" y="2496"/>
              <a:ext cx="240" cy="288"/>
              <a:chOff x="1728" y="2208"/>
              <a:chExt cx="240" cy="288"/>
            </a:xfrm>
          </p:grpSpPr>
          <p:sp>
            <p:nvSpPr>
              <p:cNvPr id="71" name="Oval 24"/>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2" name="Text Box 25"/>
              <p:cNvSpPr txBox="1">
                <a:spLocks noChangeArrowheads="1"/>
              </p:cNvSpPr>
              <p:nvPr/>
            </p:nvSpPr>
            <p:spPr bwMode="auto">
              <a:xfrm>
                <a:off x="1728" y="2208"/>
                <a:ext cx="187" cy="250"/>
              </a:xfrm>
              <a:prstGeom prst="rect">
                <a:avLst/>
              </a:prstGeom>
              <a:noFill/>
              <a:ln w="12700" cap="sq">
                <a:noFill/>
                <a:miter lim="800000"/>
                <a:headEnd/>
                <a:tailEnd/>
              </a:ln>
            </p:spPr>
            <p:txBody>
              <a:bodyPr wrap="none">
                <a:spAutoFit/>
              </a:bodyPr>
              <a:lstStyle/>
              <a:p>
                <a:r>
                  <a:rPr lang="en-US" sz="2000">
                    <a:solidFill>
                      <a:srgbClr val="000000"/>
                    </a:solidFill>
                  </a:rPr>
                  <a:t>e</a:t>
                </a:r>
              </a:p>
            </p:txBody>
          </p:sp>
          <p:sp>
            <p:nvSpPr>
              <p:cNvPr id="73" name="Oval 26"/>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12" name="Text Box 27"/>
            <p:cNvSpPr txBox="1">
              <a:spLocks noChangeArrowheads="1"/>
            </p:cNvSpPr>
            <p:nvPr/>
          </p:nvSpPr>
          <p:spPr bwMode="auto">
            <a:xfrm>
              <a:off x="536" y="2016"/>
              <a:ext cx="196" cy="250"/>
            </a:xfrm>
            <a:prstGeom prst="rect">
              <a:avLst/>
            </a:prstGeom>
            <a:noFill/>
            <a:ln w="12700" cap="sq">
              <a:noFill/>
              <a:miter lim="800000"/>
              <a:headEnd/>
              <a:tailEnd/>
            </a:ln>
          </p:spPr>
          <p:txBody>
            <a:bodyPr>
              <a:spAutoFit/>
            </a:bodyPr>
            <a:lstStyle/>
            <a:p>
              <a:r>
                <a:rPr lang="en-US" sz="2000"/>
                <a:t>3</a:t>
              </a:r>
            </a:p>
          </p:txBody>
        </p:sp>
        <p:sp>
          <p:nvSpPr>
            <p:cNvPr id="13" name="Text Box 28"/>
            <p:cNvSpPr txBox="1">
              <a:spLocks noChangeArrowheads="1"/>
            </p:cNvSpPr>
            <p:nvPr/>
          </p:nvSpPr>
          <p:spPr bwMode="auto">
            <a:xfrm>
              <a:off x="1200" y="3216"/>
              <a:ext cx="196" cy="250"/>
            </a:xfrm>
            <a:prstGeom prst="rect">
              <a:avLst/>
            </a:prstGeom>
            <a:noFill/>
            <a:ln w="12700" cap="sq">
              <a:noFill/>
              <a:miter lim="800000"/>
              <a:headEnd/>
              <a:tailEnd/>
            </a:ln>
          </p:spPr>
          <p:txBody>
            <a:bodyPr wrap="none">
              <a:spAutoFit/>
            </a:bodyPr>
            <a:lstStyle/>
            <a:p>
              <a:r>
                <a:rPr lang="en-US" sz="2000"/>
                <a:t>2</a:t>
              </a:r>
            </a:p>
          </p:txBody>
        </p:sp>
        <p:sp>
          <p:nvSpPr>
            <p:cNvPr id="14" name="Text Box 29"/>
            <p:cNvSpPr txBox="1">
              <a:spLocks noChangeArrowheads="1"/>
            </p:cNvSpPr>
            <p:nvPr/>
          </p:nvSpPr>
          <p:spPr bwMode="auto">
            <a:xfrm>
              <a:off x="432" y="2784"/>
              <a:ext cx="196" cy="250"/>
            </a:xfrm>
            <a:prstGeom prst="rect">
              <a:avLst/>
            </a:prstGeom>
            <a:noFill/>
            <a:ln w="12700" cap="sq">
              <a:noFill/>
              <a:miter lim="800000"/>
              <a:headEnd/>
              <a:tailEnd/>
            </a:ln>
          </p:spPr>
          <p:txBody>
            <a:bodyPr>
              <a:spAutoFit/>
            </a:bodyPr>
            <a:lstStyle/>
            <a:p>
              <a:r>
                <a:rPr lang="en-US" sz="2000"/>
                <a:t>4</a:t>
              </a:r>
            </a:p>
          </p:txBody>
        </p:sp>
        <p:sp>
          <p:nvSpPr>
            <p:cNvPr id="15" name="Text Box 30"/>
            <p:cNvSpPr txBox="1">
              <a:spLocks noChangeArrowheads="1"/>
            </p:cNvSpPr>
            <p:nvPr/>
          </p:nvSpPr>
          <p:spPr bwMode="auto">
            <a:xfrm>
              <a:off x="2160" y="3216"/>
              <a:ext cx="196" cy="250"/>
            </a:xfrm>
            <a:prstGeom prst="rect">
              <a:avLst/>
            </a:prstGeom>
            <a:noFill/>
            <a:ln w="12700" cap="sq">
              <a:noFill/>
              <a:miter lim="800000"/>
              <a:headEnd/>
              <a:tailEnd/>
            </a:ln>
          </p:spPr>
          <p:txBody>
            <a:bodyPr wrap="none">
              <a:spAutoFit/>
            </a:bodyPr>
            <a:lstStyle/>
            <a:p>
              <a:r>
                <a:rPr lang="en-US" sz="2000"/>
                <a:t>6</a:t>
              </a:r>
            </a:p>
          </p:txBody>
        </p:sp>
        <p:sp>
          <p:nvSpPr>
            <p:cNvPr id="16" name="Text Box 31"/>
            <p:cNvSpPr txBox="1">
              <a:spLocks noChangeArrowheads="1"/>
            </p:cNvSpPr>
            <p:nvPr/>
          </p:nvSpPr>
          <p:spPr bwMode="auto">
            <a:xfrm>
              <a:off x="1248" y="2208"/>
              <a:ext cx="196" cy="250"/>
            </a:xfrm>
            <a:prstGeom prst="rect">
              <a:avLst/>
            </a:prstGeom>
            <a:noFill/>
            <a:ln w="12700" cap="sq">
              <a:noFill/>
              <a:miter lim="800000"/>
              <a:headEnd/>
              <a:tailEnd/>
            </a:ln>
          </p:spPr>
          <p:txBody>
            <a:bodyPr wrap="none">
              <a:spAutoFit/>
            </a:bodyPr>
            <a:lstStyle/>
            <a:p>
              <a:r>
                <a:rPr lang="en-US" sz="2000"/>
                <a:t>8</a:t>
              </a:r>
            </a:p>
          </p:txBody>
        </p:sp>
        <p:grpSp>
          <p:nvGrpSpPr>
            <p:cNvPr id="17" name="Group 32"/>
            <p:cNvGrpSpPr>
              <a:grpSpLocks/>
            </p:cNvGrpSpPr>
            <p:nvPr/>
          </p:nvGrpSpPr>
          <p:grpSpPr bwMode="auto">
            <a:xfrm>
              <a:off x="2640" y="2016"/>
              <a:ext cx="240" cy="288"/>
              <a:chOff x="1728" y="2208"/>
              <a:chExt cx="240" cy="288"/>
            </a:xfrm>
          </p:grpSpPr>
          <p:sp>
            <p:nvSpPr>
              <p:cNvPr id="68" name="Oval 33"/>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9" name="Text Box 34"/>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d</a:t>
                </a:r>
              </a:p>
            </p:txBody>
          </p:sp>
          <p:sp>
            <p:nvSpPr>
              <p:cNvPr id="70" name="Oval 35"/>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8" name="Group 36"/>
            <p:cNvGrpSpPr>
              <a:grpSpLocks/>
            </p:cNvGrpSpPr>
            <p:nvPr/>
          </p:nvGrpSpPr>
          <p:grpSpPr bwMode="auto">
            <a:xfrm>
              <a:off x="2592" y="2544"/>
              <a:ext cx="240" cy="288"/>
              <a:chOff x="1728" y="2208"/>
              <a:chExt cx="240" cy="288"/>
            </a:xfrm>
          </p:grpSpPr>
          <p:sp>
            <p:nvSpPr>
              <p:cNvPr id="65" name="Oval 37"/>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6" name="Text Box 38"/>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g</a:t>
                </a:r>
              </a:p>
            </p:txBody>
          </p:sp>
          <p:sp>
            <p:nvSpPr>
              <p:cNvPr id="67" name="Oval 39"/>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9" name="Group 40"/>
            <p:cNvGrpSpPr>
              <a:grpSpLocks/>
            </p:cNvGrpSpPr>
            <p:nvPr/>
          </p:nvGrpSpPr>
          <p:grpSpPr bwMode="auto">
            <a:xfrm>
              <a:off x="2592" y="3120"/>
              <a:ext cx="240" cy="288"/>
              <a:chOff x="1728" y="2208"/>
              <a:chExt cx="240" cy="288"/>
            </a:xfrm>
          </p:grpSpPr>
          <p:sp>
            <p:nvSpPr>
              <p:cNvPr id="62" name="Oval 41"/>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3" name="Text Box 42"/>
              <p:cNvSpPr txBox="1">
                <a:spLocks noChangeArrowheads="1"/>
              </p:cNvSpPr>
              <p:nvPr/>
            </p:nvSpPr>
            <p:spPr bwMode="auto">
              <a:xfrm>
                <a:off x="1728" y="2208"/>
                <a:ext cx="160" cy="250"/>
              </a:xfrm>
              <a:prstGeom prst="rect">
                <a:avLst/>
              </a:prstGeom>
              <a:noFill/>
              <a:ln w="12700" cap="sq">
                <a:noFill/>
                <a:miter lim="800000"/>
                <a:headEnd/>
                <a:tailEnd/>
              </a:ln>
            </p:spPr>
            <p:txBody>
              <a:bodyPr wrap="none">
                <a:spAutoFit/>
              </a:bodyPr>
              <a:lstStyle/>
              <a:p>
                <a:r>
                  <a:rPr lang="en-US" sz="2000">
                    <a:solidFill>
                      <a:srgbClr val="000000"/>
                    </a:solidFill>
                  </a:rPr>
                  <a:t>j</a:t>
                </a:r>
              </a:p>
            </p:txBody>
          </p:sp>
          <p:sp>
            <p:nvSpPr>
              <p:cNvPr id="64" name="Oval 43"/>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20" name="Group 44"/>
            <p:cNvGrpSpPr>
              <a:grpSpLocks/>
            </p:cNvGrpSpPr>
            <p:nvPr/>
          </p:nvGrpSpPr>
          <p:grpSpPr bwMode="auto">
            <a:xfrm>
              <a:off x="1632" y="2544"/>
              <a:ext cx="240" cy="288"/>
              <a:chOff x="1728" y="2208"/>
              <a:chExt cx="240" cy="288"/>
            </a:xfrm>
          </p:grpSpPr>
          <p:sp>
            <p:nvSpPr>
              <p:cNvPr id="59" name="Oval 45"/>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0" name="Text Box 46"/>
              <p:cNvSpPr txBox="1">
                <a:spLocks noChangeArrowheads="1"/>
              </p:cNvSpPr>
              <p:nvPr/>
            </p:nvSpPr>
            <p:spPr bwMode="auto">
              <a:xfrm>
                <a:off x="1728" y="2208"/>
                <a:ext cx="169" cy="250"/>
              </a:xfrm>
              <a:prstGeom prst="rect">
                <a:avLst/>
              </a:prstGeom>
              <a:noFill/>
              <a:ln w="12700" cap="sq">
                <a:noFill/>
                <a:miter lim="800000"/>
                <a:headEnd/>
                <a:tailEnd/>
              </a:ln>
            </p:spPr>
            <p:txBody>
              <a:bodyPr wrap="none">
                <a:spAutoFit/>
              </a:bodyPr>
              <a:lstStyle/>
              <a:p>
                <a:r>
                  <a:rPr lang="en-US" sz="2000">
                    <a:solidFill>
                      <a:srgbClr val="000000"/>
                    </a:solidFill>
                  </a:rPr>
                  <a:t>f</a:t>
                </a:r>
              </a:p>
            </p:txBody>
          </p:sp>
          <p:sp>
            <p:nvSpPr>
              <p:cNvPr id="61" name="Oval 47"/>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21" name="Group 48"/>
            <p:cNvGrpSpPr>
              <a:grpSpLocks/>
            </p:cNvGrpSpPr>
            <p:nvPr/>
          </p:nvGrpSpPr>
          <p:grpSpPr bwMode="auto">
            <a:xfrm>
              <a:off x="1632" y="3072"/>
              <a:ext cx="240" cy="288"/>
              <a:chOff x="1728" y="2208"/>
              <a:chExt cx="240" cy="288"/>
            </a:xfrm>
          </p:grpSpPr>
          <p:sp>
            <p:nvSpPr>
              <p:cNvPr id="56" name="Oval 49"/>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57" name="Text Box 50"/>
              <p:cNvSpPr txBox="1">
                <a:spLocks noChangeArrowheads="1"/>
              </p:cNvSpPr>
              <p:nvPr/>
            </p:nvSpPr>
            <p:spPr bwMode="auto">
              <a:xfrm>
                <a:off x="1728" y="2208"/>
                <a:ext cx="160" cy="250"/>
              </a:xfrm>
              <a:prstGeom prst="rect">
                <a:avLst/>
              </a:prstGeom>
              <a:noFill/>
              <a:ln w="12700" cap="sq">
                <a:noFill/>
                <a:miter lim="800000"/>
                <a:headEnd/>
                <a:tailEnd/>
              </a:ln>
            </p:spPr>
            <p:txBody>
              <a:bodyPr wrap="none">
                <a:spAutoFit/>
              </a:bodyPr>
              <a:lstStyle/>
              <a:p>
                <a:r>
                  <a:rPr lang="en-US" sz="2000">
                    <a:solidFill>
                      <a:srgbClr val="000000"/>
                    </a:solidFill>
                  </a:rPr>
                  <a:t>i</a:t>
                </a:r>
              </a:p>
            </p:txBody>
          </p:sp>
          <p:sp>
            <p:nvSpPr>
              <p:cNvPr id="58" name="Oval 51"/>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22" name="Line 52"/>
            <p:cNvSpPr>
              <a:spLocks noChangeShapeType="1"/>
            </p:cNvSpPr>
            <p:nvPr/>
          </p:nvSpPr>
          <p:spPr bwMode="auto">
            <a:xfrm flipV="1">
              <a:off x="480" y="2160"/>
              <a:ext cx="240" cy="240"/>
            </a:xfrm>
            <a:prstGeom prst="line">
              <a:avLst/>
            </a:prstGeom>
            <a:noFill/>
            <a:ln w="38100" cap="sq">
              <a:solidFill>
                <a:srgbClr val="000000"/>
              </a:solidFill>
              <a:round/>
              <a:headEnd/>
              <a:tailEnd/>
            </a:ln>
          </p:spPr>
          <p:txBody>
            <a:bodyPr wrap="none">
              <a:spAutoFit/>
            </a:bodyPr>
            <a:lstStyle/>
            <a:p>
              <a:endParaRPr lang="en-US"/>
            </a:p>
          </p:txBody>
        </p:sp>
        <p:sp>
          <p:nvSpPr>
            <p:cNvPr id="23" name="Line 53"/>
            <p:cNvSpPr>
              <a:spLocks noChangeShapeType="1"/>
            </p:cNvSpPr>
            <p:nvPr/>
          </p:nvSpPr>
          <p:spPr bwMode="auto">
            <a:xfrm flipV="1">
              <a:off x="960" y="2064"/>
              <a:ext cx="768" cy="0"/>
            </a:xfrm>
            <a:prstGeom prst="line">
              <a:avLst/>
            </a:prstGeom>
            <a:noFill/>
            <a:ln w="38100" cap="sq">
              <a:solidFill>
                <a:srgbClr val="000000"/>
              </a:solidFill>
              <a:round/>
              <a:headEnd/>
              <a:tailEnd/>
            </a:ln>
          </p:spPr>
          <p:txBody>
            <a:bodyPr>
              <a:spAutoFit/>
            </a:bodyPr>
            <a:lstStyle/>
            <a:p>
              <a:endParaRPr lang="en-US"/>
            </a:p>
          </p:txBody>
        </p:sp>
        <p:sp>
          <p:nvSpPr>
            <p:cNvPr id="24" name="Line 54"/>
            <p:cNvSpPr>
              <a:spLocks noChangeShapeType="1"/>
            </p:cNvSpPr>
            <p:nvPr/>
          </p:nvSpPr>
          <p:spPr bwMode="auto">
            <a:xfrm flipV="1">
              <a:off x="1920" y="2112"/>
              <a:ext cx="768" cy="0"/>
            </a:xfrm>
            <a:prstGeom prst="line">
              <a:avLst/>
            </a:prstGeom>
            <a:noFill/>
            <a:ln w="38100" cap="sq">
              <a:solidFill>
                <a:srgbClr val="000000"/>
              </a:solidFill>
              <a:round/>
              <a:headEnd/>
              <a:tailEnd/>
            </a:ln>
          </p:spPr>
          <p:txBody>
            <a:bodyPr>
              <a:spAutoFit/>
            </a:bodyPr>
            <a:lstStyle/>
            <a:p>
              <a:endParaRPr lang="en-US"/>
            </a:p>
          </p:txBody>
        </p:sp>
        <p:sp>
          <p:nvSpPr>
            <p:cNvPr id="25" name="Line 55"/>
            <p:cNvSpPr>
              <a:spLocks noChangeShapeType="1"/>
            </p:cNvSpPr>
            <p:nvPr/>
          </p:nvSpPr>
          <p:spPr bwMode="auto">
            <a:xfrm>
              <a:off x="528" y="2496"/>
              <a:ext cx="288" cy="144"/>
            </a:xfrm>
            <a:prstGeom prst="line">
              <a:avLst/>
            </a:prstGeom>
            <a:noFill/>
            <a:ln w="38100" cap="sq">
              <a:solidFill>
                <a:srgbClr val="000000"/>
              </a:solidFill>
              <a:round/>
              <a:headEnd/>
              <a:tailEnd/>
            </a:ln>
          </p:spPr>
          <p:txBody>
            <a:bodyPr>
              <a:spAutoFit/>
            </a:bodyPr>
            <a:lstStyle/>
            <a:p>
              <a:endParaRPr lang="en-US"/>
            </a:p>
          </p:txBody>
        </p:sp>
        <p:sp>
          <p:nvSpPr>
            <p:cNvPr id="26" name="Line 56"/>
            <p:cNvSpPr>
              <a:spLocks noChangeShapeType="1"/>
            </p:cNvSpPr>
            <p:nvPr/>
          </p:nvSpPr>
          <p:spPr bwMode="auto">
            <a:xfrm flipV="1">
              <a:off x="1872" y="2688"/>
              <a:ext cx="720" cy="0"/>
            </a:xfrm>
            <a:prstGeom prst="line">
              <a:avLst/>
            </a:prstGeom>
            <a:noFill/>
            <a:ln w="38100" cap="sq">
              <a:solidFill>
                <a:srgbClr val="000000"/>
              </a:solidFill>
              <a:round/>
              <a:headEnd/>
              <a:tailEnd/>
            </a:ln>
          </p:spPr>
          <p:txBody>
            <a:bodyPr>
              <a:spAutoFit/>
            </a:bodyPr>
            <a:lstStyle/>
            <a:p>
              <a:endParaRPr lang="en-US"/>
            </a:p>
          </p:txBody>
        </p:sp>
        <p:sp>
          <p:nvSpPr>
            <p:cNvPr id="27" name="Line 57"/>
            <p:cNvSpPr>
              <a:spLocks noChangeShapeType="1"/>
            </p:cNvSpPr>
            <p:nvPr/>
          </p:nvSpPr>
          <p:spPr bwMode="auto">
            <a:xfrm flipV="1">
              <a:off x="1872" y="3216"/>
              <a:ext cx="720" cy="0"/>
            </a:xfrm>
            <a:prstGeom prst="line">
              <a:avLst/>
            </a:prstGeom>
            <a:noFill/>
            <a:ln w="38100" cap="sq">
              <a:solidFill>
                <a:srgbClr val="000000"/>
              </a:solidFill>
              <a:round/>
              <a:headEnd/>
              <a:tailEnd/>
            </a:ln>
          </p:spPr>
          <p:txBody>
            <a:bodyPr>
              <a:spAutoFit/>
            </a:bodyPr>
            <a:lstStyle/>
            <a:p>
              <a:endParaRPr lang="en-US"/>
            </a:p>
          </p:txBody>
        </p:sp>
        <p:sp>
          <p:nvSpPr>
            <p:cNvPr id="28" name="Line 58"/>
            <p:cNvSpPr>
              <a:spLocks noChangeShapeType="1"/>
            </p:cNvSpPr>
            <p:nvPr/>
          </p:nvSpPr>
          <p:spPr bwMode="auto">
            <a:xfrm flipV="1">
              <a:off x="960" y="3216"/>
              <a:ext cx="672" cy="0"/>
            </a:xfrm>
            <a:prstGeom prst="line">
              <a:avLst/>
            </a:prstGeom>
            <a:noFill/>
            <a:ln w="38100" cap="sq">
              <a:solidFill>
                <a:srgbClr val="000000"/>
              </a:solidFill>
              <a:round/>
              <a:headEnd/>
              <a:tailEnd/>
            </a:ln>
          </p:spPr>
          <p:txBody>
            <a:bodyPr>
              <a:spAutoFit/>
            </a:bodyPr>
            <a:lstStyle/>
            <a:p>
              <a:endParaRPr lang="en-US"/>
            </a:p>
          </p:txBody>
        </p:sp>
        <p:sp>
          <p:nvSpPr>
            <p:cNvPr id="29" name="Line 59"/>
            <p:cNvSpPr>
              <a:spLocks noChangeShapeType="1"/>
            </p:cNvSpPr>
            <p:nvPr/>
          </p:nvSpPr>
          <p:spPr bwMode="auto">
            <a:xfrm>
              <a:off x="480" y="2592"/>
              <a:ext cx="288" cy="576"/>
            </a:xfrm>
            <a:prstGeom prst="line">
              <a:avLst/>
            </a:prstGeom>
            <a:noFill/>
            <a:ln w="38100" cap="sq">
              <a:solidFill>
                <a:srgbClr val="000000"/>
              </a:solidFill>
              <a:round/>
              <a:headEnd/>
              <a:tailEnd/>
            </a:ln>
          </p:spPr>
          <p:txBody>
            <a:bodyPr>
              <a:spAutoFit/>
            </a:bodyPr>
            <a:lstStyle/>
            <a:p>
              <a:endParaRPr lang="en-US"/>
            </a:p>
          </p:txBody>
        </p:sp>
        <p:sp>
          <p:nvSpPr>
            <p:cNvPr id="30" name="Line 60"/>
            <p:cNvSpPr>
              <a:spLocks noChangeShapeType="1"/>
            </p:cNvSpPr>
            <p:nvPr/>
          </p:nvSpPr>
          <p:spPr bwMode="auto">
            <a:xfrm>
              <a:off x="1056" y="2688"/>
              <a:ext cx="576" cy="0"/>
            </a:xfrm>
            <a:prstGeom prst="line">
              <a:avLst/>
            </a:prstGeom>
            <a:noFill/>
            <a:ln w="38100" cap="sq">
              <a:solidFill>
                <a:srgbClr val="000000"/>
              </a:solidFill>
              <a:round/>
              <a:headEnd/>
              <a:tailEnd/>
            </a:ln>
          </p:spPr>
          <p:txBody>
            <a:bodyPr>
              <a:spAutoFit/>
            </a:bodyPr>
            <a:lstStyle/>
            <a:p>
              <a:endParaRPr lang="en-US"/>
            </a:p>
          </p:txBody>
        </p:sp>
        <p:sp>
          <p:nvSpPr>
            <p:cNvPr id="31" name="Line 61"/>
            <p:cNvSpPr>
              <a:spLocks noChangeShapeType="1"/>
            </p:cNvSpPr>
            <p:nvPr/>
          </p:nvSpPr>
          <p:spPr bwMode="auto">
            <a:xfrm flipV="1">
              <a:off x="912" y="2784"/>
              <a:ext cx="768" cy="336"/>
            </a:xfrm>
            <a:prstGeom prst="line">
              <a:avLst/>
            </a:prstGeom>
            <a:noFill/>
            <a:ln w="38100" cap="sq">
              <a:solidFill>
                <a:srgbClr val="000000"/>
              </a:solidFill>
              <a:round/>
              <a:headEnd/>
              <a:tailEnd/>
            </a:ln>
          </p:spPr>
          <p:txBody>
            <a:bodyPr>
              <a:spAutoFit/>
            </a:bodyPr>
            <a:lstStyle/>
            <a:p>
              <a:endParaRPr lang="en-US"/>
            </a:p>
          </p:txBody>
        </p:sp>
        <p:sp>
          <p:nvSpPr>
            <p:cNvPr id="32" name="Line 62"/>
            <p:cNvSpPr>
              <a:spLocks noChangeShapeType="1"/>
            </p:cNvSpPr>
            <p:nvPr/>
          </p:nvSpPr>
          <p:spPr bwMode="auto">
            <a:xfrm flipH="1">
              <a:off x="864" y="2784"/>
              <a:ext cx="96" cy="336"/>
            </a:xfrm>
            <a:prstGeom prst="line">
              <a:avLst/>
            </a:prstGeom>
            <a:noFill/>
            <a:ln w="38100" cap="sq">
              <a:solidFill>
                <a:srgbClr val="000000"/>
              </a:solidFill>
              <a:round/>
              <a:headEnd/>
              <a:tailEnd/>
            </a:ln>
          </p:spPr>
          <p:txBody>
            <a:bodyPr>
              <a:spAutoFit/>
            </a:bodyPr>
            <a:lstStyle/>
            <a:p>
              <a:endParaRPr lang="en-US"/>
            </a:p>
          </p:txBody>
        </p:sp>
        <p:sp>
          <p:nvSpPr>
            <p:cNvPr id="33" name="Line 63"/>
            <p:cNvSpPr>
              <a:spLocks noChangeShapeType="1"/>
            </p:cNvSpPr>
            <p:nvPr/>
          </p:nvSpPr>
          <p:spPr bwMode="auto">
            <a:xfrm flipH="1">
              <a:off x="1728" y="2208"/>
              <a:ext cx="96" cy="336"/>
            </a:xfrm>
            <a:prstGeom prst="line">
              <a:avLst/>
            </a:prstGeom>
            <a:noFill/>
            <a:ln w="38100" cap="sq">
              <a:solidFill>
                <a:srgbClr val="000000"/>
              </a:solidFill>
              <a:round/>
              <a:headEnd/>
              <a:tailEnd/>
            </a:ln>
          </p:spPr>
          <p:txBody>
            <a:bodyPr>
              <a:spAutoFit/>
            </a:bodyPr>
            <a:lstStyle/>
            <a:p>
              <a:endParaRPr lang="en-US"/>
            </a:p>
          </p:txBody>
        </p:sp>
        <p:sp>
          <p:nvSpPr>
            <p:cNvPr id="34" name="Line 64"/>
            <p:cNvSpPr>
              <a:spLocks noChangeShapeType="1"/>
            </p:cNvSpPr>
            <p:nvPr/>
          </p:nvSpPr>
          <p:spPr bwMode="auto">
            <a:xfrm flipH="1">
              <a:off x="1728" y="2832"/>
              <a:ext cx="48" cy="240"/>
            </a:xfrm>
            <a:prstGeom prst="line">
              <a:avLst/>
            </a:prstGeom>
            <a:noFill/>
            <a:ln w="38100" cap="sq">
              <a:solidFill>
                <a:srgbClr val="000000"/>
              </a:solidFill>
              <a:round/>
              <a:headEnd/>
              <a:tailEnd/>
            </a:ln>
          </p:spPr>
          <p:txBody>
            <a:bodyPr>
              <a:spAutoFit/>
            </a:bodyPr>
            <a:lstStyle/>
            <a:p>
              <a:endParaRPr lang="en-US"/>
            </a:p>
          </p:txBody>
        </p:sp>
        <p:sp>
          <p:nvSpPr>
            <p:cNvPr id="35" name="Line 65"/>
            <p:cNvSpPr>
              <a:spLocks noChangeShapeType="1"/>
            </p:cNvSpPr>
            <p:nvPr/>
          </p:nvSpPr>
          <p:spPr bwMode="auto">
            <a:xfrm flipH="1">
              <a:off x="2688" y="2304"/>
              <a:ext cx="48" cy="240"/>
            </a:xfrm>
            <a:prstGeom prst="line">
              <a:avLst/>
            </a:prstGeom>
            <a:noFill/>
            <a:ln w="38100" cap="sq">
              <a:solidFill>
                <a:srgbClr val="000000"/>
              </a:solidFill>
              <a:round/>
              <a:headEnd/>
              <a:tailEnd/>
            </a:ln>
          </p:spPr>
          <p:txBody>
            <a:bodyPr>
              <a:spAutoFit/>
            </a:bodyPr>
            <a:lstStyle/>
            <a:p>
              <a:endParaRPr lang="en-US"/>
            </a:p>
          </p:txBody>
        </p:sp>
        <p:sp>
          <p:nvSpPr>
            <p:cNvPr id="36" name="Line 66"/>
            <p:cNvSpPr>
              <a:spLocks noChangeShapeType="1"/>
            </p:cNvSpPr>
            <p:nvPr/>
          </p:nvSpPr>
          <p:spPr bwMode="auto">
            <a:xfrm flipH="1">
              <a:off x="2688" y="2832"/>
              <a:ext cx="48" cy="336"/>
            </a:xfrm>
            <a:prstGeom prst="line">
              <a:avLst/>
            </a:prstGeom>
            <a:noFill/>
            <a:ln w="38100" cap="sq">
              <a:solidFill>
                <a:srgbClr val="000000"/>
              </a:solidFill>
              <a:round/>
              <a:headEnd/>
              <a:tailEnd/>
            </a:ln>
          </p:spPr>
          <p:txBody>
            <a:bodyPr>
              <a:spAutoFit/>
            </a:bodyPr>
            <a:lstStyle/>
            <a:p>
              <a:endParaRPr lang="en-US"/>
            </a:p>
          </p:txBody>
        </p:sp>
        <p:sp>
          <p:nvSpPr>
            <p:cNvPr id="37" name="Line 67"/>
            <p:cNvSpPr>
              <a:spLocks noChangeShapeType="1"/>
            </p:cNvSpPr>
            <p:nvPr/>
          </p:nvSpPr>
          <p:spPr bwMode="auto">
            <a:xfrm flipH="1">
              <a:off x="912" y="2160"/>
              <a:ext cx="48" cy="336"/>
            </a:xfrm>
            <a:prstGeom prst="line">
              <a:avLst/>
            </a:prstGeom>
            <a:noFill/>
            <a:ln w="38100" cap="sq">
              <a:solidFill>
                <a:srgbClr val="000000"/>
              </a:solidFill>
              <a:round/>
              <a:headEnd/>
              <a:tailEnd/>
            </a:ln>
          </p:spPr>
          <p:txBody>
            <a:bodyPr>
              <a:spAutoFit/>
            </a:bodyPr>
            <a:lstStyle/>
            <a:p>
              <a:endParaRPr lang="en-US"/>
            </a:p>
          </p:txBody>
        </p:sp>
        <p:sp>
          <p:nvSpPr>
            <p:cNvPr id="38" name="Line 68"/>
            <p:cNvSpPr>
              <a:spLocks noChangeShapeType="1"/>
            </p:cNvSpPr>
            <p:nvPr/>
          </p:nvSpPr>
          <p:spPr bwMode="auto">
            <a:xfrm>
              <a:off x="912" y="2160"/>
              <a:ext cx="720" cy="432"/>
            </a:xfrm>
            <a:prstGeom prst="line">
              <a:avLst/>
            </a:prstGeom>
            <a:noFill/>
            <a:ln w="38100" cap="sq">
              <a:solidFill>
                <a:srgbClr val="000000"/>
              </a:solidFill>
              <a:round/>
              <a:headEnd/>
              <a:tailEnd/>
            </a:ln>
          </p:spPr>
          <p:txBody>
            <a:bodyPr>
              <a:spAutoFit/>
            </a:bodyPr>
            <a:lstStyle/>
            <a:p>
              <a:endParaRPr lang="en-US"/>
            </a:p>
          </p:txBody>
        </p:sp>
        <p:sp>
          <p:nvSpPr>
            <p:cNvPr id="39" name="Line 69"/>
            <p:cNvSpPr>
              <a:spLocks noChangeShapeType="1"/>
            </p:cNvSpPr>
            <p:nvPr/>
          </p:nvSpPr>
          <p:spPr bwMode="auto">
            <a:xfrm>
              <a:off x="1872" y="2208"/>
              <a:ext cx="720" cy="432"/>
            </a:xfrm>
            <a:prstGeom prst="line">
              <a:avLst/>
            </a:prstGeom>
            <a:noFill/>
            <a:ln w="38100" cap="sq">
              <a:solidFill>
                <a:srgbClr val="000000"/>
              </a:solidFill>
              <a:round/>
              <a:headEnd/>
              <a:tailEnd/>
            </a:ln>
          </p:spPr>
          <p:txBody>
            <a:bodyPr>
              <a:spAutoFit/>
            </a:bodyPr>
            <a:lstStyle/>
            <a:p>
              <a:endParaRPr lang="en-US"/>
            </a:p>
          </p:txBody>
        </p:sp>
        <p:sp>
          <p:nvSpPr>
            <p:cNvPr id="40" name="Line 70"/>
            <p:cNvSpPr>
              <a:spLocks noChangeShapeType="1"/>
            </p:cNvSpPr>
            <p:nvPr/>
          </p:nvSpPr>
          <p:spPr bwMode="auto">
            <a:xfrm flipV="1">
              <a:off x="1872" y="2784"/>
              <a:ext cx="768" cy="336"/>
            </a:xfrm>
            <a:prstGeom prst="line">
              <a:avLst/>
            </a:prstGeom>
            <a:noFill/>
            <a:ln w="38100" cap="sq">
              <a:solidFill>
                <a:srgbClr val="000000"/>
              </a:solidFill>
              <a:round/>
              <a:headEnd/>
              <a:tailEnd/>
            </a:ln>
          </p:spPr>
          <p:txBody>
            <a:bodyPr>
              <a:spAutoFit/>
            </a:bodyPr>
            <a:lstStyle/>
            <a:p>
              <a:endParaRPr lang="en-US"/>
            </a:p>
          </p:txBody>
        </p:sp>
        <p:sp>
          <p:nvSpPr>
            <p:cNvPr id="41" name="Text Box 71"/>
            <p:cNvSpPr txBox="1">
              <a:spLocks noChangeArrowheads="1"/>
            </p:cNvSpPr>
            <p:nvPr/>
          </p:nvSpPr>
          <p:spPr bwMode="auto">
            <a:xfrm>
              <a:off x="1344" y="1824"/>
              <a:ext cx="196" cy="250"/>
            </a:xfrm>
            <a:prstGeom prst="rect">
              <a:avLst/>
            </a:prstGeom>
            <a:noFill/>
            <a:ln w="12700" cap="sq">
              <a:noFill/>
              <a:miter lim="800000"/>
              <a:headEnd/>
              <a:tailEnd/>
            </a:ln>
          </p:spPr>
          <p:txBody>
            <a:bodyPr>
              <a:spAutoFit/>
            </a:bodyPr>
            <a:lstStyle/>
            <a:p>
              <a:r>
                <a:rPr lang="en-US" sz="2000"/>
                <a:t>2</a:t>
              </a:r>
            </a:p>
          </p:txBody>
        </p:sp>
        <p:sp>
          <p:nvSpPr>
            <p:cNvPr id="42" name="Text Box 72"/>
            <p:cNvSpPr txBox="1">
              <a:spLocks noChangeArrowheads="1"/>
            </p:cNvSpPr>
            <p:nvPr/>
          </p:nvSpPr>
          <p:spPr bwMode="auto">
            <a:xfrm>
              <a:off x="2208" y="1872"/>
              <a:ext cx="196" cy="250"/>
            </a:xfrm>
            <a:prstGeom prst="rect">
              <a:avLst/>
            </a:prstGeom>
            <a:noFill/>
            <a:ln w="12700" cap="sq">
              <a:noFill/>
              <a:miter lim="800000"/>
              <a:headEnd/>
              <a:tailEnd/>
            </a:ln>
          </p:spPr>
          <p:txBody>
            <a:bodyPr>
              <a:spAutoFit/>
            </a:bodyPr>
            <a:lstStyle/>
            <a:p>
              <a:r>
                <a:rPr lang="en-US" sz="2000"/>
                <a:t>3</a:t>
              </a:r>
            </a:p>
          </p:txBody>
        </p:sp>
        <p:sp>
          <p:nvSpPr>
            <p:cNvPr id="43" name="Text Box 73"/>
            <p:cNvSpPr txBox="1">
              <a:spLocks noChangeArrowheads="1"/>
            </p:cNvSpPr>
            <p:nvPr/>
          </p:nvSpPr>
          <p:spPr bwMode="auto">
            <a:xfrm>
              <a:off x="2736" y="2304"/>
              <a:ext cx="196" cy="250"/>
            </a:xfrm>
            <a:prstGeom prst="rect">
              <a:avLst/>
            </a:prstGeom>
            <a:noFill/>
            <a:ln w="12700" cap="sq">
              <a:noFill/>
              <a:miter lim="800000"/>
              <a:headEnd/>
              <a:tailEnd/>
            </a:ln>
          </p:spPr>
          <p:txBody>
            <a:bodyPr>
              <a:spAutoFit/>
            </a:bodyPr>
            <a:lstStyle/>
            <a:p>
              <a:r>
                <a:rPr lang="en-US" sz="2000"/>
                <a:t>7</a:t>
              </a:r>
            </a:p>
          </p:txBody>
        </p:sp>
        <p:sp>
          <p:nvSpPr>
            <p:cNvPr id="44" name="Text Box 74"/>
            <p:cNvSpPr txBox="1">
              <a:spLocks noChangeArrowheads="1"/>
            </p:cNvSpPr>
            <p:nvPr/>
          </p:nvSpPr>
          <p:spPr bwMode="auto">
            <a:xfrm>
              <a:off x="2208" y="2208"/>
              <a:ext cx="196" cy="250"/>
            </a:xfrm>
            <a:prstGeom prst="rect">
              <a:avLst/>
            </a:prstGeom>
            <a:noFill/>
            <a:ln w="12700" cap="sq">
              <a:noFill/>
              <a:miter lim="800000"/>
              <a:headEnd/>
              <a:tailEnd/>
            </a:ln>
          </p:spPr>
          <p:txBody>
            <a:bodyPr>
              <a:spAutoFit/>
            </a:bodyPr>
            <a:lstStyle/>
            <a:p>
              <a:r>
                <a:rPr lang="en-US" sz="2000"/>
                <a:t>6</a:t>
              </a:r>
            </a:p>
          </p:txBody>
        </p:sp>
        <p:sp>
          <p:nvSpPr>
            <p:cNvPr id="45" name="Text Box 75"/>
            <p:cNvSpPr txBox="1">
              <a:spLocks noChangeArrowheads="1"/>
            </p:cNvSpPr>
            <p:nvPr/>
          </p:nvSpPr>
          <p:spPr bwMode="auto">
            <a:xfrm>
              <a:off x="2016" y="2448"/>
              <a:ext cx="196" cy="250"/>
            </a:xfrm>
            <a:prstGeom prst="rect">
              <a:avLst/>
            </a:prstGeom>
            <a:noFill/>
            <a:ln w="12700" cap="sq">
              <a:noFill/>
              <a:miter lim="800000"/>
              <a:headEnd/>
              <a:tailEnd/>
            </a:ln>
          </p:spPr>
          <p:txBody>
            <a:bodyPr>
              <a:spAutoFit/>
            </a:bodyPr>
            <a:lstStyle/>
            <a:p>
              <a:r>
                <a:rPr lang="en-US" sz="2000"/>
                <a:t>4</a:t>
              </a:r>
            </a:p>
          </p:txBody>
        </p:sp>
        <p:sp>
          <p:nvSpPr>
            <p:cNvPr id="46" name="Text Box 76"/>
            <p:cNvSpPr txBox="1">
              <a:spLocks noChangeArrowheads="1"/>
            </p:cNvSpPr>
            <p:nvPr/>
          </p:nvSpPr>
          <p:spPr bwMode="auto">
            <a:xfrm>
              <a:off x="1584" y="2256"/>
              <a:ext cx="196" cy="250"/>
            </a:xfrm>
            <a:prstGeom prst="rect">
              <a:avLst/>
            </a:prstGeom>
            <a:noFill/>
            <a:ln w="12700" cap="sq">
              <a:noFill/>
              <a:miter lim="800000"/>
              <a:headEnd/>
              <a:tailEnd/>
            </a:ln>
          </p:spPr>
          <p:txBody>
            <a:bodyPr>
              <a:spAutoFit/>
            </a:bodyPr>
            <a:lstStyle/>
            <a:p>
              <a:r>
                <a:rPr lang="en-US" sz="2000"/>
                <a:t>2</a:t>
              </a:r>
            </a:p>
          </p:txBody>
        </p:sp>
        <p:sp>
          <p:nvSpPr>
            <p:cNvPr id="47" name="Text Box 77"/>
            <p:cNvSpPr txBox="1">
              <a:spLocks noChangeArrowheads="1"/>
            </p:cNvSpPr>
            <p:nvPr/>
          </p:nvSpPr>
          <p:spPr bwMode="auto">
            <a:xfrm>
              <a:off x="576" y="2352"/>
              <a:ext cx="196" cy="250"/>
            </a:xfrm>
            <a:prstGeom prst="rect">
              <a:avLst/>
            </a:prstGeom>
            <a:noFill/>
            <a:ln w="12700" cap="sq">
              <a:noFill/>
              <a:miter lim="800000"/>
              <a:headEnd/>
              <a:tailEnd/>
            </a:ln>
          </p:spPr>
          <p:txBody>
            <a:bodyPr>
              <a:spAutoFit/>
            </a:bodyPr>
            <a:lstStyle/>
            <a:p>
              <a:r>
                <a:rPr lang="en-US" sz="2000"/>
                <a:t>5</a:t>
              </a:r>
            </a:p>
          </p:txBody>
        </p:sp>
        <p:sp>
          <p:nvSpPr>
            <p:cNvPr id="48" name="Text Box 78"/>
            <p:cNvSpPr txBox="1">
              <a:spLocks noChangeArrowheads="1"/>
            </p:cNvSpPr>
            <p:nvPr/>
          </p:nvSpPr>
          <p:spPr bwMode="auto">
            <a:xfrm>
              <a:off x="1104" y="2496"/>
              <a:ext cx="196" cy="250"/>
            </a:xfrm>
            <a:prstGeom prst="rect">
              <a:avLst/>
            </a:prstGeom>
            <a:noFill/>
            <a:ln w="12700" cap="sq">
              <a:noFill/>
              <a:miter lim="800000"/>
              <a:headEnd/>
              <a:tailEnd/>
            </a:ln>
          </p:spPr>
          <p:txBody>
            <a:bodyPr>
              <a:spAutoFit/>
            </a:bodyPr>
            <a:lstStyle/>
            <a:p>
              <a:r>
                <a:rPr lang="en-US" sz="2000"/>
                <a:t>4</a:t>
              </a:r>
            </a:p>
          </p:txBody>
        </p:sp>
        <p:sp>
          <p:nvSpPr>
            <p:cNvPr id="49" name="Text Box 79"/>
            <p:cNvSpPr txBox="1">
              <a:spLocks noChangeArrowheads="1"/>
            </p:cNvSpPr>
            <p:nvPr/>
          </p:nvSpPr>
          <p:spPr bwMode="auto">
            <a:xfrm>
              <a:off x="768" y="2208"/>
              <a:ext cx="196" cy="250"/>
            </a:xfrm>
            <a:prstGeom prst="rect">
              <a:avLst/>
            </a:prstGeom>
            <a:noFill/>
            <a:ln w="12700" cap="sq">
              <a:noFill/>
              <a:miter lim="800000"/>
              <a:headEnd/>
              <a:tailEnd/>
            </a:ln>
          </p:spPr>
          <p:txBody>
            <a:bodyPr>
              <a:spAutoFit/>
            </a:bodyPr>
            <a:lstStyle/>
            <a:p>
              <a:r>
                <a:rPr lang="en-US" sz="2000"/>
                <a:t>5</a:t>
              </a:r>
            </a:p>
          </p:txBody>
        </p:sp>
        <p:sp>
          <p:nvSpPr>
            <p:cNvPr id="50" name="Line 80"/>
            <p:cNvSpPr>
              <a:spLocks noChangeShapeType="1"/>
            </p:cNvSpPr>
            <p:nvPr/>
          </p:nvSpPr>
          <p:spPr bwMode="auto">
            <a:xfrm flipV="1">
              <a:off x="960" y="3216"/>
              <a:ext cx="672" cy="0"/>
            </a:xfrm>
            <a:prstGeom prst="line">
              <a:avLst/>
            </a:prstGeom>
            <a:noFill/>
            <a:ln w="38100" cap="sq">
              <a:solidFill>
                <a:srgbClr val="000000"/>
              </a:solidFill>
              <a:round/>
              <a:headEnd/>
              <a:tailEnd/>
            </a:ln>
          </p:spPr>
          <p:txBody>
            <a:bodyPr>
              <a:spAutoFit/>
            </a:bodyPr>
            <a:lstStyle/>
            <a:p>
              <a:endParaRPr lang="en-US"/>
            </a:p>
          </p:txBody>
        </p:sp>
        <p:sp>
          <p:nvSpPr>
            <p:cNvPr id="51" name="Text Box 81"/>
            <p:cNvSpPr txBox="1">
              <a:spLocks noChangeArrowheads="1"/>
            </p:cNvSpPr>
            <p:nvPr/>
          </p:nvSpPr>
          <p:spPr bwMode="auto">
            <a:xfrm>
              <a:off x="1056" y="2832"/>
              <a:ext cx="196" cy="250"/>
            </a:xfrm>
            <a:prstGeom prst="rect">
              <a:avLst/>
            </a:prstGeom>
            <a:noFill/>
            <a:ln w="12700" cap="sq">
              <a:noFill/>
              <a:miter lim="800000"/>
              <a:headEnd/>
              <a:tailEnd/>
            </a:ln>
          </p:spPr>
          <p:txBody>
            <a:bodyPr wrap="none">
              <a:spAutoFit/>
            </a:bodyPr>
            <a:lstStyle/>
            <a:p>
              <a:r>
                <a:rPr lang="en-US" sz="2000"/>
                <a:t>4</a:t>
              </a:r>
            </a:p>
          </p:txBody>
        </p:sp>
        <p:sp>
          <p:nvSpPr>
            <p:cNvPr id="52" name="Text Box 82"/>
            <p:cNvSpPr txBox="1">
              <a:spLocks noChangeArrowheads="1"/>
            </p:cNvSpPr>
            <p:nvPr/>
          </p:nvSpPr>
          <p:spPr bwMode="auto">
            <a:xfrm>
              <a:off x="720" y="2736"/>
              <a:ext cx="196" cy="250"/>
            </a:xfrm>
            <a:prstGeom prst="rect">
              <a:avLst/>
            </a:prstGeom>
            <a:noFill/>
            <a:ln w="12700" cap="sq">
              <a:noFill/>
              <a:miter lim="800000"/>
              <a:headEnd/>
              <a:tailEnd/>
            </a:ln>
          </p:spPr>
          <p:txBody>
            <a:bodyPr wrap="none">
              <a:spAutoFit/>
            </a:bodyPr>
            <a:lstStyle/>
            <a:p>
              <a:r>
                <a:rPr lang="en-US" sz="2000"/>
                <a:t>7</a:t>
              </a:r>
            </a:p>
          </p:txBody>
        </p:sp>
        <p:sp>
          <p:nvSpPr>
            <p:cNvPr id="53" name="Text Box 83"/>
            <p:cNvSpPr txBox="1">
              <a:spLocks noChangeArrowheads="1"/>
            </p:cNvSpPr>
            <p:nvPr/>
          </p:nvSpPr>
          <p:spPr bwMode="auto">
            <a:xfrm>
              <a:off x="1728" y="2832"/>
              <a:ext cx="196" cy="250"/>
            </a:xfrm>
            <a:prstGeom prst="rect">
              <a:avLst/>
            </a:prstGeom>
            <a:noFill/>
            <a:ln w="12700" cap="sq">
              <a:noFill/>
              <a:miter lim="800000"/>
              <a:headEnd/>
              <a:tailEnd/>
            </a:ln>
          </p:spPr>
          <p:txBody>
            <a:bodyPr wrap="none">
              <a:spAutoFit/>
            </a:bodyPr>
            <a:lstStyle/>
            <a:p>
              <a:r>
                <a:rPr lang="en-US" sz="2000"/>
                <a:t>4</a:t>
              </a:r>
            </a:p>
          </p:txBody>
        </p:sp>
        <p:sp>
          <p:nvSpPr>
            <p:cNvPr id="54" name="Text Box 84"/>
            <p:cNvSpPr txBox="1">
              <a:spLocks noChangeArrowheads="1"/>
            </p:cNvSpPr>
            <p:nvPr/>
          </p:nvSpPr>
          <p:spPr bwMode="auto">
            <a:xfrm>
              <a:off x="2688" y="2880"/>
              <a:ext cx="196" cy="250"/>
            </a:xfrm>
            <a:prstGeom prst="rect">
              <a:avLst/>
            </a:prstGeom>
            <a:noFill/>
            <a:ln w="12700" cap="sq">
              <a:noFill/>
              <a:miter lim="800000"/>
              <a:headEnd/>
              <a:tailEnd/>
            </a:ln>
          </p:spPr>
          <p:txBody>
            <a:bodyPr wrap="none">
              <a:spAutoFit/>
            </a:bodyPr>
            <a:lstStyle/>
            <a:p>
              <a:r>
                <a:rPr lang="en-US" sz="2000"/>
                <a:t>4</a:t>
              </a:r>
            </a:p>
          </p:txBody>
        </p:sp>
        <p:sp>
          <p:nvSpPr>
            <p:cNvPr id="55" name="Text Box 85"/>
            <p:cNvSpPr txBox="1">
              <a:spLocks noChangeArrowheads="1"/>
            </p:cNvSpPr>
            <p:nvPr/>
          </p:nvSpPr>
          <p:spPr bwMode="auto">
            <a:xfrm>
              <a:off x="2064" y="2784"/>
              <a:ext cx="196" cy="250"/>
            </a:xfrm>
            <a:prstGeom prst="rect">
              <a:avLst/>
            </a:prstGeom>
            <a:noFill/>
            <a:ln w="12700" cap="sq">
              <a:noFill/>
              <a:miter lim="800000"/>
              <a:headEnd/>
              <a:tailEnd/>
            </a:ln>
          </p:spPr>
          <p:txBody>
            <a:bodyPr wrap="none">
              <a:spAutoFit/>
            </a:bodyPr>
            <a:lstStyle/>
            <a:p>
              <a:r>
                <a:rPr lang="en-US" sz="2000"/>
                <a:t>3</a:t>
              </a:r>
            </a:p>
          </p:txBody>
        </p:sp>
      </p:grpSp>
    </p:spTree>
    <p:extLst>
      <p:ext uri="{BB962C8B-B14F-4D97-AF65-F5344CB8AC3E}">
        <p14:creationId xmlns:p14="http://schemas.microsoft.com/office/powerpoint/2010/main" val="22513280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Shortest-Path Algorithms</a:t>
            </a:r>
            <a:endParaRPr lang="en-US" dirty="0"/>
          </a:p>
        </p:txBody>
      </p:sp>
      <p:sp>
        <p:nvSpPr>
          <p:cNvPr id="3" name="Content Placeholder 2"/>
          <p:cNvSpPr>
            <a:spLocks noGrp="1"/>
          </p:cNvSpPr>
          <p:nvPr>
            <p:ph idx="1"/>
          </p:nvPr>
        </p:nvSpPr>
        <p:spPr/>
        <p:txBody>
          <a:bodyPr/>
          <a:lstStyle/>
          <a:p>
            <a:r>
              <a:rPr lang="en-US" dirty="0" smtClean="0"/>
              <a:t>Input </a:t>
            </a:r>
            <a:r>
              <a:rPr lang="en-US" dirty="0" smtClean="0">
                <a:sym typeface="Wingdings" pitchFamily="2" charset="2"/>
              </a:rPr>
              <a:t> A weighted graph with edge (</a:t>
            </a:r>
            <a:r>
              <a:rPr lang="en-US" dirty="0" err="1" smtClean="0">
                <a:sym typeface="Wingdings" pitchFamily="2" charset="2"/>
              </a:rPr>
              <a:t>v</a:t>
            </a:r>
            <a:r>
              <a:rPr lang="en-US" baseline="-25000" dirty="0" err="1" smtClean="0">
                <a:sym typeface="Wingdings" pitchFamily="2" charset="2"/>
              </a:rPr>
              <a:t>i</a:t>
            </a:r>
            <a:r>
              <a:rPr lang="en-US" dirty="0" err="1" smtClean="0">
                <a:sym typeface="Wingdings" pitchFamily="2" charset="2"/>
              </a:rPr>
              <a:t>,v</a:t>
            </a:r>
            <a:r>
              <a:rPr lang="en-US" baseline="-25000" dirty="0" err="1" smtClean="0">
                <a:sym typeface="Wingdings" pitchFamily="2" charset="2"/>
              </a:rPr>
              <a:t>j</a:t>
            </a:r>
            <a:r>
              <a:rPr lang="en-US" dirty="0" smtClean="0">
                <a:sym typeface="Wingdings" pitchFamily="2" charset="2"/>
              </a:rPr>
              <a:t>) having cost </a:t>
            </a:r>
            <a:r>
              <a:rPr lang="en-US" dirty="0" err="1" smtClean="0">
                <a:sym typeface="Wingdings" pitchFamily="2" charset="2"/>
              </a:rPr>
              <a:t>c</a:t>
            </a:r>
            <a:r>
              <a:rPr lang="en-US" baseline="-25000" dirty="0" err="1" smtClean="0">
                <a:sym typeface="Wingdings" pitchFamily="2" charset="2"/>
              </a:rPr>
              <a:t>i,j</a:t>
            </a:r>
            <a:r>
              <a:rPr lang="en-US" dirty="0" smtClean="0">
                <a:sym typeface="Wingdings" pitchFamily="2" charset="2"/>
              </a:rPr>
              <a:t>.  </a:t>
            </a:r>
          </a:p>
          <a:p>
            <a:r>
              <a:rPr lang="en-US" dirty="0" err="1" smtClean="0">
                <a:sym typeface="Wingdings" pitchFamily="2" charset="2"/>
              </a:rPr>
              <a:t>Outputthe</a:t>
            </a:r>
            <a:r>
              <a:rPr lang="en-US" dirty="0" smtClean="0">
                <a:sym typeface="Wingdings" pitchFamily="2" charset="2"/>
              </a:rPr>
              <a:t> </a:t>
            </a:r>
            <a:r>
              <a:rPr lang="en-US" i="1" dirty="0" smtClean="0">
                <a:sym typeface="Wingdings" pitchFamily="2" charset="2"/>
              </a:rPr>
              <a:t>weighted path length</a:t>
            </a:r>
            <a:r>
              <a:rPr lang="en-US" dirty="0" smtClean="0">
                <a:sym typeface="Wingdings" pitchFamily="2" charset="2"/>
              </a:rPr>
              <a:t> </a:t>
            </a:r>
            <a:r>
              <a:rPr lang="en-US" dirty="0" err="1" smtClean="0">
                <a:latin typeface="Symbol" pitchFamily="18" charset="2"/>
                <a:sym typeface="Wingdings" pitchFamily="2" charset="2"/>
              </a:rPr>
              <a:t>S</a:t>
            </a:r>
            <a:r>
              <a:rPr lang="en-US" baseline="-25000" dirty="0" err="1" smtClean="0">
                <a:sym typeface="Wingdings" pitchFamily="2" charset="2"/>
              </a:rPr>
              <a:t>k</a:t>
            </a:r>
            <a:r>
              <a:rPr lang="en-US" baseline="-25000" dirty="0" smtClean="0">
                <a:sym typeface="Wingdings" pitchFamily="2" charset="2"/>
              </a:rPr>
              <a:t>=1</a:t>
            </a:r>
            <a:r>
              <a:rPr lang="en-US" baseline="30000" dirty="0" smtClean="0">
                <a:sym typeface="Wingdings" pitchFamily="2" charset="2"/>
              </a:rPr>
              <a:t>N-1</a:t>
            </a:r>
            <a:r>
              <a:rPr lang="en-US" dirty="0" smtClean="0">
                <a:sym typeface="Wingdings" pitchFamily="2" charset="2"/>
              </a:rPr>
              <a:t> c</a:t>
            </a:r>
            <a:r>
              <a:rPr lang="en-US" baseline="-25000" dirty="0" smtClean="0">
                <a:sym typeface="Wingdings" pitchFamily="2" charset="2"/>
              </a:rPr>
              <a:t>i,j+1 </a:t>
            </a:r>
            <a:r>
              <a:rPr lang="en-US" dirty="0" smtClean="0">
                <a:sym typeface="Wingdings" pitchFamily="2" charset="2"/>
              </a:rPr>
              <a:t>of the path v</a:t>
            </a:r>
            <a:r>
              <a:rPr lang="en-US" baseline="-25000" dirty="0" smtClean="0">
                <a:sym typeface="Wingdings" pitchFamily="2" charset="2"/>
              </a:rPr>
              <a:t>1</a:t>
            </a:r>
            <a:r>
              <a:rPr lang="en-US" dirty="0" smtClean="0">
                <a:sym typeface="Wingdings" pitchFamily="2" charset="2"/>
              </a:rPr>
              <a:t>v</a:t>
            </a:r>
            <a:r>
              <a:rPr lang="en-US" baseline="-25000" dirty="0" smtClean="0">
                <a:sym typeface="Wingdings" pitchFamily="2" charset="2"/>
              </a:rPr>
              <a:t>2</a:t>
            </a:r>
            <a:r>
              <a:rPr lang="en-US" dirty="0" smtClean="0">
                <a:sym typeface="Wingdings" pitchFamily="2" charset="2"/>
              </a:rPr>
              <a:t>…,</a:t>
            </a:r>
            <a:r>
              <a:rPr lang="en-US" dirty="0" err="1" smtClean="0">
                <a:sym typeface="Wingdings" pitchFamily="2" charset="2"/>
              </a:rPr>
              <a:t>v</a:t>
            </a:r>
            <a:r>
              <a:rPr lang="en-US" baseline="-25000" dirty="0" err="1" smtClean="0">
                <a:sym typeface="Wingdings" pitchFamily="2" charset="2"/>
              </a:rPr>
              <a:t>n</a:t>
            </a:r>
            <a:r>
              <a:rPr lang="en-US" dirty="0" smtClean="0">
                <a:sym typeface="Wingdings" pitchFamily="2" charset="2"/>
              </a:rPr>
              <a:t>.</a:t>
            </a:r>
          </a:p>
          <a:p>
            <a:r>
              <a:rPr lang="en-US" dirty="0" smtClean="0">
                <a:sym typeface="Wingdings" pitchFamily="2" charset="2"/>
              </a:rPr>
              <a:t>The number of edges on the path is the </a:t>
            </a:r>
            <a:r>
              <a:rPr lang="en-US" dirty="0" err="1" smtClean="0">
                <a:sym typeface="Wingdings" pitchFamily="2" charset="2"/>
              </a:rPr>
              <a:t>unweighted</a:t>
            </a:r>
            <a:r>
              <a:rPr lang="en-US" dirty="0" smtClean="0">
                <a:sym typeface="Wingdings" pitchFamily="2" charset="2"/>
              </a:rPr>
              <a:t> path length</a:t>
            </a:r>
          </a:p>
        </p:txBody>
      </p:sp>
      <p:sp>
        <p:nvSpPr>
          <p:cNvPr id="4" name="Slide Number Placeholder 3"/>
          <p:cNvSpPr>
            <a:spLocks noGrp="1"/>
          </p:cNvSpPr>
          <p:nvPr>
            <p:ph type="sldNum" sz="quarter" idx="12"/>
          </p:nvPr>
        </p:nvSpPr>
        <p:spPr/>
        <p:txBody>
          <a:bodyPr/>
          <a:lstStyle/>
          <a:p>
            <a:fld id="{FE140605-A946-4158-B610-566C215CABE0}" type="slidenum">
              <a:rPr lang="en-US" smtClean="0"/>
              <a:t>52</a:t>
            </a:fld>
            <a:endParaRPr lang="en-US"/>
          </a:p>
        </p:txBody>
      </p:sp>
    </p:spTree>
    <p:extLst>
      <p:ext uri="{BB962C8B-B14F-4D97-AF65-F5344CB8AC3E}">
        <p14:creationId xmlns:p14="http://schemas.microsoft.com/office/powerpoint/2010/main" val="3308467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Path</a:t>
            </a:r>
            <a:endParaRPr lang="en-US" dirty="0"/>
          </a:p>
        </p:txBody>
      </p:sp>
      <p:sp>
        <p:nvSpPr>
          <p:cNvPr id="3" name="Content Placeholder 2"/>
          <p:cNvSpPr>
            <a:spLocks noGrp="1"/>
          </p:cNvSpPr>
          <p:nvPr>
            <p:ph idx="1"/>
          </p:nvPr>
        </p:nvSpPr>
        <p:spPr>
          <a:xfrm>
            <a:off x="457200" y="1143000"/>
            <a:ext cx="8229600" cy="5715000"/>
          </a:xfrm>
        </p:spPr>
        <p:txBody>
          <a:bodyPr>
            <a:normAutofit/>
          </a:bodyPr>
          <a:lstStyle/>
          <a:p>
            <a:r>
              <a:rPr lang="en-US" dirty="0" smtClean="0"/>
              <a:t>Given as input a weighted graph, G= (V,E) and a start vertex, s, find the shortest weighted path from s to every other vertex in G.</a:t>
            </a:r>
          </a:p>
          <a:p>
            <a:endParaRPr lang="en-US" dirty="0"/>
          </a:p>
          <a:p>
            <a:endParaRPr lang="en-US" dirty="0" smtClean="0"/>
          </a:p>
          <a:p>
            <a:endParaRPr lang="en-US" dirty="0" smtClean="0"/>
          </a:p>
          <a:p>
            <a:pPr>
              <a:buSzPct val="100000"/>
            </a:pPr>
            <a:r>
              <a:rPr lang="en-US" dirty="0" smtClean="0"/>
              <a:t>This graph has no edges of negative edge cost. </a:t>
            </a:r>
          </a:p>
          <a:p>
            <a:pPr>
              <a:buSzPct val="100000"/>
            </a:pPr>
            <a:r>
              <a:rPr lang="en-US" dirty="0" smtClean="0"/>
              <a:t>Negative edge costs can be problematic since if the graph has a negative weight cycle, no shortest path exists</a:t>
            </a:r>
            <a:endParaRPr lang="en-US" dirty="0" smtClean="0">
              <a:sym typeface="Wingdings" pitchFamily="2" charset="2"/>
            </a:endParaRPr>
          </a:p>
          <a:p>
            <a:endParaRPr lang="en-US" dirty="0" smtClean="0">
              <a:sym typeface="Wingdings" pitchFamily="2"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53</a:t>
            </a:fld>
            <a:endParaRPr lang="en-US"/>
          </a:p>
        </p:txBody>
      </p:sp>
      <p:grpSp>
        <p:nvGrpSpPr>
          <p:cNvPr id="5" name="Group 50"/>
          <p:cNvGrpSpPr>
            <a:grpSpLocks/>
          </p:cNvGrpSpPr>
          <p:nvPr/>
        </p:nvGrpSpPr>
        <p:grpSpPr bwMode="auto">
          <a:xfrm>
            <a:off x="2343150" y="2754993"/>
            <a:ext cx="3352800" cy="1778000"/>
            <a:chOff x="2880" y="2042"/>
            <a:chExt cx="2112" cy="1120"/>
          </a:xfrm>
        </p:grpSpPr>
        <p:grpSp>
          <p:nvGrpSpPr>
            <p:cNvPr id="6" name="Group 51"/>
            <p:cNvGrpSpPr>
              <a:grpSpLocks/>
            </p:cNvGrpSpPr>
            <p:nvPr/>
          </p:nvGrpSpPr>
          <p:grpSpPr bwMode="auto">
            <a:xfrm>
              <a:off x="3336" y="2834"/>
              <a:ext cx="240" cy="288"/>
              <a:chOff x="720" y="2112"/>
              <a:chExt cx="240" cy="288"/>
            </a:xfrm>
          </p:grpSpPr>
          <p:sp>
            <p:nvSpPr>
              <p:cNvPr id="49" name="Oval 52"/>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0" name="Text Box 53"/>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6</a:t>
                </a:r>
              </a:p>
            </p:txBody>
          </p:sp>
        </p:grpSp>
        <p:grpSp>
          <p:nvGrpSpPr>
            <p:cNvPr id="7" name="Group 54"/>
            <p:cNvGrpSpPr>
              <a:grpSpLocks/>
            </p:cNvGrpSpPr>
            <p:nvPr/>
          </p:nvGrpSpPr>
          <p:grpSpPr bwMode="auto">
            <a:xfrm>
              <a:off x="2880" y="2474"/>
              <a:ext cx="240" cy="288"/>
              <a:chOff x="720" y="2112"/>
              <a:chExt cx="240" cy="288"/>
            </a:xfrm>
          </p:grpSpPr>
          <p:sp>
            <p:nvSpPr>
              <p:cNvPr id="47" name="Oval 55"/>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8" name="Text Box 56"/>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3</a:t>
                </a:r>
              </a:p>
            </p:txBody>
          </p:sp>
        </p:grpSp>
        <p:grpSp>
          <p:nvGrpSpPr>
            <p:cNvPr id="8" name="Group 57"/>
            <p:cNvGrpSpPr>
              <a:grpSpLocks/>
            </p:cNvGrpSpPr>
            <p:nvPr/>
          </p:nvGrpSpPr>
          <p:grpSpPr bwMode="auto">
            <a:xfrm>
              <a:off x="3379" y="2042"/>
              <a:ext cx="240" cy="288"/>
              <a:chOff x="720" y="2112"/>
              <a:chExt cx="240" cy="288"/>
            </a:xfrm>
          </p:grpSpPr>
          <p:sp>
            <p:nvSpPr>
              <p:cNvPr id="45" name="Oval 58"/>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6" name="Text Box 59"/>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1</a:t>
                </a:r>
              </a:p>
            </p:txBody>
          </p:sp>
        </p:grpSp>
        <p:grpSp>
          <p:nvGrpSpPr>
            <p:cNvPr id="9" name="Group 60"/>
            <p:cNvGrpSpPr>
              <a:grpSpLocks/>
            </p:cNvGrpSpPr>
            <p:nvPr/>
          </p:nvGrpSpPr>
          <p:grpSpPr bwMode="auto">
            <a:xfrm>
              <a:off x="4752" y="2474"/>
              <a:ext cx="240" cy="288"/>
              <a:chOff x="720" y="2112"/>
              <a:chExt cx="240" cy="288"/>
            </a:xfrm>
          </p:grpSpPr>
          <p:sp>
            <p:nvSpPr>
              <p:cNvPr id="43" name="Oval 61"/>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4" name="Text Box 62"/>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5</a:t>
                </a:r>
              </a:p>
            </p:txBody>
          </p:sp>
        </p:grpSp>
        <p:grpSp>
          <p:nvGrpSpPr>
            <p:cNvPr id="10" name="Group 63"/>
            <p:cNvGrpSpPr>
              <a:grpSpLocks/>
            </p:cNvGrpSpPr>
            <p:nvPr/>
          </p:nvGrpSpPr>
          <p:grpSpPr bwMode="auto">
            <a:xfrm>
              <a:off x="4272" y="2042"/>
              <a:ext cx="240" cy="288"/>
              <a:chOff x="720" y="2112"/>
              <a:chExt cx="240" cy="288"/>
            </a:xfrm>
          </p:grpSpPr>
          <p:sp>
            <p:nvSpPr>
              <p:cNvPr id="41" name="Oval 64"/>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2" name="Text Box 65"/>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2</a:t>
                </a:r>
              </a:p>
            </p:txBody>
          </p:sp>
        </p:grpSp>
        <p:grpSp>
          <p:nvGrpSpPr>
            <p:cNvPr id="11" name="Group 66"/>
            <p:cNvGrpSpPr>
              <a:grpSpLocks/>
            </p:cNvGrpSpPr>
            <p:nvPr/>
          </p:nvGrpSpPr>
          <p:grpSpPr bwMode="auto">
            <a:xfrm>
              <a:off x="4272" y="2834"/>
              <a:ext cx="240" cy="288"/>
              <a:chOff x="720" y="2112"/>
              <a:chExt cx="240" cy="288"/>
            </a:xfrm>
          </p:grpSpPr>
          <p:sp>
            <p:nvSpPr>
              <p:cNvPr id="39" name="Oval 67"/>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0" name="Text Box 68"/>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7</a:t>
                </a:r>
              </a:p>
            </p:txBody>
          </p:sp>
        </p:grpSp>
        <p:grpSp>
          <p:nvGrpSpPr>
            <p:cNvPr id="12" name="Group 69"/>
            <p:cNvGrpSpPr>
              <a:grpSpLocks/>
            </p:cNvGrpSpPr>
            <p:nvPr/>
          </p:nvGrpSpPr>
          <p:grpSpPr bwMode="auto">
            <a:xfrm>
              <a:off x="3792" y="2474"/>
              <a:ext cx="240" cy="288"/>
              <a:chOff x="720" y="2112"/>
              <a:chExt cx="240" cy="288"/>
            </a:xfrm>
          </p:grpSpPr>
          <p:sp>
            <p:nvSpPr>
              <p:cNvPr id="37" name="Oval 70"/>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38" name="Text Box 71"/>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dirty="0"/>
                  <a:t>4</a:t>
                </a:r>
              </a:p>
            </p:txBody>
          </p:sp>
        </p:grpSp>
        <p:sp>
          <p:nvSpPr>
            <p:cNvPr id="13" name="Line 72"/>
            <p:cNvSpPr>
              <a:spLocks noChangeShapeType="1"/>
            </p:cNvSpPr>
            <p:nvPr/>
          </p:nvSpPr>
          <p:spPr bwMode="auto">
            <a:xfrm>
              <a:off x="3600" y="2330"/>
              <a:ext cx="235" cy="192"/>
            </a:xfrm>
            <a:prstGeom prst="line">
              <a:avLst/>
            </a:prstGeom>
            <a:noFill/>
            <a:ln w="38100">
              <a:solidFill>
                <a:schemeClr val="folHlink"/>
              </a:solidFill>
              <a:miter lim="800000"/>
              <a:headEnd/>
              <a:tailEnd type="triangle" w="med" len="med"/>
            </a:ln>
          </p:spPr>
          <p:txBody>
            <a:bodyPr wrap="none"/>
            <a:lstStyle/>
            <a:p>
              <a:endParaRPr lang="en-US"/>
            </a:p>
          </p:txBody>
        </p:sp>
        <p:sp>
          <p:nvSpPr>
            <p:cNvPr id="14" name="Line 73"/>
            <p:cNvSpPr>
              <a:spLocks noChangeShapeType="1"/>
            </p:cNvSpPr>
            <p:nvPr/>
          </p:nvSpPr>
          <p:spPr bwMode="auto">
            <a:xfrm>
              <a:off x="3619" y="2186"/>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15" name="Line 74"/>
            <p:cNvSpPr>
              <a:spLocks noChangeShapeType="1"/>
            </p:cNvSpPr>
            <p:nvPr/>
          </p:nvSpPr>
          <p:spPr bwMode="auto">
            <a:xfrm flipH="1">
              <a:off x="3600" y="2978"/>
              <a:ext cx="696" cy="0"/>
            </a:xfrm>
            <a:prstGeom prst="line">
              <a:avLst/>
            </a:prstGeom>
            <a:noFill/>
            <a:ln w="9525">
              <a:solidFill>
                <a:schemeClr val="tx1"/>
              </a:solidFill>
              <a:miter lim="800000"/>
              <a:headEnd/>
              <a:tailEnd type="triangle" w="med" len="med"/>
            </a:ln>
          </p:spPr>
          <p:txBody>
            <a:bodyPr wrap="none"/>
            <a:lstStyle/>
            <a:p>
              <a:endParaRPr lang="en-US"/>
            </a:p>
          </p:txBody>
        </p:sp>
        <p:sp>
          <p:nvSpPr>
            <p:cNvPr id="16" name="Line 75"/>
            <p:cNvSpPr>
              <a:spLocks noChangeShapeType="1"/>
            </p:cNvSpPr>
            <p:nvPr/>
          </p:nvSpPr>
          <p:spPr bwMode="auto">
            <a:xfrm>
              <a:off x="4512" y="2282"/>
              <a:ext cx="288" cy="240"/>
            </a:xfrm>
            <a:prstGeom prst="line">
              <a:avLst/>
            </a:prstGeom>
            <a:noFill/>
            <a:ln w="9525">
              <a:solidFill>
                <a:schemeClr val="tx1"/>
              </a:solidFill>
              <a:miter lim="800000"/>
              <a:headEnd/>
              <a:tailEnd type="triangle" w="med" len="med"/>
            </a:ln>
          </p:spPr>
          <p:txBody>
            <a:bodyPr wrap="none"/>
            <a:lstStyle/>
            <a:p>
              <a:endParaRPr lang="en-US"/>
            </a:p>
          </p:txBody>
        </p:sp>
        <p:sp>
          <p:nvSpPr>
            <p:cNvPr id="17" name="Line 76"/>
            <p:cNvSpPr>
              <a:spLocks noChangeShapeType="1"/>
            </p:cNvSpPr>
            <p:nvPr/>
          </p:nvSpPr>
          <p:spPr bwMode="auto">
            <a:xfrm>
              <a:off x="3120" y="2690"/>
              <a:ext cx="235" cy="192"/>
            </a:xfrm>
            <a:prstGeom prst="line">
              <a:avLst/>
            </a:prstGeom>
            <a:noFill/>
            <a:ln w="38100">
              <a:solidFill>
                <a:schemeClr val="folHlink"/>
              </a:solidFill>
              <a:miter lim="800000"/>
              <a:headEnd/>
              <a:tailEnd type="triangle" w="med" len="med"/>
            </a:ln>
          </p:spPr>
          <p:txBody>
            <a:bodyPr wrap="none"/>
            <a:lstStyle/>
            <a:p>
              <a:endParaRPr lang="en-US"/>
            </a:p>
          </p:txBody>
        </p:sp>
        <p:sp>
          <p:nvSpPr>
            <p:cNvPr id="18" name="Line 77"/>
            <p:cNvSpPr>
              <a:spLocks noChangeShapeType="1"/>
            </p:cNvSpPr>
            <p:nvPr/>
          </p:nvSpPr>
          <p:spPr bwMode="auto">
            <a:xfrm>
              <a:off x="4032" y="2690"/>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9" name="Line 78"/>
            <p:cNvSpPr>
              <a:spLocks noChangeShapeType="1"/>
            </p:cNvSpPr>
            <p:nvPr/>
          </p:nvSpPr>
          <p:spPr bwMode="auto">
            <a:xfrm flipH="1">
              <a:off x="3528" y="2714"/>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0" name="Line 79"/>
            <p:cNvSpPr>
              <a:spLocks noChangeShapeType="1"/>
            </p:cNvSpPr>
            <p:nvPr/>
          </p:nvSpPr>
          <p:spPr bwMode="auto">
            <a:xfrm flipH="1">
              <a:off x="4488" y="2738"/>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1" name="Line 80"/>
            <p:cNvSpPr>
              <a:spLocks noChangeShapeType="1"/>
            </p:cNvSpPr>
            <p:nvPr/>
          </p:nvSpPr>
          <p:spPr bwMode="auto">
            <a:xfrm>
              <a:off x="4032" y="2618"/>
              <a:ext cx="720" cy="0"/>
            </a:xfrm>
            <a:prstGeom prst="line">
              <a:avLst/>
            </a:prstGeom>
            <a:noFill/>
            <a:ln w="9525">
              <a:solidFill>
                <a:schemeClr val="tx1"/>
              </a:solidFill>
              <a:miter lim="800000"/>
              <a:headEnd/>
              <a:tailEnd type="triangle" w="med" len="med"/>
            </a:ln>
          </p:spPr>
          <p:txBody>
            <a:bodyPr wrap="none"/>
            <a:lstStyle/>
            <a:p>
              <a:endParaRPr lang="en-US"/>
            </a:p>
          </p:txBody>
        </p:sp>
        <p:sp>
          <p:nvSpPr>
            <p:cNvPr id="22" name="Line 81"/>
            <p:cNvSpPr>
              <a:spLocks noChangeShapeType="1"/>
            </p:cNvSpPr>
            <p:nvPr/>
          </p:nvSpPr>
          <p:spPr bwMode="auto">
            <a:xfrm>
              <a:off x="3120" y="2614"/>
              <a:ext cx="672" cy="4"/>
            </a:xfrm>
            <a:prstGeom prst="line">
              <a:avLst/>
            </a:prstGeom>
            <a:noFill/>
            <a:ln w="38100">
              <a:solidFill>
                <a:schemeClr val="folHlink"/>
              </a:solidFill>
              <a:miter lim="800000"/>
              <a:headEnd type="triangle" w="med" len="med"/>
              <a:tailEnd/>
            </a:ln>
          </p:spPr>
          <p:txBody>
            <a:bodyPr wrap="none"/>
            <a:lstStyle/>
            <a:p>
              <a:endParaRPr lang="en-US"/>
            </a:p>
          </p:txBody>
        </p:sp>
        <p:sp>
          <p:nvSpPr>
            <p:cNvPr id="23" name="Line 82"/>
            <p:cNvSpPr>
              <a:spLocks noChangeShapeType="1"/>
            </p:cNvSpPr>
            <p:nvPr/>
          </p:nvSpPr>
          <p:spPr bwMode="auto">
            <a:xfrm flipH="1">
              <a:off x="4008" y="2330"/>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4" name="Line 83"/>
            <p:cNvSpPr>
              <a:spLocks noChangeShapeType="1"/>
            </p:cNvSpPr>
            <p:nvPr/>
          </p:nvSpPr>
          <p:spPr bwMode="auto">
            <a:xfrm flipH="1">
              <a:off x="3097" y="2282"/>
              <a:ext cx="264" cy="240"/>
            </a:xfrm>
            <a:prstGeom prst="line">
              <a:avLst/>
            </a:prstGeom>
            <a:noFill/>
            <a:ln w="9525">
              <a:solidFill>
                <a:schemeClr val="tx1"/>
              </a:solidFill>
              <a:miter lim="800000"/>
              <a:headEnd type="triangle" w="med" len="med"/>
              <a:tailEnd/>
            </a:ln>
          </p:spPr>
          <p:txBody>
            <a:bodyPr wrap="none"/>
            <a:lstStyle/>
            <a:p>
              <a:endParaRPr lang="en-US"/>
            </a:p>
          </p:txBody>
        </p:sp>
        <p:sp>
          <p:nvSpPr>
            <p:cNvPr id="25" name="Text Box 84"/>
            <p:cNvSpPr txBox="1">
              <a:spLocks noChangeArrowheads="1"/>
            </p:cNvSpPr>
            <p:nvPr/>
          </p:nvSpPr>
          <p:spPr bwMode="auto">
            <a:xfrm>
              <a:off x="3097" y="2252"/>
              <a:ext cx="180" cy="212"/>
            </a:xfrm>
            <a:prstGeom prst="rect">
              <a:avLst/>
            </a:prstGeom>
            <a:noFill/>
            <a:ln w="9525">
              <a:noFill/>
              <a:miter lim="800000"/>
              <a:headEnd/>
              <a:tailEnd/>
            </a:ln>
          </p:spPr>
          <p:txBody>
            <a:bodyPr wrap="none">
              <a:spAutoFit/>
            </a:bodyPr>
            <a:lstStyle/>
            <a:p>
              <a:r>
                <a:rPr lang="en-US" sz="1600"/>
                <a:t>4</a:t>
              </a:r>
            </a:p>
          </p:txBody>
        </p:sp>
        <p:sp>
          <p:nvSpPr>
            <p:cNvPr id="26" name="Text Box 85"/>
            <p:cNvSpPr txBox="1">
              <a:spLocks noChangeArrowheads="1"/>
            </p:cNvSpPr>
            <p:nvPr/>
          </p:nvSpPr>
          <p:spPr bwMode="auto">
            <a:xfrm>
              <a:off x="3811" y="2042"/>
              <a:ext cx="180" cy="212"/>
            </a:xfrm>
            <a:prstGeom prst="rect">
              <a:avLst/>
            </a:prstGeom>
            <a:noFill/>
            <a:ln w="9525">
              <a:noFill/>
              <a:miter lim="800000"/>
              <a:headEnd/>
              <a:tailEnd/>
            </a:ln>
          </p:spPr>
          <p:txBody>
            <a:bodyPr wrap="none">
              <a:spAutoFit/>
            </a:bodyPr>
            <a:lstStyle/>
            <a:p>
              <a:r>
                <a:rPr lang="en-US" sz="1600"/>
                <a:t>2</a:t>
              </a:r>
            </a:p>
          </p:txBody>
        </p:sp>
        <p:sp>
          <p:nvSpPr>
            <p:cNvPr id="27" name="Text Box 86"/>
            <p:cNvSpPr txBox="1">
              <a:spLocks noChangeArrowheads="1"/>
            </p:cNvSpPr>
            <p:nvPr/>
          </p:nvSpPr>
          <p:spPr bwMode="auto">
            <a:xfrm>
              <a:off x="4572" y="2186"/>
              <a:ext cx="244" cy="212"/>
            </a:xfrm>
            <a:prstGeom prst="rect">
              <a:avLst/>
            </a:prstGeom>
            <a:noFill/>
            <a:ln w="9525">
              <a:noFill/>
              <a:miter lim="800000"/>
              <a:headEnd/>
              <a:tailEnd/>
            </a:ln>
          </p:spPr>
          <p:txBody>
            <a:bodyPr wrap="none">
              <a:spAutoFit/>
            </a:bodyPr>
            <a:lstStyle/>
            <a:p>
              <a:r>
                <a:rPr lang="en-US" sz="1600"/>
                <a:t>10</a:t>
              </a:r>
            </a:p>
          </p:txBody>
        </p:sp>
        <p:sp>
          <p:nvSpPr>
            <p:cNvPr id="28" name="Text Box 87"/>
            <p:cNvSpPr txBox="1">
              <a:spLocks noChangeArrowheads="1"/>
            </p:cNvSpPr>
            <p:nvPr/>
          </p:nvSpPr>
          <p:spPr bwMode="auto">
            <a:xfrm>
              <a:off x="3398" y="2416"/>
              <a:ext cx="180" cy="212"/>
            </a:xfrm>
            <a:prstGeom prst="rect">
              <a:avLst/>
            </a:prstGeom>
            <a:noFill/>
            <a:ln w="9525">
              <a:noFill/>
              <a:miter lim="800000"/>
              <a:headEnd/>
              <a:tailEnd/>
            </a:ln>
          </p:spPr>
          <p:txBody>
            <a:bodyPr wrap="none">
              <a:spAutoFit/>
            </a:bodyPr>
            <a:lstStyle/>
            <a:p>
              <a:r>
                <a:rPr lang="en-US" sz="1600"/>
                <a:t>2</a:t>
              </a:r>
            </a:p>
          </p:txBody>
        </p:sp>
        <p:sp>
          <p:nvSpPr>
            <p:cNvPr id="29" name="Text Box 88"/>
            <p:cNvSpPr txBox="1">
              <a:spLocks noChangeArrowheads="1"/>
            </p:cNvSpPr>
            <p:nvPr/>
          </p:nvSpPr>
          <p:spPr bwMode="auto">
            <a:xfrm>
              <a:off x="4308" y="2416"/>
              <a:ext cx="180" cy="212"/>
            </a:xfrm>
            <a:prstGeom prst="rect">
              <a:avLst/>
            </a:prstGeom>
            <a:noFill/>
            <a:ln w="9525">
              <a:noFill/>
              <a:miter lim="800000"/>
              <a:headEnd/>
              <a:tailEnd/>
            </a:ln>
          </p:spPr>
          <p:txBody>
            <a:bodyPr wrap="none">
              <a:spAutoFit/>
            </a:bodyPr>
            <a:lstStyle/>
            <a:p>
              <a:r>
                <a:rPr lang="en-US" sz="1600"/>
                <a:t>2</a:t>
              </a:r>
            </a:p>
          </p:txBody>
        </p:sp>
        <p:sp>
          <p:nvSpPr>
            <p:cNvPr id="30" name="Text Box 89"/>
            <p:cNvSpPr txBox="1">
              <a:spLocks noChangeArrowheads="1"/>
            </p:cNvSpPr>
            <p:nvPr/>
          </p:nvSpPr>
          <p:spPr bwMode="auto">
            <a:xfrm>
              <a:off x="4008" y="2282"/>
              <a:ext cx="180" cy="212"/>
            </a:xfrm>
            <a:prstGeom prst="rect">
              <a:avLst/>
            </a:prstGeom>
            <a:noFill/>
            <a:ln w="9525">
              <a:noFill/>
              <a:miter lim="800000"/>
              <a:headEnd/>
              <a:tailEnd/>
            </a:ln>
          </p:spPr>
          <p:txBody>
            <a:bodyPr wrap="none">
              <a:spAutoFit/>
            </a:bodyPr>
            <a:lstStyle/>
            <a:p>
              <a:r>
                <a:rPr lang="en-US" sz="1600"/>
                <a:t>3</a:t>
              </a:r>
            </a:p>
          </p:txBody>
        </p:sp>
        <p:sp>
          <p:nvSpPr>
            <p:cNvPr id="31" name="Text Box 90"/>
            <p:cNvSpPr txBox="1">
              <a:spLocks noChangeArrowheads="1"/>
            </p:cNvSpPr>
            <p:nvPr/>
          </p:nvSpPr>
          <p:spPr bwMode="auto">
            <a:xfrm>
              <a:off x="3631" y="2252"/>
              <a:ext cx="180" cy="212"/>
            </a:xfrm>
            <a:prstGeom prst="rect">
              <a:avLst/>
            </a:prstGeom>
            <a:noFill/>
            <a:ln w="9525">
              <a:noFill/>
              <a:miter lim="800000"/>
              <a:headEnd/>
              <a:tailEnd/>
            </a:ln>
          </p:spPr>
          <p:txBody>
            <a:bodyPr wrap="none">
              <a:spAutoFit/>
            </a:bodyPr>
            <a:lstStyle/>
            <a:p>
              <a:r>
                <a:rPr lang="en-US" sz="1600"/>
                <a:t>1</a:t>
              </a:r>
            </a:p>
          </p:txBody>
        </p:sp>
        <p:sp>
          <p:nvSpPr>
            <p:cNvPr id="32" name="Text Box 91"/>
            <p:cNvSpPr txBox="1">
              <a:spLocks noChangeArrowheads="1"/>
            </p:cNvSpPr>
            <p:nvPr/>
          </p:nvSpPr>
          <p:spPr bwMode="auto">
            <a:xfrm>
              <a:off x="3077" y="2738"/>
              <a:ext cx="180" cy="212"/>
            </a:xfrm>
            <a:prstGeom prst="rect">
              <a:avLst/>
            </a:prstGeom>
            <a:noFill/>
            <a:ln w="9525">
              <a:noFill/>
              <a:miter lim="800000"/>
              <a:headEnd/>
              <a:tailEnd/>
            </a:ln>
          </p:spPr>
          <p:txBody>
            <a:bodyPr wrap="none">
              <a:spAutoFit/>
            </a:bodyPr>
            <a:lstStyle/>
            <a:p>
              <a:r>
                <a:rPr lang="en-US" sz="1600"/>
                <a:t>5</a:t>
              </a:r>
            </a:p>
          </p:txBody>
        </p:sp>
        <p:sp>
          <p:nvSpPr>
            <p:cNvPr id="33" name="Text Box 92"/>
            <p:cNvSpPr txBox="1">
              <a:spLocks noChangeArrowheads="1"/>
            </p:cNvSpPr>
            <p:nvPr/>
          </p:nvSpPr>
          <p:spPr bwMode="auto">
            <a:xfrm>
              <a:off x="3541" y="2656"/>
              <a:ext cx="180" cy="212"/>
            </a:xfrm>
            <a:prstGeom prst="rect">
              <a:avLst/>
            </a:prstGeom>
            <a:noFill/>
            <a:ln w="9525">
              <a:noFill/>
              <a:miter lim="800000"/>
              <a:headEnd/>
              <a:tailEnd/>
            </a:ln>
          </p:spPr>
          <p:txBody>
            <a:bodyPr wrap="none">
              <a:spAutoFit/>
            </a:bodyPr>
            <a:lstStyle/>
            <a:p>
              <a:r>
                <a:rPr lang="en-US" sz="1600"/>
                <a:t>8</a:t>
              </a:r>
            </a:p>
          </p:txBody>
        </p:sp>
        <p:sp>
          <p:nvSpPr>
            <p:cNvPr id="34" name="Text Box 93"/>
            <p:cNvSpPr txBox="1">
              <a:spLocks noChangeArrowheads="1"/>
            </p:cNvSpPr>
            <p:nvPr/>
          </p:nvSpPr>
          <p:spPr bwMode="auto">
            <a:xfrm>
              <a:off x="4098" y="2670"/>
              <a:ext cx="180" cy="212"/>
            </a:xfrm>
            <a:prstGeom prst="rect">
              <a:avLst/>
            </a:prstGeom>
            <a:noFill/>
            <a:ln w="9525">
              <a:noFill/>
              <a:miter lim="800000"/>
              <a:headEnd/>
              <a:tailEnd/>
            </a:ln>
          </p:spPr>
          <p:txBody>
            <a:bodyPr wrap="none">
              <a:spAutoFit/>
            </a:bodyPr>
            <a:lstStyle/>
            <a:p>
              <a:r>
                <a:rPr lang="en-US" sz="1600"/>
                <a:t>4</a:t>
              </a:r>
            </a:p>
          </p:txBody>
        </p:sp>
        <p:sp>
          <p:nvSpPr>
            <p:cNvPr id="35" name="Text Box 94"/>
            <p:cNvSpPr txBox="1">
              <a:spLocks noChangeArrowheads="1"/>
            </p:cNvSpPr>
            <p:nvPr/>
          </p:nvSpPr>
          <p:spPr bwMode="auto">
            <a:xfrm>
              <a:off x="4620" y="2776"/>
              <a:ext cx="180" cy="212"/>
            </a:xfrm>
            <a:prstGeom prst="rect">
              <a:avLst/>
            </a:prstGeom>
            <a:noFill/>
            <a:ln w="9525">
              <a:noFill/>
              <a:miter lim="800000"/>
              <a:headEnd/>
              <a:tailEnd/>
            </a:ln>
          </p:spPr>
          <p:txBody>
            <a:bodyPr wrap="none">
              <a:spAutoFit/>
            </a:bodyPr>
            <a:lstStyle/>
            <a:p>
              <a:r>
                <a:rPr lang="en-US" sz="1600"/>
                <a:t>6</a:t>
              </a:r>
            </a:p>
          </p:txBody>
        </p:sp>
        <p:sp>
          <p:nvSpPr>
            <p:cNvPr id="36" name="Text Box 95"/>
            <p:cNvSpPr txBox="1">
              <a:spLocks noChangeArrowheads="1"/>
            </p:cNvSpPr>
            <p:nvPr/>
          </p:nvSpPr>
          <p:spPr bwMode="auto">
            <a:xfrm>
              <a:off x="3901" y="2950"/>
              <a:ext cx="244" cy="212"/>
            </a:xfrm>
            <a:prstGeom prst="rect">
              <a:avLst/>
            </a:prstGeom>
            <a:noFill/>
            <a:ln w="9525">
              <a:noFill/>
              <a:miter lim="800000"/>
              <a:headEnd/>
              <a:tailEnd/>
            </a:ln>
          </p:spPr>
          <p:txBody>
            <a:bodyPr wrap="none">
              <a:spAutoFit/>
            </a:bodyPr>
            <a:lstStyle/>
            <a:p>
              <a:r>
                <a:rPr lang="en-US" sz="1600"/>
                <a:t>10</a:t>
              </a:r>
            </a:p>
          </p:txBody>
        </p:sp>
      </p:grpSp>
    </p:spTree>
    <p:extLst>
      <p:ext uri="{BB962C8B-B14F-4D97-AF65-F5344CB8AC3E}">
        <p14:creationId xmlns:p14="http://schemas.microsoft.com/office/powerpoint/2010/main" val="3860227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Path</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cycle (2,5,4) can be gone over and over always decreasing the path weight.</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54</a:t>
            </a:fld>
            <a:endParaRPr lang="en-US"/>
          </a:p>
        </p:txBody>
      </p:sp>
      <p:grpSp>
        <p:nvGrpSpPr>
          <p:cNvPr id="5" name="Group 143"/>
          <p:cNvGrpSpPr>
            <a:grpSpLocks/>
          </p:cNvGrpSpPr>
          <p:nvPr/>
        </p:nvGrpSpPr>
        <p:grpSpPr bwMode="auto">
          <a:xfrm>
            <a:off x="2590007" y="1905000"/>
            <a:ext cx="3352800" cy="1778000"/>
            <a:chOff x="245" y="3160"/>
            <a:chExt cx="2112" cy="1120"/>
          </a:xfrm>
        </p:grpSpPr>
        <p:grpSp>
          <p:nvGrpSpPr>
            <p:cNvPr id="6" name="Group 144"/>
            <p:cNvGrpSpPr>
              <a:grpSpLocks/>
            </p:cNvGrpSpPr>
            <p:nvPr/>
          </p:nvGrpSpPr>
          <p:grpSpPr bwMode="auto">
            <a:xfrm>
              <a:off x="701" y="3952"/>
              <a:ext cx="240" cy="288"/>
              <a:chOff x="720" y="2112"/>
              <a:chExt cx="240" cy="288"/>
            </a:xfrm>
          </p:grpSpPr>
          <p:sp>
            <p:nvSpPr>
              <p:cNvPr id="49" name="Oval 145"/>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0" name="Text Box 146"/>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6</a:t>
                </a:r>
              </a:p>
            </p:txBody>
          </p:sp>
        </p:grpSp>
        <p:grpSp>
          <p:nvGrpSpPr>
            <p:cNvPr id="7" name="Group 147"/>
            <p:cNvGrpSpPr>
              <a:grpSpLocks/>
            </p:cNvGrpSpPr>
            <p:nvPr/>
          </p:nvGrpSpPr>
          <p:grpSpPr bwMode="auto">
            <a:xfrm>
              <a:off x="245" y="3592"/>
              <a:ext cx="240" cy="288"/>
              <a:chOff x="720" y="2112"/>
              <a:chExt cx="240" cy="288"/>
            </a:xfrm>
          </p:grpSpPr>
          <p:sp>
            <p:nvSpPr>
              <p:cNvPr id="47" name="Oval 148"/>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8" name="Text Box 149"/>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3</a:t>
                </a:r>
              </a:p>
            </p:txBody>
          </p:sp>
        </p:grpSp>
        <p:grpSp>
          <p:nvGrpSpPr>
            <p:cNvPr id="8" name="Group 150"/>
            <p:cNvGrpSpPr>
              <a:grpSpLocks/>
            </p:cNvGrpSpPr>
            <p:nvPr/>
          </p:nvGrpSpPr>
          <p:grpSpPr bwMode="auto">
            <a:xfrm>
              <a:off x="744" y="3160"/>
              <a:ext cx="240" cy="288"/>
              <a:chOff x="720" y="2112"/>
              <a:chExt cx="240" cy="288"/>
            </a:xfrm>
          </p:grpSpPr>
          <p:sp>
            <p:nvSpPr>
              <p:cNvPr id="45" name="Oval 151"/>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6" name="Text Box 152"/>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1</a:t>
                </a:r>
              </a:p>
            </p:txBody>
          </p:sp>
        </p:grpSp>
        <p:grpSp>
          <p:nvGrpSpPr>
            <p:cNvPr id="9" name="Group 153"/>
            <p:cNvGrpSpPr>
              <a:grpSpLocks/>
            </p:cNvGrpSpPr>
            <p:nvPr/>
          </p:nvGrpSpPr>
          <p:grpSpPr bwMode="auto">
            <a:xfrm>
              <a:off x="2117" y="3592"/>
              <a:ext cx="240" cy="288"/>
              <a:chOff x="720" y="2112"/>
              <a:chExt cx="240" cy="288"/>
            </a:xfrm>
          </p:grpSpPr>
          <p:sp>
            <p:nvSpPr>
              <p:cNvPr id="43" name="Oval 154"/>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4" name="Text Box 155"/>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5</a:t>
                </a:r>
              </a:p>
            </p:txBody>
          </p:sp>
        </p:grpSp>
        <p:grpSp>
          <p:nvGrpSpPr>
            <p:cNvPr id="10" name="Group 156"/>
            <p:cNvGrpSpPr>
              <a:grpSpLocks/>
            </p:cNvGrpSpPr>
            <p:nvPr/>
          </p:nvGrpSpPr>
          <p:grpSpPr bwMode="auto">
            <a:xfrm>
              <a:off x="1637" y="3160"/>
              <a:ext cx="240" cy="288"/>
              <a:chOff x="720" y="2112"/>
              <a:chExt cx="240" cy="288"/>
            </a:xfrm>
          </p:grpSpPr>
          <p:sp>
            <p:nvSpPr>
              <p:cNvPr id="41" name="Oval 157"/>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2" name="Text Box 158"/>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2</a:t>
                </a:r>
              </a:p>
            </p:txBody>
          </p:sp>
        </p:grpSp>
        <p:grpSp>
          <p:nvGrpSpPr>
            <p:cNvPr id="11" name="Group 159"/>
            <p:cNvGrpSpPr>
              <a:grpSpLocks/>
            </p:cNvGrpSpPr>
            <p:nvPr/>
          </p:nvGrpSpPr>
          <p:grpSpPr bwMode="auto">
            <a:xfrm>
              <a:off x="1637" y="3952"/>
              <a:ext cx="240" cy="288"/>
              <a:chOff x="720" y="2112"/>
              <a:chExt cx="240" cy="288"/>
            </a:xfrm>
          </p:grpSpPr>
          <p:sp>
            <p:nvSpPr>
              <p:cNvPr id="39" name="Oval 160"/>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0" name="Text Box 161"/>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7</a:t>
                </a:r>
              </a:p>
            </p:txBody>
          </p:sp>
        </p:grpSp>
        <p:grpSp>
          <p:nvGrpSpPr>
            <p:cNvPr id="12" name="Group 162"/>
            <p:cNvGrpSpPr>
              <a:grpSpLocks/>
            </p:cNvGrpSpPr>
            <p:nvPr/>
          </p:nvGrpSpPr>
          <p:grpSpPr bwMode="auto">
            <a:xfrm>
              <a:off x="1157" y="3592"/>
              <a:ext cx="240" cy="288"/>
              <a:chOff x="720" y="2112"/>
              <a:chExt cx="240" cy="288"/>
            </a:xfrm>
          </p:grpSpPr>
          <p:sp>
            <p:nvSpPr>
              <p:cNvPr id="37" name="Oval 163"/>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38" name="Text Box 164"/>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4</a:t>
                </a:r>
              </a:p>
            </p:txBody>
          </p:sp>
        </p:grpSp>
        <p:sp>
          <p:nvSpPr>
            <p:cNvPr id="13" name="Line 165"/>
            <p:cNvSpPr>
              <a:spLocks noChangeShapeType="1"/>
            </p:cNvSpPr>
            <p:nvPr/>
          </p:nvSpPr>
          <p:spPr bwMode="auto">
            <a:xfrm>
              <a:off x="965" y="3448"/>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4" name="Line 166"/>
            <p:cNvSpPr>
              <a:spLocks noChangeShapeType="1"/>
            </p:cNvSpPr>
            <p:nvPr/>
          </p:nvSpPr>
          <p:spPr bwMode="auto">
            <a:xfrm>
              <a:off x="984" y="3304"/>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15" name="Line 167"/>
            <p:cNvSpPr>
              <a:spLocks noChangeShapeType="1"/>
            </p:cNvSpPr>
            <p:nvPr/>
          </p:nvSpPr>
          <p:spPr bwMode="auto">
            <a:xfrm flipH="1">
              <a:off x="965" y="4096"/>
              <a:ext cx="696" cy="0"/>
            </a:xfrm>
            <a:prstGeom prst="line">
              <a:avLst/>
            </a:prstGeom>
            <a:noFill/>
            <a:ln w="9525">
              <a:solidFill>
                <a:schemeClr val="tx1"/>
              </a:solidFill>
              <a:miter lim="800000"/>
              <a:headEnd/>
              <a:tailEnd type="triangle" w="med" len="med"/>
            </a:ln>
          </p:spPr>
          <p:txBody>
            <a:bodyPr wrap="none"/>
            <a:lstStyle/>
            <a:p>
              <a:endParaRPr lang="en-US"/>
            </a:p>
          </p:txBody>
        </p:sp>
        <p:sp>
          <p:nvSpPr>
            <p:cNvPr id="16" name="Line 168"/>
            <p:cNvSpPr>
              <a:spLocks noChangeShapeType="1"/>
            </p:cNvSpPr>
            <p:nvPr/>
          </p:nvSpPr>
          <p:spPr bwMode="auto">
            <a:xfrm>
              <a:off x="1877" y="3400"/>
              <a:ext cx="288" cy="240"/>
            </a:xfrm>
            <a:prstGeom prst="line">
              <a:avLst/>
            </a:prstGeom>
            <a:noFill/>
            <a:ln w="38100">
              <a:solidFill>
                <a:schemeClr val="folHlink"/>
              </a:solidFill>
              <a:miter lim="800000"/>
              <a:headEnd/>
              <a:tailEnd type="triangle" w="med" len="med"/>
            </a:ln>
          </p:spPr>
          <p:txBody>
            <a:bodyPr wrap="none"/>
            <a:lstStyle/>
            <a:p>
              <a:endParaRPr lang="en-US"/>
            </a:p>
          </p:txBody>
        </p:sp>
        <p:sp>
          <p:nvSpPr>
            <p:cNvPr id="17" name="Line 169"/>
            <p:cNvSpPr>
              <a:spLocks noChangeShapeType="1"/>
            </p:cNvSpPr>
            <p:nvPr/>
          </p:nvSpPr>
          <p:spPr bwMode="auto">
            <a:xfrm>
              <a:off x="485" y="3808"/>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8" name="Line 170"/>
            <p:cNvSpPr>
              <a:spLocks noChangeShapeType="1"/>
            </p:cNvSpPr>
            <p:nvPr/>
          </p:nvSpPr>
          <p:spPr bwMode="auto">
            <a:xfrm>
              <a:off x="1397" y="3808"/>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9" name="Line 171"/>
            <p:cNvSpPr>
              <a:spLocks noChangeShapeType="1"/>
            </p:cNvSpPr>
            <p:nvPr/>
          </p:nvSpPr>
          <p:spPr bwMode="auto">
            <a:xfrm flipH="1">
              <a:off x="893" y="3832"/>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0" name="Line 172"/>
            <p:cNvSpPr>
              <a:spLocks noChangeShapeType="1"/>
            </p:cNvSpPr>
            <p:nvPr/>
          </p:nvSpPr>
          <p:spPr bwMode="auto">
            <a:xfrm flipH="1">
              <a:off x="1853" y="3856"/>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1" name="Line 173"/>
            <p:cNvSpPr>
              <a:spLocks noChangeShapeType="1"/>
            </p:cNvSpPr>
            <p:nvPr/>
          </p:nvSpPr>
          <p:spPr bwMode="auto">
            <a:xfrm>
              <a:off x="1397" y="3736"/>
              <a:ext cx="720" cy="0"/>
            </a:xfrm>
            <a:prstGeom prst="line">
              <a:avLst/>
            </a:prstGeom>
            <a:noFill/>
            <a:ln w="38100">
              <a:solidFill>
                <a:schemeClr val="folHlink"/>
              </a:solidFill>
              <a:miter lim="800000"/>
              <a:headEnd type="triangle" w="med" len="med"/>
              <a:tailEnd/>
            </a:ln>
          </p:spPr>
          <p:txBody>
            <a:bodyPr wrap="none"/>
            <a:lstStyle/>
            <a:p>
              <a:endParaRPr lang="en-US"/>
            </a:p>
          </p:txBody>
        </p:sp>
        <p:sp>
          <p:nvSpPr>
            <p:cNvPr id="22" name="Line 174"/>
            <p:cNvSpPr>
              <a:spLocks noChangeShapeType="1"/>
            </p:cNvSpPr>
            <p:nvPr/>
          </p:nvSpPr>
          <p:spPr bwMode="auto">
            <a:xfrm>
              <a:off x="485" y="3732"/>
              <a:ext cx="672" cy="4"/>
            </a:xfrm>
            <a:prstGeom prst="line">
              <a:avLst/>
            </a:prstGeom>
            <a:noFill/>
            <a:ln w="9525">
              <a:solidFill>
                <a:schemeClr val="tx1"/>
              </a:solidFill>
              <a:miter lim="800000"/>
              <a:headEnd type="triangle" w="med" len="med"/>
              <a:tailEnd/>
            </a:ln>
          </p:spPr>
          <p:txBody>
            <a:bodyPr wrap="none"/>
            <a:lstStyle/>
            <a:p>
              <a:endParaRPr lang="en-US"/>
            </a:p>
          </p:txBody>
        </p:sp>
        <p:sp>
          <p:nvSpPr>
            <p:cNvPr id="23" name="Line 175"/>
            <p:cNvSpPr>
              <a:spLocks noChangeShapeType="1"/>
            </p:cNvSpPr>
            <p:nvPr/>
          </p:nvSpPr>
          <p:spPr bwMode="auto">
            <a:xfrm flipH="1">
              <a:off x="1373" y="3443"/>
              <a:ext cx="270" cy="245"/>
            </a:xfrm>
            <a:prstGeom prst="line">
              <a:avLst/>
            </a:prstGeom>
            <a:noFill/>
            <a:ln w="38100">
              <a:solidFill>
                <a:schemeClr val="folHlink"/>
              </a:solidFill>
              <a:miter lim="800000"/>
              <a:headEnd type="triangle" w="med" len="med"/>
              <a:tailEnd/>
            </a:ln>
          </p:spPr>
          <p:txBody>
            <a:bodyPr wrap="none"/>
            <a:lstStyle/>
            <a:p>
              <a:endParaRPr lang="en-US"/>
            </a:p>
          </p:txBody>
        </p:sp>
        <p:sp>
          <p:nvSpPr>
            <p:cNvPr id="24" name="Line 176"/>
            <p:cNvSpPr>
              <a:spLocks noChangeShapeType="1"/>
            </p:cNvSpPr>
            <p:nvPr/>
          </p:nvSpPr>
          <p:spPr bwMode="auto">
            <a:xfrm flipH="1">
              <a:off x="462" y="3400"/>
              <a:ext cx="264" cy="240"/>
            </a:xfrm>
            <a:prstGeom prst="line">
              <a:avLst/>
            </a:prstGeom>
            <a:noFill/>
            <a:ln w="9525">
              <a:solidFill>
                <a:schemeClr val="tx1"/>
              </a:solidFill>
              <a:miter lim="800000"/>
              <a:headEnd type="triangle" w="med" len="med"/>
              <a:tailEnd/>
            </a:ln>
          </p:spPr>
          <p:txBody>
            <a:bodyPr wrap="none"/>
            <a:lstStyle/>
            <a:p>
              <a:endParaRPr lang="en-US"/>
            </a:p>
          </p:txBody>
        </p:sp>
        <p:sp>
          <p:nvSpPr>
            <p:cNvPr id="25" name="Text Box 177"/>
            <p:cNvSpPr txBox="1">
              <a:spLocks noChangeArrowheads="1"/>
            </p:cNvSpPr>
            <p:nvPr/>
          </p:nvSpPr>
          <p:spPr bwMode="auto">
            <a:xfrm>
              <a:off x="462" y="3370"/>
              <a:ext cx="180" cy="212"/>
            </a:xfrm>
            <a:prstGeom prst="rect">
              <a:avLst/>
            </a:prstGeom>
            <a:noFill/>
            <a:ln w="9525">
              <a:noFill/>
              <a:miter lim="800000"/>
              <a:headEnd/>
              <a:tailEnd/>
            </a:ln>
          </p:spPr>
          <p:txBody>
            <a:bodyPr wrap="none">
              <a:spAutoFit/>
            </a:bodyPr>
            <a:lstStyle/>
            <a:p>
              <a:r>
                <a:rPr lang="en-US" sz="1600"/>
                <a:t>4</a:t>
              </a:r>
            </a:p>
          </p:txBody>
        </p:sp>
        <p:sp>
          <p:nvSpPr>
            <p:cNvPr id="26" name="Text Box 178"/>
            <p:cNvSpPr txBox="1">
              <a:spLocks noChangeArrowheads="1"/>
            </p:cNvSpPr>
            <p:nvPr/>
          </p:nvSpPr>
          <p:spPr bwMode="auto">
            <a:xfrm>
              <a:off x="1176" y="3160"/>
              <a:ext cx="180" cy="212"/>
            </a:xfrm>
            <a:prstGeom prst="rect">
              <a:avLst/>
            </a:prstGeom>
            <a:noFill/>
            <a:ln w="9525">
              <a:noFill/>
              <a:miter lim="800000"/>
              <a:headEnd/>
              <a:tailEnd/>
            </a:ln>
          </p:spPr>
          <p:txBody>
            <a:bodyPr wrap="none">
              <a:spAutoFit/>
            </a:bodyPr>
            <a:lstStyle/>
            <a:p>
              <a:r>
                <a:rPr lang="en-US" sz="1600"/>
                <a:t>2</a:t>
              </a:r>
            </a:p>
          </p:txBody>
        </p:sp>
        <p:sp>
          <p:nvSpPr>
            <p:cNvPr id="27" name="Text Box 179"/>
            <p:cNvSpPr txBox="1">
              <a:spLocks noChangeArrowheads="1"/>
            </p:cNvSpPr>
            <p:nvPr/>
          </p:nvSpPr>
          <p:spPr bwMode="auto">
            <a:xfrm>
              <a:off x="1937" y="3304"/>
              <a:ext cx="287" cy="212"/>
            </a:xfrm>
            <a:prstGeom prst="rect">
              <a:avLst/>
            </a:prstGeom>
            <a:noFill/>
            <a:ln w="9525">
              <a:noFill/>
              <a:miter lim="800000"/>
              <a:headEnd/>
              <a:tailEnd/>
            </a:ln>
          </p:spPr>
          <p:txBody>
            <a:bodyPr wrap="none">
              <a:spAutoFit/>
            </a:bodyPr>
            <a:lstStyle/>
            <a:p>
              <a:r>
                <a:rPr lang="en-US" sz="1600"/>
                <a:t>-10</a:t>
              </a:r>
            </a:p>
          </p:txBody>
        </p:sp>
        <p:sp>
          <p:nvSpPr>
            <p:cNvPr id="28" name="Text Box 180"/>
            <p:cNvSpPr txBox="1">
              <a:spLocks noChangeArrowheads="1"/>
            </p:cNvSpPr>
            <p:nvPr/>
          </p:nvSpPr>
          <p:spPr bwMode="auto">
            <a:xfrm>
              <a:off x="763" y="3534"/>
              <a:ext cx="180" cy="212"/>
            </a:xfrm>
            <a:prstGeom prst="rect">
              <a:avLst/>
            </a:prstGeom>
            <a:noFill/>
            <a:ln w="9525">
              <a:noFill/>
              <a:miter lim="800000"/>
              <a:headEnd/>
              <a:tailEnd/>
            </a:ln>
          </p:spPr>
          <p:txBody>
            <a:bodyPr wrap="none">
              <a:spAutoFit/>
            </a:bodyPr>
            <a:lstStyle/>
            <a:p>
              <a:r>
                <a:rPr lang="en-US" sz="1600"/>
                <a:t>2</a:t>
              </a:r>
            </a:p>
          </p:txBody>
        </p:sp>
        <p:sp>
          <p:nvSpPr>
            <p:cNvPr id="29" name="Text Box 181"/>
            <p:cNvSpPr txBox="1">
              <a:spLocks noChangeArrowheads="1"/>
            </p:cNvSpPr>
            <p:nvPr/>
          </p:nvSpPr>
          <p:spPr bwMode="auto">
            <a:xfrm>
              <a:off x="1673" y="3534"/>
              <a:ext cx="180" cy="212"/>
            </a:xfrm>
            <a:prstGeom prst="rect">
              <a:avLst/>
            </a:prstGeom>
            <a:noFill/>
            <a:ln w="9525">
              <a:noFill/>
              <a:miter lim="800000"/>
              <a:headEnd/>
              <a:tailEnd/>
            </a:ln>
          </p:spPr>
          <p:txBody>
            <a:bodyPr wrap="none">
              <a:spAutoFit/>
            </a:bodyPr>
            <a:lstStyle/>
            <a:p>
              <a:r>
                <a:rPr lang="en-US" sz="1600"/>
                <a:t>2</a:t>
              </a:r>
            </a:p>
          </p:txBody>
        </p:sp>
        <p:sp>
          <p:nvSpPr>
            <p:cNvPr id="30" name="Text Box 182"/>
            <p:cNvSpPr txBox="1">
              <a:spLocks noChangeArrowheads="1"/>
            </p:cNvSpPr>
            <p:nvPr/>
          </p:nvSpPr>
          <p:spPr bwMode="auto">
            <a:xfrm>
              <a:off x="1373" y="3400"/>
              <a:ext cx="180" cy="212"/>
            </a:xfrm>
            <a:prstGeom prst="rect">
              <a:avLst/>
            </a:prstGeom>
            <a:noFill/>
            <a:ln w="9525">
              <a:noFill/>
              <a:miter lim="800000"/>
              <a:headEnd/>
              <a:tailEnd/>
            </a:ln>
          </p:spPr>
          <p:txBody>
            <a:bodyPr wrap="none">
              <a:spAutoFit/>
            </a:bodyPr>
            <a:lstStyle/>
            <a:p>
              <a:r>
                <a:rPr lang="en-US" sz="1600"/>
                <a:t>3</a:t>
              </a:r>
            </a:p>
          </p:txBody>
        </p:sp>
        <p:sp>
          <p:nvSpPr>
            <p:cNvPr id="31" name="Text Box 183"/>
            <p:cNvSpPr txBox="1">
              <a:spLocks noChangeArrowheads="1"/>
            </p:cNvSpPr>
            <p:nvPr/>
          </p:nvSpPr>
          <p:spPr bwMode="auto">
            <a:xfrm>
              <a:off x="996" y="3370"/>
              <a:ext cx="180" cy="212"/>
            </a:xfrm>
            <a:prstGeom prst="rect">
              <a:avLst/>
            </a:prstGeom>
            <a:noFill/>
            <a:ln w="9525">
              <a:noFill/>
              <a:miter lim="800000"/>
              <a:headEnd/>
              <a:tailEnd/>
            </a:ln>
          </p:spPr>
          <p:txBody>
            <a:bodyPr wrap="none">
              <a:spAutoFit/>
            </a:bodyPr>
            <a:lstStyle/>
            <a:p>
              <a:r>
                <a:rPr lang="en-US" sz="1600"/>
                <a:t>1</a:t>
              </a:r>
            </a:p>
          </p:txBody>
        </p:sp>
        <p:sp>
          <p:nvSpPr>
            <p:cNvPr id="32" name="Text Box 184"/>
            <p:cNvSpPr txBox="1">
              <a:spLocks noChangeArrowheads="1"/>
            </p:cNvSpPr>
            <p:nvPr/>
          </p:nvSpPr>
          <p:spPr bwMode="auto">
            <a:xfrm>
              <a:off x="442" y="3856"/>
              <a:ext cx="180" cy="212"/>
            </a:xfrm>
            <a:prstGeom prst="rect">
              <a:avLst/>
            </a:prstGeom>
            <a:noFill/>
            <a:ln w="9525">
              <a:noFill/>
              <a:miter lim="800000"/>
              <a:headEnd/>
              <a:tailEnd/>
            </a:ln>
          </p:spPr>
          <p:txBody>
            <a:bodyPr wrap="none">
              <a:spAutoFit/>
            </a:bodyPr>
            <a:lstStyle/>
            <a:p>
              <a:r>
                <a:rPr lang="en-US" sz="1600"/>
                <a:t>5</a:t>
              </a:r>
            </a:p>
          </p:txBody>
        </p:sp>
        <p:sp>
          <p:nvSpPr>
            <p:cNvPr id="33" name="Text Box 185"/>
            <p:cNvSpPr txBox="1">
              <a:spLocks noChangeArrowheads="1"/>
            </p:cNvSpPr>
            <p:nvPr/>
          </p:nvSpPr>
          <p:spPr bwMode="auto">
            <a:xfrm>
              <a:off x="906" y="3774"/>
              <a:ext cx="180" cy="212"/>
            </a:xfrm>
            <a:prstGeom prst="rect">
              <a:avLst/>
            </a:prstGeom>
            <a:noFill/>
            <a:ln w="9525">
              <a:noFill/>
              <a:miter lim="800000"/>
              <a:headEnd/>
              <a:tailEnd/>
            </a:ln>
          </p:spPr>
          <p:txBody>
            <a:bodyPr wrap="none">
              <a:spAutoFit/>
            </a:bodyPr>
            <a:lstStyle/>
            <a:p>
              <a:r>
                <a:rPr lang="en-US" sz="1600"/>
                <a:t>8</a:t>
              </a:r>
            </a:p>
          </p:txBody>
        </p:sp>
        <p:sp>
          <p:nvSpPr>
            <p:cNvPr id="34" name="Text Box 186"/>
            <p:cNvSpPr txBox="1">
              <a:spLocks noChangeArrowheads="1"/>
            </p:cNvSpPr>
            <p:nvPr/>
          </p:nvSpPr>
          <p:spPr bwMode="auto">
            <a:xfrm>
              <a:off x="1463" y="3788"/>
              <a:ext cx="180" cy="212"/>
            </a:xfrm>
            <a:prstGeom prst="rect">
              <a:avLst/>
            </a:prstGeom>
            <a:noFill/>
            <a:ln w="9525">
              <a:noFill/>
              <a:miter lim="800000"/>
              <a:headEnd/>
              <a:tailEnd/>
            </a:ln>
          </p:spPr>
          <p:txBody>
            <a:bodyPr wrap="none">
              <a:spAutoFit/>
            </a:bodyPr>
            <a:lstStyle/>
            <a:p>
              <a:r>
                <a:rPr lang="en-US" sz="1600"/>
                <a:t>4</a:t>
              </a:r>
            </a:p>
          </p:txBody>
        </p:sp>
        <p:sp>
          <p:nvSpPr>
            <p:cNvPr id="35" name="Text Box 187"/>
            <p:cNvSpPr txBox="1">
              <a:spLocks noChangeArrowheads="1"/>
            </p:cNvSpPr>
            <p:nvPr/>
          </p:nvSpPr>
          <p:spPr bwMode="auto">
            <a:xfrm>
              <a:off x="1985" y="3894"/>
              <a:ext cx="180" cy="212"/>
            </a:xfrm>
            <a:prstGeom prst="rect">
              <a:avLst/>
            </a:prstGeom>
            <a:noFill/>
            <a:ln w="9525">
              <a:noFill/>
              <a:miter lim="800000"/>
              <a:headEnd/>
              <a:tailEnd/>
            </a:ln>
          </p:spPr>
          <p:txBody>
            <a:bodyPr wrap="none">
              <a:spAutoFit/>
            </a:bodyPr>
            <a:lstStyle/>
            <a:p>
              <a:r>
                <a:rPr lang="en-US" sz="1600"/>
                <a:t>6</a:t>
              </a:r>
            </a:p>
          </p:txBody>
        </p:sp>
        <p:sp>
          <p:nvSpPr>
            <p:cNvPr id="36" name="Text Box 188"/>
            <p:cNvSpPr txBox="1">
              <a:spLocks noChangeArrowheads="1"/>
            </p:cNvSpPr>
            <p:nvPr/>
          </p:nvSpPr>
          <p:spPr bwMode="auto">
            <a:xfrm>
              <a:off x="1266" y="4068"/>
              <a:ext cx="180" cy="212"/>
            </a:xfrm>
            <a:prstGeom prst="rect">
              <a:avLst/>
            </a:prstGeom>
            <a:noFill/>
            <a:ln w="9525">
              <a:noFill/>
              <a:miter lim="800000"/>
              <a:headEnd/>
              <a:tailEnd/>
            </a:ln>
          </p:spPr>
          <p:txBody>
            <a:bodyPr wrap="none">
              <a:spAutoFit/>
            </a:bodyPr>
            <a:lstStyle/>
            <a:p>
              <a:r>
                <a:rPr lang="en-US" sz="1600"/>
                <a:t>1</a:t>
              </a:r>
            </a:p>
          </p:txBody>
        </p:sp>
      </p:grpSp>
    </p:spTree>
    <p:extLst>
      <p:ext uri="{BB962C8B-B14F-4D97-AF65-F5344CB8AC3E}">
        <p14:creationId xmlns:p14="http://schemas.microsoft.com/office/powerpoint/2010/main" val="2229017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Unweighted</a:t>
            </a:r>
            <a:r>
              <a:rPr lang="en-US" dirty="0" smtClean="0"/>
              <a:t>  Shortest Paths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In this problem, just count the edges.</a:t>
            </a:r>
          </a:p>
          <a:p>
            <a:r>
              <a:rPr lang="en-US" dirty="0" smtClean="0"/>
              <a:t>Special case of the weighted graph </a:t>
            </a:r>
            <a:endParaRPr lang="en-US" dirty="0" smtClean="0">
              <a:sym typeface="Wingdings" pitchFamily="2" charset="2"/>
            </a:endParaRPr>
          </a:p>
          <a:p>
            <a:pPr>
              <a:buSzPct val="100000"/>
            </a:pPr>
            <a:endParaRPr lang="en-US" dirty="0" smtClean="0"/>
          </a:p>
          <a:p>
            <a:pPr>
              <a:buSzPct val="100000"/>
            </a:pPr>
            <a:endParaRPr lang="en-US" dirty="0"/>
          </a:p>
          <a:p>
            <a:pPr>
              <a:buSzPct val="100000"/>
            </a:pPr>
            <a:endParaRPr lang="en-US" dirty="0" smtClean="0"/>
          </a:p>
          <a:p>
            <a:pPr>
              <a:buSzPct val="100000"/>
            </a:pPr>
            <a:endParaRPr lang="en-US" dirty="0"/>
          </a:p>
          <a:p>
            <a:pPr>
              <a:buSzPct val="100000"/>
            </a:pPr>
            <a:endParaRPr lang="en-US" dirty="0" smtClean="0"/>
          </a:p>
          <a:p>
            <a:pPr>
              <a:buSzPct val="100000"/>
            </a:pPr>
            <a:r>
              <a:rPr lang="en-US" dirty="0" smtClean="0"/>
              <a:t>Know that distance from 3 to 3 is 0</a:t>
            </a:r>
          </a:p>
          <a:p>
            <a:pPr>
              <a:buSzPct val="100000"/>
            </a:pPr>
            <a:r>
              <a:rPr lang="en-US" dirty="0" smtClean="0"/>
              <a:t>Next find the vertices a distance 1 from the start</a:t>
            </a:r>
          </a:p>
          <a:p>
            <a:pPr>
              <a:buSzPct val="100000"/>
            </a:pPr>
            <a:r>
              <a:rPr lang="en-US" dirty="0" smtClean="0"/>
              <a:t>Next find all vertices a distance 2 away.</a:t>
            </a:r>
          </a:p>
          <a:p>
            <a:r>
              <a:rPr lang="en-US" dirty="0" smtClean="0"/>
              <a:t>By tracing back the </a:t>
            </a:r>
            <a:r>
              <a:rPr lang="en-US" dirty="0" err="1" smtClean="0"/>
              <a:t>p</a:t>
            </a:r>
            <a:r>
              <a:rPr lang="en-US" baseline="-25000" dirty="0" err="1" smtClean="0"/>
              <a:t>v</a:t>
            </a:r>
            <a:r>
              <a:rPr lang="en-US" baseline="-25000" dirty="0" smtClean="0"/>
              <a:t> </a:t>
            </a:r>
            <a:r>
              <a:rPr lang="en-US" dirty="0" smtClean="0"/>
              <a:t>variable the actual path</a:t>
            </a:r>
          </a:p>
          <a:p>
            <a:r>
              <a:rPr lang="en-US" dirty="0" smtClean="0"/>
              <a:t>can be determined</a:t>
            </a:r>
          </a:p>
          <a:p>
            <a:pPr>
              <a:buSzPct val="100000"/>
            </a:pPr>
            <a:endParaRPr lang="en-US" dirty="0" smtClean="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55</a:t>
            </a:fld>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38400"/>
            <a:ext cx="33909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2314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563562"/>
          </a:xfrm>
        </p:spPr>
        <p:txBody>
          <a:bodyPr>
            <a:normAutofit fontScale="90000"/>
          </a:bodyPr>
          <a:lstStyle/>
          <a:p>
            <a:r>
              <a:rPr lang="en-US" dirty="0"/>
              <a:t>Example Continued</a:t>
            </a:r>
          </a:p>
        </p:txBody>
      </p:sp>
      <p:sp>
        <p:nvSpPr>
          <p:cNvPr id="3" name="Content Placeholder 2"/>
          <p:cNvSpPr>
            <a:spLocks noGrp="1"/>
          </p:cNvSpPr>
          <p:nvPr>
            <p:ph idx="1"/>
          </p:nvPr>
        </p:nvSpPr>
        <p:spPr>
          <a:xfrm>
            <a:off x="457200" y="685800"/>
            <a:ext cx="8229600" cy="6172200"/>
          </a:xfrm>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56</a:t>
            </a:fld>
            <a:endParaRPr lang="en-US"/>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635455"/>
            <a:ext cx="8488602" cy="622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575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57</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5265"/>
            <a:ext cx="7051675" cy="5321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895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Unweighted</a:t>
            </a:r>
            <a:r>
              <a:rPr lang="en-US" dirty="0"/>
              <a:t>  Shortest Paths </a:t>
            </a:r>
            <a:r>
              <a:rPr lang="en-US" dirty="0" smtClean="0"/>
              <a:t>Code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58</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52" y="1447800"/>
            <a:ext cx="86947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05495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Unweighted</a:t>
            </a:r>
            <a:r>
              <a:rPr lang="en-US" dirty="0"/>
              <a:t>  Shortest Paths Code</a:t>
            </a:r>
          </a:p>
        </p:txBody>
      </p:sp>
      <p:sp>
        <p:nvSpPr>
          <p:cNvPr id="3" name="Content Placeholder 2"/>
          <p:cNvSpPr>
            <a:spLocks noGrp="1"/>
          </p:cNvSpPr>
          <p:nvPr>
            <p:ph idx="1"/>
          </p:nvPr>
        </p:nvSpPr>
        <p:spPr>
          <a:xfrm>
            <a:off x="423749" y="1905000"/>
            <a:ext cx="8229600" cy="4525963"/>
          </a:xfrm>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59</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85213"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274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sz="2400" dirty="0" smtClean="0"/>
              <a:t>Path problems </a:t>
            </a:r>
          </a:p>
          <a:p>
            <a:pPr lvl="1"/>
            <a:r>
              <a:rPr lang="en-US" sz="2000" dirty="0" smtClean="0"/>
              <a:t>In a city with many streets, we can say each intersection is a vertex and each the streets are edges. </a:t>
            </a:r>
          </a:p>
          <a:p>
            <a:pPr lvl="1"/>
            <a:r>
              <a:rPr lang="en-US" sz="2000" dirty="0" smtClean="0"/>
              <a:t>A sequence of adjacent vertices is called a </a:t>
            </a:r>
            <a:r>
              <a:rPr lang="en-US" sz="2000" b="1" dirty="0" smtClean="0"/>
              <a:t>path</a:t>
            </a:r>
            <a:r>
              <a:rPr lang="en-US" sz="2000" dirty="0" smtClean="0"/>
              <a:t>.  A </a:t>
            </a:r>
            <a:r>
              <a:rPr lang="en-US" sz="2000" b="1" dirty="0" smtClean="0"/>
              <a:t>simple path</a:t>
            </a:r>
            <a:r>
              <a:rPr lang="en-US" sz="2000" dirty="0" smtClean="0"/>
              <a:t> is a path in which all vertices, except possibly the first and the last are different.</a:t>
            </a:r>
          </a:p>
          <a:p>
            <a:pPr marL="457200" lvl="1" indent="0">
              <a:buNone/>
            </a:pPr>
            <a:r>
              <a:rPr lang="en-US" sz="2000" dirty="0" smtClean="0"/>
              <a:t>  </a:t>
            </a:r>
          </a:p>
        </p:txBody>
      </p:sp>
      <p:sp>
        <p:nvSpPr>
          <p:cNvPr id="4" name="Slide Number Placeholder 3"/>
          <p:cNvSpPr>
            <a:spLocks noGrp="1"/>
          </p:cNvSpPr>
          <p:nvPr>
            <p:ph type="sldNum" sz="quarter" idx="12"/>
          </p:nvPr>
        </p:nvSpPr>
        <p:spPr/>
        <p:txBody>
          <a:bodyPr/>
          <a:lstStyle/>
          <a:p>
            <a:fld id="{FE140605-A946-4158-B610-566C215CABE0}" type="slidenum">
              <a:rPr lang="en-US" smtClean="0"/>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7797"/>
            <a:ext cx="6005512" cy="312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023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r>
              <a:rPr lang="en-US" dirty="0"/>
              <a:t>Can’t use a “greedy” algorithm. A path that starts short might turn out to be long</a:t>
            </a:r>
            <a:r>
              <a:rPr lang="en-US" dirty="0" smtClean="0"/>
              <a:t>.</a:t>
            </a:r>
          </a:p>
          <a:p>
            <a:r>
              <a:rPr lang="en-US" dirty="0"/>
              <a:t>In this </a:t>
            </a:r>
            <a:r>
              <a:rPr lang="en-US" dirty="0" smtClean="0"/>
              <a:t>case, expand from closest </a:t>
            </a:r>
            <a:r>
              <a:rPr lang="en-US" dirty="0"/>
              <a:t>vertex so far.</a:t>
            </a:r>
          </a:p>
          <a:p>
            <a:endParaRPr lang="en-US" dirty="0">
              <a:sym typeface="Wingdings" pitchFamily="2"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60</a:t>
            </a:fld>
            <a:endParaRPr lang="en-US"/>
          </a:p>
        </p:txBody>
      </p:sp>
    </p:spTree>
    <p:extLst>
      <p:ext uri="{BB962C8B-B14F-4D97-AF65-F5344CB8AC3E}">
        <p14:creationId xmlns:p14="http://schemas.microsoft.com/office/powerpoint/2010/main" val="15057972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r>
              <a:rPr lang="en-US" dirty="0" smtClean="0"/>
              <a:t>For this example, start at vertex 1</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61</a:t>
            </a:fld>
            <a:endParaRPr 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2460171"/>
            <a:ext cx="293370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40272" y="4225409"/>
            <a:ext cx="431528" cy="369332"/>
          </a:xfrm>
          <a:prstGeom prst="rect">
            <a:avLst/>
          </a:prstGeom>
        </p:spPr>
        <p:txBody>
          <a:bodyPr wrap="none">
            <a:spAutoFit/>
          </a:bodyPr>
          <a:lstStyle/>
          <a:p>
            <a:r>
              <a:rPr lang="en-US" dirty="0">
                <a:sym typeface="Wingdings" pitchFamily="2" charset="2"/>
              </a:rPr>
              <a:t></a:t>
            </a:r>
            <a:endParaRPr lang="en-US" dirty="0"/>
          </a:p>
        </p:txBody>
      </p:sp>
      <p:sp>
        <p:nvSpPr>
          <p:cNvPr id="6" name="Rectangle 5"/>
          <p:cNvSpPr/>
          <p:nvPr/>
        </p:nvSpPr>
        <p:spPr>
          <a:xfrm>
            <a:off x="5521638" y="4225409"/>
            <a:ext cx="431528" cy="369332"/>
          </a:xfrm>
          <a:prstGeom prst="rect">
            <a:avLst/>
          </a:prstGeom>
        </p:spPr>
        <p:txBody>
          <a:bodyPr wrap="none">
            <a:spAutoFit/>
          </a:bodyPr>
          <a:lstStyle/>
          <a:p>
            <a:r>
              <a:rPr lang="en-US" dirty="0">
                <a:sym typeface="Wingdings" pitchFamily="2" charset="2"/>
              </a:rPr>
              <a:t></a:t>
            </a:r>
            <a:endParaRPr lang="en-US" dirty="0"/>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868" y="4125686"/>
            <a:ext cx="2620962" cy="2353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799" y="4138614"/>
            <a:ext cx="2583081" cy="2340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343" y="2590800"/>
            <a:ext cx="2615474" cy="146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6868" y="2704028"/>
            <a:ext cx="2765074"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5091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62</a:t>
            </a:fld>
            <a:endParaRPr lang="en-US"/>
          </a:p>
        </p:txBody>
      </p:sp>
      <p:sp>
        <p:nvSpPr>
          <p:cNvPr id="5" name="Rectangle 4"/>
          <p:cNvSpPr/>
          <p:nvPr/>
        </p:nvSpPr>
        <p:spPr>
          <a:xfrm>
            <a:off x="2730181" y="4100226"/>
            <a:ext cx="431528" cy="369332"/>
          </a:xfrm>
          <a:prstGeom prst="rect">
            <a:avLst/>
          </a:prstGeom>
        </p:spPr>
        <p:txBody>
          <a:bodyPr wrap="none">
            <a:spAutoFit/>
          </a:bodyPr>
          <a:lstStyle/>
          <a:p>
            <a:r>
              <a:rPr lang="en-US" dirty="0">
                <a:sym typeface="Wingdings" pitchFamily="2" charset="2"/>
              </a:rPr>
              <a:t></a:t>
            </a:r>
            <a:endParaRPr lang="en-US"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0319"/>
            <a:ext cx="2823776" cy="376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871698" y="4118309"/>
            <a:ext cx="431528" cy="369332"/>
          </a:xfrm>
          <a:prstGeom prst="rect">
            <a:avLst/>
          </a:prstGeom>
        </p:spPr>
        <p:txBody>
          <a:bodyPr wrap="none">
            <a:spAutoFit/>
          </a:bodyPr>
          <a:lstStyle/>
          <a:p>
            <a:r>
              <a:rPr lang="en-US" dirty="0">
                <a:sym typeface="Wingdings" pitchFamily="2" charset="2"/>
              </a:rPr>
              <a:t></a:t>
            </a:r>
            <a:endParaRPr lang="en-US" dirty="0"/>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720313"/>
            <a:ext cx="2819920" cy="386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358" y="2819400"/>
            <a:ext cx="2745756" cy="381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6420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r>
              <a:rPr lang="en-US" dirty="0" smtClean="0"/>
              <a:t>Done since all nodes accounted for</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63</a:t>
            </a:fld>
            <a:endParaRPr lang="en-US"/>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501" y="2286000"/>
            <a:ext cx="3376613" cy="4444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0138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Code</a:t>
            </a: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64</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7915275" cy="5280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0247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t>
            </a:r>
            <a:r>
              <a:rPr lang="en-US" dirty="0" err="1"/>
              <a:t>Dijkstra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vertex</a:t>
            </a:r>
          </a:p>
          <a:p>
            <a:pPr marL="0" indent="0">
              <a:buNone/>
            </a:pPr>
            <a:r>
              <a:rPr lang="en-US" dirty="0"/>
              <a:t>  {</a:t>
            </a:r>
          </a:p>
          <a:p>
            <a:pPr marL="0" indent="0">
              <a:buNone/>
            </a:pPr>
            <a:r>
              <a:rPr lang="en-US" dirty="0"/>
              <a:t>     </a:t>
            </a:r>
            <a:r>
              <a:rPr lang="en-US" dirty="0" err="1"/>
              <a:t>int</a:t>
            </a:r>
            <a:r>
              <a:rPr lang="en-US" dirty="0"/>
              <a:t> name;</a:t>
            </a:r>
          </a:p>
          <a:p>
            <a:pPr marL="0" indent="0">
              <a:buNone/>
            </a:pPr>
            <a:r>
              <a:rPr lang="en-US" dirty="0"/>
              <a:t>     </a:t>
            </a:r>
            <a:r>
              <a:rPr lang="en-US" dirty="0" err="1"/>
              <a:t>bool</a:t>
            </a:r>
            <a:r>
              <a:rPr lang="en-US" dirty="0"/>
              <a:t> known;</a:t>
            </a:r>
          </a:p>
          <a:p>
            <a:pPr marL="0" indent="0">
              <a:buNone/>
            </a:pPr>
            <a:r>
              <a:rPr lang="en-US" dirty="0"/>
              <a:t>     </a:t>
            </a:r>
            <a:r>
              <a:rPr lang="en-US" dirty="0" err="1"/>
              <a:t>int</a:t>
            </a:r>
            <a:r>
              <a:rPr lang="en-US" dirty="0"/>
              <a:t> </a:t>
            </a:r>
            <a:r>
              <a:rPr lang="en-US" dirty="0" err="1"/>
              <a:t>pv</a:t>
            </a:r>
            <a:r>
              <a:rPr lang="en-US" dirty="0"/>
              <a:t> ;</a:t>
            </a:r>
          </a:p>
          <a:p>
            <a:pPr marL="0" indent="0">
              <a:buNone/>
            </a:pPr>
            <a:r>
              <a:rPr lang="en-US" dirty="0"/>
              <a:t>     double dv; </a:t>
            </a:r>
          </a:p>
          <a:p>
            <a:pPr marL="0" indent="0">
              <a:buNone/>
            </a:pPr>
            <a:r>
              <a:rPr lang="en-US" dirty="0"/>
              <a:t>     vector&lt;vertex *&gt;  </a:t>
            </a:r>
            <a:r>
              <a:rPr lang="en-US" dirty="0" err="1"/>
              <a:t>adj</a:t>
            </a:r>
            <a:r>
              <a:rPr lang="en-US" dirty="0"/>
              <a:t>;  </a:t>
            </a:r>
          </a:p>
          <a:p>
            <a:pPr marL="0" indent="0">
              <a:buNone/>
            </a:pPr>
            <a:r>
              <a:rPr lang="en-US" dirty="0"/>
              <a:t>}</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65</a:t>
            </a:fld>
            <a:endParaRPr lang="en-US"/>
          </a:p>
        </p:txBody>
      </p:sp>
    </p:spTree>
    <p:extLst>
      <p:ext uri="{BB962C8B-B14F-4D97-AF65-F5344CB8AC3E}">
        <p14:creationId xmlns:p14="http://schemas.microsoft.com/office/powerpoint/2010/main" val="1928879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graph G is called </a:t>
            </a:r>
            <a:r>
              <a:rPr lang="en-US" b="1" dirty="0" smtClean="0"/>
              <a:t>connected </a:t>
            </a:r>
            <a:r>
              <a:rPr lang="en-US" dirty="0" smtClean="0"/>
              <a:t>if there is a path between every pair of vertices in G. </a:t>
            </a:r>
          </a:p>
          <a:p>
            <a:r>
              <a:rPr lang="en-US" dirty="0" smtClean="0"/>
              <a:t>If the vertices represent computers and the edges communication links, connectedness means can every computer talk to every other computer.</a:t>
            </a:r>
          </a:p>
          <a:p>
            <a:r>
              <a:rPr lang="en-US" dirty="0" smtClean="0"/>
              <a:t>If it is connected can some edges be eliminated (redundant). Can more edges be added and where to make it more robust. </a:t>
            </a:r>
          </a:p>
          <a:p>
            <a:r>
              <a:rPr lang="en-US" dirty="0" smtClean="0"/>
              <a:t>A graph H = (V’, E’) is a </a:t>
            </a:r>
            <a:r>
              <a:rPr lang="en-US" b="1" dirty="0" err="1" smtClean="0"/>
              <a:t>subgraph</a:t>
            </a:r>
            <a:r>
              <a:rPr lang="en-US" dirty="0" smtClean="0"/>
              <a:t> of G= (V,E)  if and only if its V’ </a:t>
            </a:r>
            <a:r>
              <a:rPr lang="en-US" sz="3600" b="1" dirty="0" smtClean="0">
                <a:latin typeface="Symbol" pitchFamily="18" charset="2"/>
                <a:sym typeface="Symbol" pitchFamily="18" charset="2"/>
              </a:rPr>
              <a:t> </a:t>
            </a:r>
            <a:r>
              <a:rPr lang="en-US" dirty="0" smtClean="0">
                <a:sym typeface="Symbol" pitchFamily="18" charset="2"/>
              </a:rPr>
              <a:t>V and E’ </a:t>
            </a:r>
            <a:r>
              <a:rPr lang="en-US" sz="3600" b="1" dirty="0" smtClean="0">
                <a:latin typeface="Symbol" pitchFamily="18" charset="2"/>
                <a:sym typeface="Symbol" pitchFamily="18" charset="2"/>
              </a:rPr>
              <a:t> </a:t>
            </a:r>
            <a:r>
              <a:rPr lang="en-US" dirty="0" smtClean="0">
                <a:sym typeface="Symbol" pitchFamily="18" charset="2"/>
              </a:rPr>
              <a:t>E .  </a:t>
            </a:r>
          </a:p>
          <a:p>
            <a:r>
              <a:rPr lang="en-US" dirty="0" smtClean="0">
                <a:sym typeface="Symbol" pitchFamily="18" charset="2"/>
              </a:rPr>
              <a:t>A </a:t>
            </a:r>
            <a:r>
              <a:rPr lang="en-US" b="1" dirty="0" smtClean="0">
                <a:sym typeface="Symbol" pitchFamily="18" charset="2"/>
              </a:rPr>
              <a:t>cycle</a:t>
            </a:r>
            <a:r>
              <a:rPr lang="en-US" dirty="0" smtClean="0">
                <a:sym typeface="Symbol" pitchFamily="18" charset="2"/>
              </a:rPr>
              <a:t> is a simple path with the same start and end point.  </a:t>
            </a:r>
          </a:p>
          <a:p>
            <a:r>
              <a:rPr lang="en-US" dirty="0" smtClean="0">
                <a:sym typeface="Symbol" pitchFamily="18" charset="2"/>
              </a:rPr>
              <a:t>A graph with no cycles is called a </a:t>
            </a:r>
            <a:r>
              <a:rPr lang="en-US" b="1" dirty="0" smtClean="0">
                <a:sym typeface="Symbol" pitchFamily="18" charset="2"/>
              </a:rPr>
              <a:t>tree</a:t>
            </a:r>
            <a:r>
              <a:rPr lang="en-US" dirty="0" smtClean="0">
                <a:sym typeface="Symbol" pitchFamily="18" charset="2"/>
              </a:rPr>
              <a:t>.</a:t>
            </a:r>
          </a:p>
          <a:p>
            <a:r>
              <a:rPr lang="en-US" dirty="0" smtClean="0">
                <a:sym typeface="Symbol" pitchFamily="18" charset="2"/>
              </a:rPr>
              <a:t>A </a:t>
            </a:r>
            <a:r>
              <a:rPr lang="en-US" dirty="0" err="1" smtClean="0">
                <a:sym typeface="Symbol" pitchFamily="18" charset="2"/>
              </a:rPr>
              <a:t>subgraph</a:t>
            </a:r>
            <a:r>
              <a:rPr lang="en-US" dirty="0" smtClean="0">
                <a:sym typeface="Symbol" pitchFamily="18" charset="2"/>
              </a:rPr>
              <a:t> with no cycles that contains all the vertices of a graph is called a </a:t>
            </a:r>
            <a:r>
              <a:rPr lang="en-US" b="1" dirty="0" smtClean="0">
                <a:sym typeface="Symbol" pitchFamily="18" charset="2"/>
              </a:rPr>
              <a:t>Spanning Tree.</a:t>
            </a:r>
            <a:endParaRPr lang="en-US" dirty="0" smtClean="0">
              <a:sym typeface="Symbol" pitchFamily="18"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7</a:t>
            </a:fld>
            <a:endParaRPr lang="en-US"/>
          </a:p>
        </p:txBody>
      </p:sp>
    </p:spTree>
    <p:extLst>
      <p:ext uri="{BB962C8B-B14F-4D97-AF65-F5344CB8AC3E}">
        <p14:creationId xmlns:p14="http://schemas.microsoft.com/office/powerpoint/2010/main" val="285759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Spanning Trees</a:t>
            </a: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smtClean="0"/>
              <a:t>If the graph is weighted with weights representing costs for that link, it is often desirable to find the minimum weight spanning tree.</a:t>
            </a:r>
          </a:p>
          <a:p>
            <a:endParaRPr lang="en-US" dirty="0" smtClean="0"/>
          </a:p>
        </p:txBody>
      </p:sp>
      <p:sp>
        <p:nvSpPr>
          <p:cNvPr id="4" name="Slide Number Placeholder 3"/>
          <p:cNvSpPr>
            <a:spLocks noGrp="1"/>
          </p:cNvSpPr>
          <p:nvPr>
            <p:ph type="sldNum" sz="quarter" idx="12"/>
          </p:nvPr>
        </p:nvSpPr>
        <p:spPr/>
        <p:txBody>
          <a:bodyPr/>
          <a:lstStyle/>
          <a:p>
            <a:fld id="{FE140605-A946-4158-B610-566C215CABE0}"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701419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303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Weight Spanning Tree</a:t>
            </a:r>
            <a:endParaRPr lang="en-US" dirty="0"/>
          </a:p>
        </p:txBody>
      </p:sp>
      <p:sp>
        <p:nvSpPr>
          <p:cNvPr id="3" name="Content Placeholder 2"/>
          <p:cNvSpPr>
            <a:spLocks noGrp="1"/>
          </p:cNvSpPr>
          <p:nvPr>
            <p:ph idx="1"/>
          </p:nvPr>
        </p:nvSpPr>
        <p:spPr/>
        <p:txBody>
          <a:bodyPr>
            <a:normAutofit fontScale="92500"/>
          </a:bodyPr>
          <a:lstStyle/>
          <a:p>
            <a:pPr>
              <a:buFontTx/>
              <a:buChar char="•"/>
            </a:pPr>
            <a:r>
              <a:rPr lang="en-US" dirty="0" smtClean="0"/>
              <a:t>Since every spanning tree of an n-vertex undirected network G has exactly n-1 edges, the problem is to select the n-1 edges in such a way that the sum of the edge weights is minimized.</a:t>
            </a:r>
          </a:p>
          <a:p>
            <a:pPr>
              <a:buFontTx/>
              <a:buChar char="•"/>
            </a:pPr>
            <a:r>
              <a:rPr lang="en-US" dirty="0" smtClean="0"/>
              <a:t>There are 3 methods to do this. </a:t>
            </a:r>
            <a:r>
              <a:rPr lang="en-US" dirty="0" err="1" smtClean="0"/>
              <a:t>Kruskal’s</a:t>
            </a:r>
            <a:r>
              <a:rPr lang="en-US" dirty="0" smtClean="0"/>
              <a:t>, Prim’s and </a:t>
            </a:r>
            <a:r>
              <a:rPr lang="en-US" dirty="0" err="1" smtClean="0"/>
              <a:t>Sollen’s</a:t>
            </a:r>
            <a:r>
              <a:rPr lang="en-US" dirty="0" smtClean="0"/>
              <a:t>.</a:t>
            </a:r>
          </a:p>
          <a:p>
            <a:pPr>
              <a:buFontTx/>
              <a:buChar char="•"/>
            </a:pPr>
            <a:r>
              <a:rPr lang="en-US" dirty="0" smtClean="0"/>
              <a:t>All use the greedy strategy. (do what looks best right now and the end will turn out the best)</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9</a:t>
            </a:fld>
            <a:endParaRPr lang="en-US"/>
          </a:p>
        </p:txBody>
      </p:sp>
    </p:spTree>
    <p:extLst>
      <p:ext uri="{BB962C8B-B14F-4D97-AF65-F5344CB8AC3E}">
        <p14:creationId xmlns:p14="http://schemas.microsoft.com/office/powerpoint/2010/main" val="141395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6249</TotalTime>
  <Words>3209</Words>
  <Application>Microsoft Office PowerPoint</Application>
  <PresentationFormat>On-screen Show (4:3)</PresentationFormat>
  <Paragraphs>495</Paragraphs>
  <Slides>65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Equation</vt:lpstr>
      <vt:lpstr> </vt:lpstr>
      <vt:lpstr>Graphs</vt:lpstr>
      <vt:lpstr>Graphs</vt:lpstr>
      <vt:lpstr>Definitions</vt:lpstr>
      <vt:lpstr>Definitions</vt:lpstr>
      <vt:lpstr>Applications</vt:lpstr>
      <vt:lpstr>Spanning Trees</vt:lpstr>
      <vt:lpstr>Spanning Trees</vt:lpstr>
      <vt:lpstr>Minimum Weight Spanning Tree</vt:lpstr>
      <vt:lpstr>Kruskal’s Algorithm</vt:lpstr>
      <vt:lpstr>Kruskal’s Algorithm</vt:lpstr>
      <vt:lpstr>MinWeight Spanning Tree Example</vt:lpstr>
      <vt:lpstr>MinWeight Spanning Tree Example</vt:lpstr>
      <vt:lpstr>Kruskal PseudoCode</vt:lpstr>
      <vt:lpstr>Kruskal Complexity </vt:lpstr>
      <vt:lpstr>Prim’s Algorithm</vt:lpstr>
      <vt:lpstr>MinWeight Spanning Tree Example</vt:lpstr>
      <vt:lpstr>Prim’s Algorithm/Complexity</vt:lpstr>
      <vt:lpstr>MinWeight Spanning Tree Example</vt:lpstr>
      <vt:lpstr>MinWeight Spanning Tree Example</vt:lpstr>
      <vt:lpstr>Bipartite Graph</vt:lpstr>
      <vt:lpstr>Bipartite Example</vt:lpstr>
      <vt:lpstr>Bipartite Example</vt:lpstr>
      <vt:lpstr>Properties</vt:lpstr>
      <vt:lpstr>Properties</vt:lpstr>
      <vt:lpstr>Properties</vt:lpstr>
      <vt:lpstr>ADT Graph</vt:lpstr>
      <vt:lpstr>ADT Digraph</vt:lpstr>
      <vt:lpstr>Adjacency Matrix</vt:lpstr>
      <vt:lpstr>Adjacency Matrix Examples</vt:lpstr>
      <vt:lpstr>Properties of the Adjacency Matrix</vt:lpstr>
      <vt:lpstr>Mapping the Adjacency Matrix  into an Array</vt:lpstr>
      <vt:lpstr>Adjacency Matrix Time Analysis </vt:lpstr>
      <vt:lpstr>Linked Adjacency Lists</vt:lpstr>
      <vt:lpstr>Linked Adjacency Lists Time Analysis </vt:lpstr>
      <vt:lpstr>Representation of Networks (matrix)</vt:lpstr>
      <vt:lpstr>Networks Time Analysis </vt:lpstr>
      <vt:lpstr>Representation of Networks (list)</vt:lpstr>
      <vt:lpstr>Topological Sorting</vt:lpstr>
      <vt:lpstr>Topological Sorting Example</vt:lpstr>
      <vt:lpstr>Topological Sorting Example</vt:lpstr>
      <vt:lpstr>Topological Sorting Code</vt:lpstr>
      <vt:lpstr>Topological Sorting Analysis</vt:lpstr>
      <vt:lpstr>Find a Topological Sort</vt:lpstr>
      <vt:lpstr>Shortest Path Algorithms</vt:lpstr>
      <vt:lpstr>Unweighted Shortest Path</vt:lpstr>
      <vt:lpstr>Unweighted Shortest Path Example</vt:lpstr>
      <vt:lpstr>Single Source Shortest Paths Weighted</vt:lpstr>
      <vt:lpstr>Single Source Shortest Paths Weighted</vt:lpstr>
      <vt:lpstr>Single Source Shortest Algorithm</vt:lpstr>
      <vt:lpstr>Single Source Shortest Example</vt:lpstr>
      <vt:lpstr>Shortest-Path Algorithms</vt:lpstr>
      <vt:lpstr>Single Source Shortest Path</vt:lpstr>
      <vt:lpstr>Single Source Shortest Path</vt:lpstr>
      <vt:lpstr>Unweighted  Shortest Paths</vt:lpstr>
      <vt:lpstr>Example Continued</vt:lpstr>
      <vt:lpstr>Example Continued</vt:lpstr>
      <vt:lpstr>Unweighted  Shortest Paths Code</vt:lpstr>
      <vt:lpstr>Unweighted  Shortest Paths Code</vt:lpstr>
      <vt:lpstr>Weighted  Shortest Paths (Dijkstra’s)</vt:lpstr>
      <vt:lpstr>Weighted  Shortest Paths (Dijkstra’s)</vt:lpstr>
      <vt:lpstr>Weighted  Shortest Paths (Dijkstra’s)</vt:lpstr>
      <vt:lpstr>Weighted  Shortest Paths (Dijkstra’s)</vt:lpstr>
      <vt:lpstr>Dijkstra’s Code</vt:lpstr>
      <vt:lpstr>Data Structure for Dijkstra</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Steiner, Tom (T.G.)</dc:creator>
  <cp:lastModifiedBy>Steiner, Tom (T.G.)</cp:lastModifiedBy>
  <cp:revision>26</cp:revision>
  <dcterms:created xsi:type="dcterms:W3CDTF">2014-10-20T15:11:41Z</dcterms:created>
  <dcterms:modified xsi:type="dcterms:W3CDTF">2014-10-27T15:41:39Z</dcterms:modified>
</cp:coreProperties>
</file>