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1.svg" ContentType="image/svg+xml"/>
  <Override PartName="/ppt/media/image5.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60" r:id="rId6"/>
    <p:sldId id="259" r:id="rId7"/>
    <p:sldId id="261" r:id="rId8"/>
    <p:sldId id="267" r:id="rId9"/>
    <p:sldId id="262" r:id="rId10"/>
    <p:sldId id="263" r:id="rId11"/>
  </p:sldIdLst>
  <p:sldSz cx="18288000" cy="10287000"/>
  <p:notesSz cx="6858000" cy="9144000"/>
  <p:embeddedFontLst>
    <p:embeddedFont>
      <p:font typeface="Faustina" panose="00000500000000000000"/>
      <p:regular r:id="rId15"/>
    </p:embeddedFont>
    <p:embeddedFont>
      <p:font typeface="Faustina Bold" panose="00000800000000000000"/>
      <p:bold r:id="rId16"/>
    </p:embeddedFont>
    <p:embeddedFont>
      <p:font typeface="Muli" panose="00000500000000000000"/>
      <p:regular r:id="rId17"/>
    </p:embeddedFont>
    <p:embeddedFont>
      <p:font typeface="Calibri" panose="020F0502020204030204" charset="0"/>
      <p:regular r:id="rId18"/>
      <p:bold r:id="rId19"/>
      <p:italic r:id="rId20"/>
      <p:boldItalic r:id="rId21"/>
    </p:embeddedFont>
    <p:embeddedFont>
      <p:font typeface="Cambria" panose="0204050305040603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11.fntdata"/><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oang%20anh\Downloads\KhaoSatSuDungElearn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manualLayout>
          <c:layoutTarget val="inner"/>
          <c:xMode val="edge"/>
          <c:yMode val="edge"/>
          <c:x val="0.0298935721318393"/>
          <c:y val="0.0724967737037881"/>
          <c:w val="0.968699892165596"/>
          <c:h val="0.90521521293555"/>
        </c:manualLayout>
      </c:layout>
      <c:barChart>
        <c:barDir val="col"/>
        <c:grouping val="clustered"/>
        <c:varyColors val="0"/>
        <c:ser>
          <c:idx val="0"/>
          <c:order val="0"/>
          <c:tx>
            <c:strRef>
              <c:f>[KhaoSatSuDungElearning.xlsx]Sheet1!$K$1</c:f>
              <c:strCache>
                <c:ptCount val="1"/>
                <c:pt idx="0">
                  <c:v>Tổng giờ</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[Book1]Sheet1!$D$2:$D$21</c:f>
              <c:strCache>
                <c:ptCount val="20"/>
                <c:pt idx="0">
                  <c:v>1001</c:v>
                </c:pt>
                <c:pt idx="1">
                  <c:v>1002</c:v>
                </c:pt>
                <c:pt idx="2">
                  <c:v>1003</c:v>
                </c:pt>
                <c:pt idx="3">
                  <c:v>1004</c:v>
                </c:pt>
                <c:pt idx="4">
                  <c:v>1005</c:v>
                </c:pt>
                <c:pt idx="5">
                  <c:v>1006</c:v>
                </c:pt>
                <c:pt idx="6">
                  <c:v>1007</c:v>
                </c:pt>
                <c:pt idx="7">
                  <c:v>1008</c:v>
                </c:pt>
                <c:pt idx="8">
                  <c:v>1009</c:v>
                </c:pt>
                <c:pt idx="9">
                  <c:v>1010</c:v>
                </c:pt>
                <c:pt idx="10">
                  <c:v>1011</c:v>
                </c:pt>
                <c:pt idx="11">
                  <c:v>1012</c:v>
                </c:pt>
                <c:pt idx="12">
                  <c:v>1013</c:v>
                </c:pt>
                <c:pt idx="13">
                  <c:v>1014</c:v>
                </c:pt>
                <c:pt idx="14">
                  <c:v>1015</c:v>
                </c:pt>
                <c:pt idx="15">
                  <c:v>1016</c:v>
                </c:pt>
                <c:pt idx="16">
                  <c:v>1017</c:v>
                </c:pt>
                <c:pt idx="17">
                  <c:v>1018</c:v>
                </c:pt>
                <c:pt idx="18">
                  <c:v>1019</c:v>
                </c:pt>
                <c:pt idx="19">
                  <c:v>1020</c:v>
                </c:pt>
              </c:strCache>
            </c:strRef>
          </c:cat>
          <c:val>
            <c:numRef>
              <c:f>[Book1]Sheet1!$K$2:$K$21</c:f>
              <c:numCache>
                <c:formatCode>General</c:formatCode>
                <c:ptCount val="20"/>
                <c:pt idx="0">
                  <c:v>16</c:v>
                </c:pt>
                <c:pt idx="1">
                  <c:v>10.5</c:v>
                </c:pt>
                <c:pt idx="2">
                  <c:v>7</c:v>
                </c:pt>
                <c:pt idx="3">
                  <c:v>12.5</c:v>
                </c:pt>
                <c:pt idx="4">
                  <c:v>18.5</c:v>
                </c:pt>
                <c:pt idx="5">
                  <c:v>6.5</c:v>
                </c:pt>
                <c:pt idx="6">
                  <c:v>13.5</c:v>
                </c:pt>
                <c:pt idx="7">
                  <c:v>6</c:v>
                </c:pt>
                <c:pt idx="8">
                  <c:v>11.5</c:v>
                </c:pt>
                <c:pt idx="9">
                  <c:v>18</c:v>
                </c:pt>
                <c:pt idx="10">
                  <c:v>9</c:v>
                </c:pt>
                <c:pt idx="11">
                  <c:v>16</c:v>
                </c:pt>
                <c:pt idx="12">
                  <c:v>5.5</c:v>
                </c:pt>
                <c:pt idx="13">
                  <c:v>13.5</c:v>
                </c:pt>
                <c:pt idx="14">
                  <c:v>12.5</c:v>
                </c:pt>
                <c:pt idx="15">
                  <c:v>8</c:v>
                </c:pt>
                <c:pt idx="16">
                  <c:v>18.5</c:v>
                </c:pt>
                <c:pt idx="17">
                  <c:v>11.5</c:v>
                </c:pt>
                <c:pt idx="18">
                  <c:v>9</c:v>
                </c:pt>
                <c:pt idx="19">
                  <c:v>16</c:v>
                </c:pt>
              </c:numCache>
            </c:numRef>
          </c:val>
        </c:ser>
        <c:dLbls>
          <c:showLegendKey val="0"/>
          <c:showVal val="1"/>
          <c:showCatName val="0"/>
          <c:showSerName val="0"/>
          <c:showPercent val="0"/>
          <c:showBubbleSize val="0"/>
        </c:dLbls>
        <c:gapWidth val="246"/>
        <c:overlap val="-28"/>
        <c:axId val="20470115"/>
        <c:axId val="819464830"/>
      </c:barChart>
      <c:catAx>
        <c:axId val="20470115"/>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19464830"/>
        <c:crosses val="autoZero"/>
        <c:auto val="1"/>
        <c:lblAlgn val="ctr"/>
        <c:lblOffset val="100"/>
        <c:noMultiLvlLbl val="0"/>
      </c:catAx>
      <c:valAx>
        <c:axId val="81946483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470115"/>
        <c:crosses val="autoZero"/>
        <c:crossBetween val="between"/>
      </c:valAx>
      <c:spPr>
        <a:noFill/>
        <a:ln>
          <a:noFill/>
        </a:ln>
        <a:effectLst/>
      </c:spPr>
    </c:plotArea>
    <c:plotVisOnly val="1"/>
    <c:dispBlanksAs val="gap"/>
    <c:showDLblsOverMax val="0"/>
    <c:extLst>
      <c:ext uri="{0b15fc19-7d7d-44ad-8c2d-2c3a37ce22c3}">
        <chartProps xmlns="https://web.wps.cn/et/2018/main" chartId="{1d0639f3-502e-4309-a4d1-3a82a84617e9}"/>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FE6BDA1-660C-44E3-B8D3-B738986F10EC}" type="doc">
      <dgm:prSet loTypeId="urn:microsoft.com/office/officeart/2005/8/layout/hProcess9" loCatId="process" qsTypeId="urn:microsoft.com/office/officeart/2005/8/quickstyle/simple1" qsCatId="simple" csTypeId="urn:microsoft.com/office/officeart/2005/8/colors/accent1_2" csCatId="accent1" phldr="1"/>
      <dgm:spPr/>
      <dgm:t>
        <a:bodyPr/>
        <a:p>
          <a:endParaRPr lang="en-US"/>
        </a:p>
      </dgm:t>
    </dgm:pt>
    <dgm:pt modelId="{1EC822D0-4B77-4F25-ABD5-8949AFB965C8}">
      <dgm:prSet phldrT="[Text]" phldr="0" custT="0"/>
      <dgm:spPr/>
      <dgm:t>
        <a:bodyPr vert="horz" wrap="square"/>
        <a:p>
          <a:pPr>
            <a:lnSpc>
              <a:spcPct val="100000"/>
            </a:lnSpc>
            <a:spcBef>
              <a:spcPct val="0"/>
            </a:spcBef>
            <a:spcAft>
              <a:spcPct val="15000"/>
            </a:spcAft>
          </a:pPr>
          <a:r>
            <a:rPr lang="vi-VN" altLang="en-US"/>
            <a:t>SV </a:t>
          </a:r>
          <a:r>
            <a:rPr lang="vi-VN" altLang="en-US"/>
            <a:t>chuẩn </a:t>
          </a:r>
          <a:r>
            <a:rPr lang="vi-VN" altLang="en-US"/>
            <a:t>học </a:t>
          </a:r>
          <a:r>
            <a:rPr lang="vi-VN" altLang="en-US"/>
            <a:t>trước </a:t>
          </a:r>
          <a:r>
            <a:rPr lang="vi-VN" altLang="en-US"/>
            <a:t>bài </a:t>
          </a:r>
          <a:r>
            <a:rPr lang="vi-VN" altLang="en-US"/>
            <a:t>giảng</a:t>
          </a:r>
          <a:r>
            <a:rPr lang="vi-VN" altLang="en-US"/>
            <a:t/>
          </a:r>
          <a:endParaRPr lang="vi-VN" altLang="en-US"/>
        </a:p>
      </dgm:t>
    </dgm:pt>
    <dgm:pt modelId="{A55FEC0B-23EE-4CFE-8050-49CBA30A17FC}" cxnId="{F65A5F23-BE1F-4325-B00A-AAACE5222507}" type="parTrans">
      <dgm:prSet/>
      <dgm:spPr/>
      <dgm:t>
        <a:bodyPr/>
        <a:p>
          <a:endParaRPr lang="en-US"/>
        </a:p>
      </dgm:t>
    </dgm:pt>
    <dgm:pt modelId="{B0C310D3-A5C4-423C-ADC0-FD305A7B421A}" cxnId="{F65A5F23-BE1F-4325-B00A-AAACE5222507}" type="sibTrans">
      <dgm:prSet/>
      <dgm:spPr/>
      <dgm:t>
        <a:bodyPr/>
        <a:p>
          <a:endParaRPr lang="en-US"/>
        </a:p>
      </dgm:t>
    </dgm:pt>
    <dgm:pt modelId="{86FEAB3F-FBB1-46CC-9DC6-E094874805AE}">
      <dgm:prSet phldrT="[Text]" phldr="0" custT="0"/>
      <dgm:spPr/>
      <dgm:t>
        <a:bodyPr vert="horz" wrap="square"/>
        <a:p>
          <a:pPr>
            <a:lnSpc>
              <a:spcPct val="100000"/>
            </a:lnSpc>
            <a:spcBef>
              <a:spcPct val="0"/>
            </a:spcBef>
            <a:spcAft>
              <a:spcPct val="35000"/>
            </a:spcAft>
          </a:pPr>
          <a:r>
            <a:rPr lang="vi-VN" altLang="en-US"/>
            <a:t>SV </a:t>
          </a:r>
          <a:r>
            <a:rPr lang="vi-VN" altLang="en-US"/>
            <a:t>được </a:t>
          </a:r>
          <a:r>
            <a:rPr lang="vi-VN" altLang="en-US"/>
            <a:t>học </a:t>
          </a:r>
          <a:r>
            <a:rPr lang="vi-VN" altLang="en-US"/>
            <a:t>lại </a:t>
          </a:r>
          <a:r>
            <a:rPr lang="vi-VN" altLang="en-US"/>
            <a:t>với </a:t>
          </a:r>
          <a:r>
            <a:rPr lang="vi-VN" altLang="en-US"/>
            <a:t>thầy </a:t>
          </a:r>
          <a:r>
            <a:rPr lang="vi-VN" altLang="en-US"/>
            <a:t>cô </a:t>
          </a:r>
          <a:r>
            <a:rPr lang="vi-VN" altLang="en-US"/>
            <a:t>giảng </a:t>
          </a:r>
          <a:r>
            <a:rPr lang="vi-VN" altLang="en-US"/>
            <a:t>dạy</a:t>
          </a:r>
          <a:r>
            <a:rPr lang="vi-VN" altLang="en-US"/>
            <a:t/>
          </a:r>
          <a:endParaRPr lang="vi-VN" altLang="en-US"/>
        </a:p>
      </dgm:t>
    </dgm:pt>
    <dgm:pt modelId="{74C68F9B-1FC8-4F0A-8F6F-246FC86076E9}" cxnId="{A05E321C-9937-490B-A4AE-D85F15FEB0FD}" type="parTrans">
      <dgm:prSet/>
      <dgm:spPr/>
      <dgm:t>
        <a:bodyPr/>
        <a:p>
          <a:endParaRPr lang="en-US"/>
        </a:p>
      </dgm:t>
    </dgm:pt>
    <dgm:pt modelId="{C7876883-34BD-4A68-A98E-D95D42D0FF9D}" cxnId="{A05E321C-9937-490B-A4AE-D85F15FEB0FD}" type="sibTrans">
      <dgm:prSet/>
      <dgm:spPr/>
      <dgm:t>
        <a:bodyPr/>
        <a:p>
          <a:endParaRPr lang="en-US"/>
        </a:p>
      </dgm:t>
    </dgm:pt>
    <dgm:pt modelId="{2742BF13-00F7-4D50-964B-4C6CED203E99}">
      <dgm:prSet phldr="0" custT="0"/>
      <dgm:spPr/>
      <dgm:t>
        <a:bodyPr vert="horz" wrap="square"/>
        <a:p>
          <a:pPr>
            <a:lnSpc>
              <a:spcPct val="100000"/>
            </a:lnSpc>
            <a:spcBef>
              <a:spcPct val="0"/>
            </a:spcBef>
            <a:spcAft>
              <a:spcPct val="35000"/>
            </a:spcAft>
          </a:pPr>
          <a:r>
            <a:rPr lang="vi-VN"/>
            <a:t>L</a:t>
          </a:r>
          <a:r>
            <a:rPr lang="vi-VN"/>
            <a:t>àm </a:t>
          </a:r>
          <a:r>
            <a:rPr lang="vi-VN"/>
            <a:t>bài </a:t>
          </a:r>
          <a:r>
            <a:rPr lang="vi-VN"/>
            <a:t>tập </a:t>
          </a:r>
          <a:r>
            <a:rPr lang="vi-VN"/>
            <a:t>về </a:t>
          </a:r>
          <a:r>
            <a:rPr lang="vi-VN"/>
            <a:t>nhà</a:t>
          </a:r>
          <a:r>
            <a:rPr lang="vi-VN"/>
            <a:t/>
          </a:r>
          <a:endParaRPr lang="vi-VN"/>
        </a:p>
      </dgm:t>
    </dgm:pt>
    <dgm:pt modelId="{30ADE247-AFD4-488C-82DB-648114637E6C}" cxnId="{3F9995FC-7042-4603-97E6-15F92A7829E3}" type="parTrans">
      <dgm:prSet/>
      <dgm:spPr/>
    </dgm:pt>
    <dgm:pt modelId="{E8FEF81C-C91A-4506-A5F9-12C8FEE46BA5}" cxnId="{3F9995FC-7042-4603-97E6-15F92A7829E3}" type="sibTrans">
      <dgm:prSet/>
      <dgm:spPr/>
    </dgm:pt>
    <dgm:pt modelId="{94674186-0415-433D-8D08-0A8F606BDE58}" type="pres">
      <dgm:prSet presAssocID="{2FE6BDA1-660C-44E3-B8D3-B738986F10EC}" presName="CompostProcess" presStyleCnt="0">
        <dgm:presLayoutVars>
          <dgm:dir/>
          <dgm:resizeHandles val="exact"/>
        </dgm:presLayoutVars>
      </dgm:prSet>
      <dgm:spPr/>
    </dgm:pt>
    <dgm:pt modelId="{AA66C204-1FC9-4D3D-8350-E7514EC182A2}" type="pres">
      <dgm:prSet presAssocID="{2FE6BDA1-660C-44E3-B8D3-B738986F10EC}" presName="arrow" presStyleLbl="bgShp" presStyleIdx="0" presStyleCnt="1"/>
      <dgm:spPr/>
    </dgm:pt>
    <dgm:pt modelId="{3723DC15-756A-47A3-86C1-D3C417DF08E8}" type="pres">
      <dgm:prSet presAssocID="{2FE6BDA1-660C-44E3-B8D3-B738986F10EC}" presName="linearProcess" presStyleCnt="0"/>
      <dgm:spPr/>
    </dgm:pt>
    <dgm:pt modelId="{267F6A8A-CD7A-4921-A853-48D44A78587A}" type="pres">
      <dgm:prSet presAssocID="{1EC822D0-4B77-4F25-ABD5-8949AFB965C8}" presName="textNode" presStyleLbl="node1" presStyleIdx="0" presStyleCnt="3">
        <dgm:presLayoutVars>
          <dgm:bulletEnabled val="1"/>
        </dgm:presLayoutVars>
      </dgm:prSet>
      <dgm:spPr/>
    </dgm:pt>
    <dgm:pt modelId="{72A67EB7-CCF0-478D-A28D-143377AD7ADE}" type="pres">
      <dgm:prSet presAssocID="{B0C310D3-A5C4-423C-ADC0-FD305A7B421A}" presName="sibTrans" presStyleCnt="0"/>
      <dgm:spPr/>
    </dgm:pt>
    <dgm:pt modelId="{A7CFC579-EFB6-4087-8589-91C65213E28A}" type="pres">
      <dgm:prSet presAssocID="{86FEAB3F-FBB1-46CC-9DC6-E094874805AE}" presName="textNode" presStyleLbl="node1" presStyleIdx="1" presStyleCnt="3">
        <dgm:presLayoutVars>
          <dgm:bulletEnabled val="1"/>
        </dgm:presLayoutVars>
      </dgm:prSet>
      <dgm:spPr/>
    </dgm:pt>
    <dgm:pt modelId="{F7FBACC1-E6D6-4C03-A03D-69D92CF7A9D5}" type="pres">
      <dgm:prSet presAssocID="{C7876883-34BD-4A68-A98E-D95D42D0FF9D}" presName="sibTrans" presStyleCnt="0"/>
      <dgm:spPr/>
    </dgm:pt>
    <dgm:pt modelId="{8D6C3515-26D8-4C84-8508-3A41A0BC12A5}" type="pres">
      <dgm:prSet presAssocID="{2742BF13-00F7-4D50-964B-4C6CED203E99}" presName="textNode" presStyleLbl="node1" presStyleIdx="2" presStyleCnt="3">
        <dgm:presLayoutVars>
          <dgm:bulletEnabled val="1"/>
        </dgm:presLayoutVars>
      </dgm:prSet>
      <dgm:spPr/>
    </dgm:pt>
  </dgm:ptLst>
  <dgm:cxnLst>
    <dgm:cxn modelId="{F65A5F23-BE1F-4325-B00A-AAACE5222507}" srcId="{2FE6BDA1-660C-44E3-B8D3-B738986F10EC}" destId="{1EC822D0-4B77-4F25-ABD5-8949AFB965C8}" srcOrd="0" destOrd="0" parTransId="{A55FEC0B-23EE-4CFE-8050-49CBA30A17FC}" sibTransId="{B0C310D3-A5C4-423C-ADC0-FD305A7B421A}"/>
    <dgm:cxn modelId="{A05E321C-9937-490B-A4AE-D85F15FEB0FD}" srcId="{2FE6BDA1-660C-44E3-B8D3-B738986F10EC}" destId="{86FEAB3F-FBB1-46CC-9DC6-E094874805AE}" srcOrd="1" destOrd="0" parTransId="{74C68F9B-1FC8-4F0A-8F6F-246FC86076E9}" sibTransId="{C7876883-34BD-4A68-A98E-D95D42D0FF9D}"/>
    <dgm:cxn modelId="{3F9995FC-7042-4603-97E6-15F92A7829E3}" srcId="{2FE6BDA1-660C-44E3-B8D3-B738986F10EC}" destId="{2742BF13-00F7-4D50-964B-4C6CED203E99}" srcOrd="2" destOrd="0" parTransId="{30ADE247-AFD4-488C-82DB-648114637E6C}" sibTransId="{E8FEF81C-C91A-4506-A5F9-12C8FEE46BA5}"/>
    <dgm:cxn modelId="{C775E6F1-4468-437E-95B1-6A08AC0FA376}" type="presOf" srcId="{2FE6BDA1-660C-44E3-B8D3-B738986F10EC}" destId="{94674186-0415-433D-8D08-0A8F606BDE58}" srcOrd="0" destOrd="0" presId="urn:microsoft.com/office/officeart/2005/8/layout/hProcess9"/>
    <dgm:cxn modelId="{3D1A8EB7-0AF9-43F6-A2D7-A0C7E831D55F}" type="presParOf" srcId="{94674186-0415-433D-8D08-0A8F606BDE58}" destId="{AA66C204-1FC9-4D3D-8350-E7514EC182A2}" srcOrd="0" destOrd="0" presId="urn:microsoft.com/office/officeart/2005/8/layout/hProcess9"/>
    <dgm:cxn modelId="{3BE37883-131B-4E33-9529-644021CD0AFF}" type="presParOf" srcId="{94674186-0415-433D-8D08-0A8F606BDE58}" destId="{3723DC15-756A-47A3-86C1-D3C417DF08E8}" srcOrd="1" destOrd="0" presId="urn:microsoft.com/office/officeart/2005/8/layout/hProcess9"/>
    <dgm:cxn modelId="{FF96A7DE-E8DC-4B99-A8E8-4E3C501E9369}" type="presParOf" srcId="{3723DC15-756A-47A3-86C1-D3C417DF08E8}" destId="{267F6A8A-CD7A-4921-A853-48D44A78587A}" srcOrd="0" destOrd="1" presId="urn:microsoft.com/office/officeart/2005/8/layout/hProcess9"/>
    <dgm:cxn modelId="{F9521958-F120-40FC-8E64-DD2E1003B357}" type="presOf" srcId="{1EC822D0-4B77-4F25-ABD5-8949AFB965C8}" destId="{267F6A8A-CD7A-4921-A853-48D44A78587A}" srcOrd="0" destOrd="0" presId="urn:microsoft.com/office/officeart/2005/8/layout/hProcess9"/>
    <dgm:cxn modelId="{AE0C1560-22E7-4440-9F6A-AB935555477A}" type="presParOf" srcId="{3723DC15-756A-47A3-86C1-D3C417DF08E8}" destId="{72A67EB7-CCF0-478D-A28D-143377AD7ADE}" srcOrd="1" destOrd="1" presId="urn:microsoft.com/office/officeart/2005/8/layout/hProcess9"/>
    <dgm:cxn modelId="{2371AB9E-804D-4185-951A-6B7605D2F0A7}" type="presParOf" srcId="{3723DC15-756A-47A3-86C1-D3C417DF08E8}" destId="{A7CFC579-EFB6-4087-8589-91C65213E28A}" srcOrd="2" destOrd="1" presId="urn:microsoft.com/office/officeart/2005/8/layout/hProcess9"/>
    <dgm:cxn modelId="{C4BAE7EB-1448-45BC-AC07-CE098893ED26}" type="presOf" srcId="{86FEAB3F-FBB1-46CC-9DC6-E094874805AE}" destId="{A7CFC579-EFB6-4087-8589-91C65213E28A}" srcOrd="0" destOrd="0" presId="urn:microsoft.com/office/officeart/2005/8/layout/hProcess9"/>
    <dgm:cxn modelId="{10D31F47-7861-42F0-BCE4-50D2E097505A}" type="presParOf" srcId="{3723DC15-756A-47A3-86C1-D3C417DF08E8}" destId="{F7FBACC1-E6D6-4C03-A03D-69D92CF7A9D5}" srcOrd="3" destOrd="1" presId="urn:microsoft.com/office/officeart/2005/8/layout/hProcess9"/>
    <dgm:cxn modelId="{24131671-BDCC-42E8-90CD-9FFE78B690E7}" type="presParOf" srcId="{3723DC15-756A-47A3-86C1-D3C417DF08E8}" destId="{8D6C3515-26D8-4C84-8508-3A41A0BC12A5}" srcOrd="4" destOrd="1" presId="urn:microsoft.com/office/officeart/2005/8/layout/hProcess9"/>
    <dgm:cxn modelId="{FE1BE425-4991-4601-90E4-7A8AAECF465F}" type="presOf" srcId="{2742BF13-00F7-4D50-964B-4C6CED203E99}" destId="{8D6C3515-26D8-4C84-8508-3A41A0BC12A5}"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2051665" cy="6380480"/>
        <a:chOff x="0" y="0"/>
        <a:chExt cx="12051665" cy="6380480"/>
      </a:xfrm>
    </dsp:grpSpPr>
    <dsp:sp modelId="{AA66C204-1FC9-4D3D-8350-E7514EC182A2}">
      <dsp:nvSpPr>
        <dsp:cNvPr id="3" name="Right Arrow 2"/>
        <dsp:cNvSpPr/>
      </dsp:nvSpPr>
      <dsp:spPr bwMode="white">
        <a:xfrm>
          <a:off x="903875" y="0"/>
          <a:ext cx="10243915" cy="6380480"/>
        </a:xfrm>
        <a:prstGeom prst="rightArrow">
          <a:avLst/>
        </a:prstGeom>
      </dsp:spPr>
      <dsp:style>
        <a:lnRef idx="0">
          <a:schemeClr val="accent1"/>
        </a:lnRef>
        <a:fillRef idx="1">
          <a:schemeClr val="accent1">
            <a:tint val="40000"/>
          </a:schemeClr>
        </a:fillRef>
        <a:effectRef idx="0">
          <a:scrgbClr r="0" g="0" b="0"/>
        </a:effectRef>
        <a:fontRef idx="minor"/>
      </dsp:style>
      <dsp:txXfrm>
        <a:off x="903875" y="0"/>
        <a:ext cx="10243915" cy="6380480"/>
      </dsp:txXfrm>
    </dsp:sp>
    <dsp:sp modelId="{267F6A8A-CD7A-4921-A853-48D44A78587A}">
      <dsp:nvSpPr>
        <dsp:cNvPr id="4" name="Rounded Rectangle 3"/>
        <dsp:cNvSpPr/>
      </dsp:nvSpPr>
      <dsp:spPr bwMode="white">
        <a:xfrm>
          <a:off x="0" y="1914144"/>
          <a:ext cx="3615500" cy="255219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52400" tIns="152400" rIns="152400" bIns="152400" anchor="ctr"/>
        <a:lstStyle>
          <a:lvl1pPr algn="ctr">
            <a:defRPr sz="40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15000"/>
            </a:spcAft>
          </a:pPr>
          <a:r>
            <a:rPr lang="vi-VN" altLang="en-US"/>
            <a:t>SV </a:t>
          </a:r>
          <a:r>
            <a:rPr lang="vi-VN" altLang="en-US"/>
            <a:t>chuẩn </a:t>
          </a:r>
          <a:r>
            <a:rPr lang="vi-VN" altLang="en-US"/>
            <a:t>học </a:t>
          </a:r>
          <a:r>
            <a:rPr lang="vi-VN" altLang="en-US"/>
            <a:t>trước </a:t>
          </a:r>
          <a:r>
            <a:rPr lang="vi-VN" altLang="en-US"/>
            <a:t>bài </a:t>
          </a:r>
          <a:r>
            <a:rPr lang="vi-VN" altLang="en-US"/>
            <a:t>giảng</a:t>
          </a:r>
          <a:endParaRPr lang="vi-VN" altLang="en-US"/>
        </a:p>
      </dsp:txBody>
      <dsp:txXfrm>
        <a:off x="0" y="1914144"/>
        <a:ext cx="3615500" cy="2552192"/>
      </dsp:txXfrm>
    </dsp:sp>
    <dsp:sp modelId="{A7CFC579-EFB6-4087-8589-91C65213E28A}">
      <dsp:nvSpPr>
        <dsp:cNvPr id="5" name="Rounded Rectangle 4"/>
        <dsp:cNvSpPr/>
      </dsp:nvSpPr>
      <dsp:spPr bwMode="white">
        <a:xfrm>
          <a:off x="4218083" y="1914144"/>
          <a:ext cx="3615500" cy="255219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52400" tIns="152400" rIns="152400" bIns="152400" anchor="ctr"/>
        <a:lstStyle>
          <a:lvl1pPr algn="ctr">
            <a:defRPr sz="40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vi-VN" altLang="en-US"/>
            <a:t>SV </a:t>
          </a:r>
          <a:r>
            <a:rPr lang="vi-VN" altLang="en-US"/>
            <a:t>được </a:t>
          </a:r>
          <a:r>
            <a:rPr lang="vi-VN" altLang="en-US"/>
            <a:t>học </a:t>
          </a:r>
          <a:r>
            <a:rPr lang="vi-VN" altLang="en-US"/>
            <a:t>lại </a:t>
          </a:r>
          <a:r>
            <a:rPr lang="vi-VN" altLang="en-US"/>
            <a:t>với </a:t>
          </a:r>
          <a:r>
            <a:rPr lang="vi-VN" altLang="en-US"/>
            <a:t>thầy </a:t>
          </a:r>
          <a:r>
            <a:rPr lang="vi-VN" altLang="en-US"/>
            <a:t>cô </a:t>
          </a:r>
          <a:r>
            <a:rPr lang="vi-VN" altLang="en-US"/>
            <a:t>giảng </a:t>
          </a:r>
          <a:r>
            <a:rPr lang="vi-VN" altLang="en-US"/>
            <a:t>dạy</a:t>
          </a:r>
          <a:endParaRPr lang="vi-VN" altLang="en-US"/>
        </a:p>
      </dsp:txBody>
      <dsp:txXfrm>
        <a:off x="4218083" y="1914144"/>
        <a:ext cx="3615500" cy="2552192"/>
      </dsp:txXfrm>
    </dsp:sp>
    <dsp:sp modelId="{8D6C3515-26D8-4C84-8508-3A41A0BC12A5}">
      <dsp:nvSpPr>
        <dsp:cNvPr id="6" name="Rounded Rectangle 5"/>
        <dsp:cNvSpPr/>
      </dsp:nvSpPr>
      <dsp:spPr bwMode="white">
        <a:xfrm>
          <a:off x="8436166" y="1914144"/>
          <a:ext cx="3615500" cy="2552192"/>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52400" tIns="152400" rIns="152400" bIns="152400" anchor="ctr"/>
        <a:lstStyle>
          <a:lvl1pPr algn="ctr">
            <a:defRPr sz="40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vi-VN"/>
            <a:t>L</a:t>
          </a:r>
          <a:r>
            <a:rPr lang="vi-VN"/>
            <a:t>àm </a:t>
          </a:r>
          <a:r>
            <a:rPr lang="vi-VN"/>
            <a:t>bài </a:t>
          </a:r>
          <a:r>
            <a:rPr lang="vi-VN"/>
            <a:t>tập </a:t>
          </a:r>
          <a:r>
            <a:rPr lang="vi-VN"/>
            <a:t>về </a:t>
          </a:r>
          <a:r>
            <a:rPr lang="vi-VN"/>
            <a:t>nhà</a:t>
          </a:r>
          <a:endParaRPr lang="vi-VN"/>
        </a:p>
      </dsp:txBody>
      <dsp:txXfrm>
        <a:off x="8436166" y="1914144"/>
        <a:ext cx="3615500" cy="255219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svg"/><Relationship Id="rId7" Type="http://schemas.openxmlformats.org/officeDocument/2006/relationships/image" Target="../media/image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slide" Target="slide8.xml"/><Relationship Id="rId3" Type="http://schemas.openxmlformats.org/officeDocument/2006/relationships/slide" Target="slide6.xml"/><Relationship Id="rId2" Type="http://schemas.openxmlformats.org/officeDocument/2006/relationships/slide" Target="slide5.xml"/><Relationship Id="rId13" Type="http://schemas.openxmlformats.org/officeDocument/2006/relationships/slideLayout" Target="../slideLayouts/slideLayout7.xml"/><Relationship Id="rId12" Type="http://schemas.openxmlformats.org/officeDocument/2006/relationships/image" Target="../media/image11.svg"/><Relationship Id="rId11" Type="http://schemas.openxmlformats.org/officeDocument/2006/relationships/image" Target="../media/image10.png"/><Relationship Id="rId10" Type="http://schemas.openxmlformats.org/officeDocument/2006/relationships/image" Target="../media/image9.svg"/><Relationship Id="rId1" Type="http://schemas.openxmlformats.org/officeDocument/2006/relationships/slide" Target="slide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 Target="sl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1476"/>
        </a:solidFill>
        <a:effectLst/>
      </p:bgPr>
    </p:bg>
    <p:spTree>
      <p:nvGrpSpPr>
        <p:cNvPr id="1" name=""/>
        <p:cNvGrpSpPr/>
        <p:nvPr/>
      </p:nvGrpSpPr>
      <p:grpSpPr>
        <a:xfrm>
          <a:off x="0" y="0"/>
          <a:ext cx="0" cy="0"/>
          <a:chOff x="0" y="0"/>
          <a:chExt cx="0" cy="0"/>
        </a:xfrm>
      </p:grpSpPr>
      <p:grpSp>
        <p:nvGrpSpPr>
          <p:cNvPr id="2" name="Group 2"/>
          <p:cNvGrpSpPr/>
          <p:nvPr/>
        </p:nvGrpSpPr>
        <p:grpSpPr>
          <a:xfrm rot="0">
            <a:off x="9678934" y="2288146"/>
            <a:ext cx="9667433" cy="8313992"/>
            <a:chOff x="0" y="0"/>
            <a:chExt cx="6350000" cy="5461000"/>
          </a:xfrm>
        </p:grpSpPr>
        <p:sp>
          <p:nvSpPr>
            <p:cNvPr id="3" name="Freeform 3"/>
            <p:cNvSpPr/>
            <p:nvPr/>
          </p:nvSpPr>
          <p:spPr>
            <a:xfrm>
              <a:off x="59563" y="32385"/>
              <a:ext cx="6230874" cy="5396230"/>
            </a:xfrm>
            <a:custGeom>
              <a:avLst/>
              <a:gdLst/>
              <a:ahLst/>
              <a:cxnLst/>
              <a:rect l="l" t="t" r="r" b="b"/>
              <a:pathLst>
                <a:path w="6230874" h="5396230">
                  <a:moveTo>
                    <a:pt x="3115437" y="0"/>
                  </a:moveTo>
                  <a:lnTo>
                    <a:pt x="0" y="5396230"/>
                  </a:lnTo>
                  <a:lnTo>
                    <a:pt x="6230874" y="5396230"/>
                  </a:lnTo>
                  <a:close/>
                </a:path>
              </a:pathLst>
            </a:custGeom>
            <a:blipFill>
              <a:blip r:embed="rId1"/>
              <a:stretch>
                <a:fillRect r="-70087" b="-25693"/>
              </a:stretch>
            </a:blipFill>
          </p:spPr>
        </p:sp>
      </p:grpSp>
      <p:grpSp>
        <p:nvGrpSpPr>
          <p:cNvPr id="4" name="Group 4"/>
          <p:cNvGrpSpPr/>
          <p:nvPr/>
        </p:nvGrpSpPr>
        <p:grpSpPr>
          <a:xfrm rot="-10800000">
            <a:off x="13218330" y="-625562"/>
            <a:ext cx="5069670" cy="10912562"/>
            <a:chOff x="0" y="0"/>
            <a:chExt cx="5355113" cy="11526982"/>
          </a:xfrm>
        </p:grpSpPr>
        <p:sp>
          <p:nvSpPr>
            <p:cNvPr id="5" name="Freeform 5"/>
            <p:cNvSpPr/>
            <p:nvPr/>
          </p:nvSpPr>
          <p:spPr>
            <a:xfrm>
              <a:off x="0" y="0"/>
              <a:ext cx="5355113" cy="11526982"/>
            </a:xfrm>
            <a:custGeom>
              <a:avLst/>
              <a:gdLst/>
              <a:ahLst/>
              <a:cxnLst/>
              <a:rect l="l" t="t" r="r" b="b"/>
              <a:pathLst>
                <a:path w="5355113" h="11526982">
                  <a:moveTo>
                    <a:pt x="5355113" y="11526982"/>
                  </a:moveTo>
                  <a:lnTo>
                    <a:pt x="0" y="11526982"/>
                  </a:lnTo>
                  <a:lnTo>
                    <a:pt x="0" y="0"/>
                  </a:lnTo>
                  <a:lnTo>
                    <a:pt x="5355113" y="11526982"/>
                  </a:lnTo>
                  <a:close/>
                </a:path>
              </a:pathLst>
            </a:custGeom>
            <a:solidFill>
              <a:srgbClr val="3B57F4"/>
            </a:solidFill>
          </p:spPr>
        </p:sp>
      </p:grpSp>
      <p:sp>
        <p:nvSpPr>
          <p:cNvPr id="6" name="Freeform 6"/>
          <p:cNvSpPr/>
          <p:nvPr/>
        </p:nvSpPr>
        <p:spPr>
          <a:xfrm>
            <a:off x="873535" y="602553"/>
            <a:ext cx="1693673" cy="1058546"/>
          </a:xfrm>
          <a:custGeom>
            <a:avLst/>
            <a:gdLst/>
            <a:ahLst/>
            <a:cxnLst/>
            <a:rect l="l" t="t" r="r" b="b"/>
            <a:pathLst>
              <a:path w="1693673" h="1058546">
                <a:moveTo>
                  <a:pt x="0" y="0"/>
                </a:moveTo>
                <a:lnTo>
                  <a:pt x="1693673" y="0"/>
                </a:lnTo>
                <a:lnTo>
                  <a:pt x="1693673" y="1058546"/>
                </a:lnTo>
                <a:lnTo>
                  <a:pt x="0" y="1058546"/>
                </a:lnTo>
                <a:lnTo>
                  <a:pt x="0" y="0"/>
                </a:lnTo>
                <a:close/>
              </a:path>
            </a:pathLst>
          </a:custGeom>
          <a:blipFill>
            <a:blip r:embed="rId2"/>
            <a:stretch>
              <a:fillRect/>
            </a:stretch>
          </a:blipFill>
        </p:spPr>
      </p:sp>
      <p:sp>
        <p:nvSpPr>
          <p:cNvPr id="7" name="Freeform 7"/>
          <p:cNvSpPr/>
          <p:nvPr/>
        </p:nvSpPr>
        <p:spPr>
          <a:xfrm>
            <a:off x="3001035" y="602553"/>
            <a:ext cx="878618" cy="1142568"/>
          </a:xfrm>
          <a:custGeom>
            <a:avLst/>
            <a:gdLst/>
            <a:ahLst/>
            <a:cxnLst/>
            <a:rect l="l" t="t" r="r" b="b"/>
            <a:pathLst>
              <a:path w="878618" h="1142568">
                <a:moveTo>
                  <a:pt x="0" y="0"/>
                </a:moveTo>
                <a:lnTo>
                  <a:pt x="878618" y="0"/>
                </a:lnTo>
                <a:lnTo>
                  <a:pt x="878618" y="1142568"/>
                </a:lnTo>
                <a:lnTo>
                  <a:pt x="0" y="1142568"/>
                </a:lnTo>
                <a:lnTo>
                  <a:pt x="0" y="0"/>
                </a:lnTo>
                <a:close/>
              </a:path>
            </a:pathLst>
          </a:custGeom>
          <a:blipFill>
            <a:blip r:embed="rId3"/>
            <a:stretch>
              <a:fillRect r="-2327"/>
            </a:stretch>
          </a:blipFill>
        </p:spPr>
      </p:sp>
      <p:sp>
        <p:nvSpPr>
          <p:cNvPr id="8" name="TextBox 8"/>
          <p:cNvSpPr txBox="1"/>
          <p:nvPr/>
        </p:nvSpPr>
        <p:spPr>
          <a:xfrm>
            <a:off x="1233215" y="2822972"/>
            <a:ext cx="8800536" cy="3237230"/>
          </a:xfrm>
          <a:prstGeom prst="rect">
            <a:avLst/>
          </a:prstGeom>
        </p:spPr>
        <p:txBody>
          <a:bodyPr lIns="0" tIns="0" rIns="0" bIns="0" rtlCol="0" anchor="t">
            <a:spAutoFit/>
          </a:bodyPr>
          <a:lstStyle/>
          <a:p>
            <a:pPr algn="l">
              <a:lnSpc>
                <a:spcPts val="8415"/>
              </a:lnSpc>
            </a:pPr>
            <a:r>
              <a:rPr lang="en-US" sz="7580">
                <a:solidFill>
                  <a:srgbClr val="F4F4F4"/>
                </a:solidFill>
                <a:latin typeface="Cambria" panose="02040503050406030204" charset="0"/>
                <a:ea typeface="Faustina" panose="00000500000000000000"/>
                <a:cs typeface="Cambria" panose="02040503050406030204" charset="0"/>
                <a:sym typeface="Faustina" panose="00000500000000000000"/>
              </a:rPr>
              <a:t>KHẢO SÁT SỬ DỤNG HỆ THỐNG ELEARNING 2025</a:t>
            </a:r>
            <a:endParaRPr lang="en-US" sz="7580">
              <a:solidFill>
                <a:srgbClr val="F4F4F4"/>
              </a:solidFill>
              <a:latin typeface="Cambria" panose="02040503050406030204" charset="0"/>
              <a:ea typeface="Faustina" panose="00000500000000000000"/>
              <a:cs typeface="Cambria" panose="02040503050406030204" charset="0"/>
              <a:sym typeface="Faustina"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183757" y="2180890"/>
            <a:ext cx="6049388" cy="637985"/>
          </a:xfrm>
          <a:prstGeom prst="rect">
            <a:avLst/>
          </a:prstGeom>
        </p:spPr>
        <p:txBody>
          <a:bodyPr lIns="0" tIns="0" rIns="0" bIns="0" rtlCol="0" anchor="t">
            <a:spAutoFit/>
          </a:bodyPr>
          <a:lstStyle/>
          <a:p>
            <a:pPr marL="0" lvl="0" indent="0" algn="l">
              <a:lnSpc>
                <a:spcPts val="5260"/>
              </a:lnSpc>
              <a:spcBef>
                <a:spcPct val="0"/>
              </a:spcBef>
            </a:pPr>
            <a:r>
              <a:rPr lang="en-US" sz="3755" b="1">
                <a:solidFill>
                  <a:srgbClr val="311476"/>
                </a:solidFill>
                <a:latin typeface="Faustina Bold" panose="00000800000000000000"/>
                <a:ea typeface="Faustina Bold" panose="00000800000000000000"/>
                <a:cs typeface="Faustina Bold" panose="00000800000000000000"/>
                <a:sym typeface="Faustina Bold" panose="00000800000000000000"/>
                <a:hlinkClick r:id="rId1" action="ppaction://hlinksldjump"/>
              </a:rPr>
              <a:t>1. M</a:t>
            </a:r>
            <a:r>
              <a:rPr lang="en-US" sz="3755" b="1" u="none">
                <a:solidFill>
                  <a:srgbClr val="311476"/>
                </a:solidFill>
                <a:latin typeface="Faustina Bold" panose="00000800000000000000"/>
                <a:ea typeface="Faustina Bold" panose="00000800000000000000"/>
                <a:cs typeface="Faustina Bold" panose="00000800000000000000"/>
                <a:sym typeface="Faustina Bold" panose="00000800000000000000"/>
                <a:hlinkClick r:id="rId1" action="ppaction://hlinksldjump"/>
              </a:rPr>
              <a:t>ục tiêu</a:t>
            </a:r>
            <a:endParaRPr lang="en-US" sz="3755" b="1" u="none">
              <a:solidFill>
                <a:srgbClr val="311476"/>
              </a:solidFill>
              <a:latin typeface="Faustina Bold" panose="00000800000000000000"/>
              <a:ea typeface="Faustina Bold" panose="00000800000000000000"/>
              <a:cs typeface="Faustina Bold" panose="00000800000000000000"/>
              <a:sym typeface="Faustina Bold" panose="00000800000000000000"/>
            </a:endParaRPr>
          </a:p>
        </p:txBody>
      </p:sp>
      <p:sp>
        <p:nvSpPr>
          <p:cNvPr id="3" name="TextBox 3"/>
          <p:cNvSpPr txBox="1"/>
          <p:nvPr/>
        </p:nvSpPr>
        <p:spPr>
          <a:xfrm>
            <a:off x="10140109" y="3845687"/>
            <a:ext cx="6049388" cy="637985"/>
          </a:xfrm>
          <a:prstGeom prst="rect">
            <a:avLst/>
          </a:prstGeom>
        </p:spPr>
        <p:txBody>
          <a:bodyPr lIns="0" tIns="0" rIns="0" bIns="0" rtlCol="0" anchor="t">
            <a:spAutoFit/>
          </a:bodyPr>
          <a:lstStyle/>
          <a:p>
            <a:pPr marL="0" lvl="0" indent="0" algn="l">
              <a:lnSpc>
                <a:spcPts val="5260"/>
              </a:lnSpc>
              <a:spcBef>
                <a:spcPct val="0"/>
              </a:spcBef>
            </a:pPr>
            <a:r>
              <a:rPr lang="en-US" sz="3755" b="1">
                <a:solidFill>
                  <a:srgbClr val="311476"/>
                </a:solidFill>
                <a:latin typeface="Faustina Bold" panose="00000800000000000000"/>
                <a:ea typeface="Faustina Bold" panose="00000800000000000000"/>
                <a:cs typeface="Faustina Bold" panose="00000800000000000000"/>
                <a:sym typeface="Faustina Bold" panose="00000800000000000000"/>
                <a:hlinkClick r:id="rId2" action="ppaction://hlinksldjump"/>
              </a:rPr>
              <a:t>2. P</a:t>
            </a:r>
            <a:r>
              <a:rPr lang="en-US" sz="3755" b="1" u="none">
                <a:solidFill>
                  <a:srgbClr val="311476"/>
                </a:solidFill>
                <a:latin typeface="Faustina Bold" panose="00000800000000000000"/>
                <a:ea typeface="Faustina Bold" panose="00000800000000000000"/>
                <a:cs typeface="Faustina Bold" panose="00000800000000000000"/>
                <a:sym typeface="Faustina Bold" panose="00000800000000000000"/>
                <a:hlinkClick r:id="rId2" action="ppaction://hlinksldjump"/>
              </a:rPr>
              <a:t>hương pháp khảo sát</a:t>
            </a:r>
            <a:endParaRPr lang="en-US" sz="3755" b="1" u="none">
              <a:solidFill>
                <a:srgbClr val="311476"/>
              </a:solidFill>
              <a:latin typeface="Faustina Bold" panose="00000800000000000000"/>
              <a:ea typeface="Faustina Bold" panose="00000800000000000000"/>
              <a:cs typeface="Faustina Bold" panose="00000800000000000000"/>
              <a:sym typeface="Faustina Bold" panose="00000800000000000000"/>
            </a:endParaRPr>
          </a:p>
        </p:txBody>
      </p:sp>
      <p:sp>
        <p:nvSpPr>
          <p:cNvPr id="4" name="TextBox 4"/>
          <p:cNvSpPr txBox="1"/>
          <p:nvPr/>
        </p:nvSpPr>
        <p:spPr>
          <a:xfrm>
            <a:off x="10183757" y="5529852"/>
            <a:ext cx="6049388" cy="637985"/>
          </a:xfrm>
          <a:prstGeom prst="rect">
            <a:avLst/>
          </a:prstGeom>
        </p:spPr>
        <p:txBody>
          <a:bodyPr lIns="0" tIns="0" rIns="0" bIns="0" rtlCol="0" anchor="t">
            <a:spAutoFit/>
          </a:bodyPr>
          <a:lstStyle/>
          <a:p>
            <a:pPr marL="0" lvl="0" indent="0" algn="l">
              <a:lnSpc>
                <a:spcPts val="5260"/>
              </a:lnSpc>
              <a:spcBef>
                <a:spcPct val="0"/>
              </a:spcBef>
            </a:pPr>
            <a:r>
              <a:rPr lang="en-US" sz="3755" b="1">
                <a:solidFill>
                  <a:srgbClr val="311476"/>
                </a:solidFill>
                <a:latin typeface="Faustina Bold" panose="00000800000000000000"/>
                <a:ea typeface="Faustina Bold" panose="00000800000000000000"/>
                <a:cs typeface="Faustina Bold" panose="00000800000000000000"/>
                <a:sym typeface="Faustina Bold" panose="00000800000000000000"/>
                <a:hlinkClick r:id="rId3" action="ppaction://hlinksldjump"/>
              </a:rPr>
              <a:t>3. T</a:t>
            </a:r>
            <a:r>
              <a:rPr lang="en-US" sz="3755" b="1" u="none">
                <a:solidFill>
                  <a:srgbClr val="311476"/>
                </a:solidFill>
                <a:latin typeface="Faustina Bold" panose="00000800000000000000"/>
                <a:ea typeface="Faustina Bold" panose="00000800000000000000"/>
                <a:cs typeface="Faustina Bold" panose="00000800000000000000"/>
                <a:sym typeface="Faustina Bold" panose="00000800000000000000"/>
                <a:hlinkClick r:id="rId3" action="ppaction://hlinksldjump"/>
              </a:rPr>
              <a:t>hống kê</a:t>
            </a:r>
            <a:endParaRPr lang="en-US" sz="3755" b="1" u="none">
              <a:solidFill>
                <a:srgbClr val="311476"/>
              </a:solidFill>
              <a:latin typeface="Faustina Bold" panose="00000800000000000000"/>
              <a:ea typeface="Faustina Bold" panose="00000800000000000000"/>
              <a:cs typeface="Faustina Bold" panose="00000800000000000000"/>
              <a:sym typeface="Faustina Bold" panose="00000800000000000000"/>
            </a:endParaRPr>
          </a:p>
        </p:txBody>
      </p:sp>
      <p:sp>
        <p:nvSpPr>
          <p:cNvPr id="5" name="TextBox 5"/>
          <p:cNvSpPr txBox="1"/>
          <p:nvPr/>
        </p:nvSpPr>
        <p:spPr>
          <a:xfrm>
            <a:off x="10140109" y="7308266"/>
            <a:ext cx="6049388" cy="637985"/>
          </a:xfrm>
          <a:prstGeom prst="rect">
            <a:avLst/>
          </a:prstGeom>
        </p:spPr>
        <p:txBody>
          <a:bodyPr lIns="0" tIns="0" rIns="0" bIns="0" rtlCol="0" anchor="t">
            <a:spAutoFit/>
          </a:bodyPr>
          <a:lstStyle/>
          <a:p>
            <a:pPr marL="0" lvl="0" indent="0" algn="l">
              <a:lnSpc>
                <a:spcPts val="5260"/>
              </a:lnSpc>
              <a:spcBef>
                <a:spcPct val="0"/>
              </a:spcBef>
            </a:pPr>
            <a:r>
              <a:rPr lang="en-US" sz="3755" b="1">
                <a:solidFill>
                  <a:srgbClr val="311476"/>
                </a:solidFill>
                <a:latin typeface="Faustina Bold" panose="00000800000000000000"/>
                <a:ea typeface="Faustina Bold" panose="00000800000000000000"/>
                <a:cs typeface="Faustina Bold" panose="00000800000000000000"/>
                <a:sym typeface="Faustina Bold" panose="00000800000000000000"/>
                <a:hlinkClick r:id="rId4" action="ppaction://hlinksldjump"/>
              </a:rPr>
              <a:t>4. N</a:t>
            </a:r>
            <a:r>
              <a:rPr lang="en-US" sz="3755" b="1" u="none">
                <a:solidFill>
                  <a:srgbClr val="311476"/>
                </a:solidFill>
                <a:latin typeface="Faustina Bold" panose="00000800000000000000"/>
                <a:ea typeface="Faustina Bold" panose="00000800000000000000"/>
                <a:cs typeface="Faustina Bold" panose="00000800000000000000"/>
                <a:sym typeface="Faustina Bold" panose="00000800000000000000"/>
                <a:hlinkClick r:id="rId4" action="ppaction://hlinksldjump"/>
              </a:rPr>
              <a:t>hận xét</a:t>
            </a:r>
            <a:endParaRPr lang="en-US" sz="3755" b="1" u="none">
              <a:solidFill>
                <a:srgbClr val="311476"/>
              </a:solidFill>
              <a:latin typeface="Faustina Bold" panose="00000800000000000000"/>
              <a:ea typeface="Faustina Bold" panose="00000800000000000000"/>
              <a:cs typeface="Faustina Bold" panose="00000800000000000000"/>
              <a:sym typeface="Faustina Bold" panose="00000800000000000000"/>
            </a:endParaRPr>
          </a:p>
        </p:txBody>
      </p:sp>
      <p:sp>
        <p:nvSpPr>
          <p:cNvPr id="6" name="TextBox 6"/>
          <p:cNvSpPr txBox="1"/>
          <p:nvPr/>
        </p:nvSpPr>
        <p:spPr>
          <a:xfrm>
            <a:off x="3498738" y="4386225"/>
            <a:ext cx="2889112" cy="1004570"/>
          </a:xfrm>
          <a:prstGeom prst="rect">
            <a:avLst/>
          </a:prstGeom>
        </p:spPr>
        <p:txBody>
          <a:bodyPr lIns="0" tIns="0" rIns="0" bIns="0" rtlCol="0" anchor="t">
            <a:spAutoFit/>
          </a:bodyPr>
          <a:lstStyle/>
          <a:p>
            <a:pPr marL="0" lvl="0" indent="0" algn="l">
              <a:lnSpc>
                <a:spcPts val="7835"/>
              </a:lnSpc>
            </a:pPr>
            <a:r>
              <a:rPr lang="en-US" sz="5935">
                <a:solidFill>
                  <a:srgbClr val="311476"/>
                </a:solidFill>
                <a:latin typeface="Cambria" panose="02040503050406030204" charset="0"/>
                <a:ea typeface="Faustina" panose="00000500000000000000"/>
                <a:cs typeface="Cambria" panose="02040503050406030204" charset="0"/>
                <a:sym typeface="Faustina" panose="00000500000000000000"/>
              </a:rPr>
              <a:t>Mục lục</a:t>
            </a:r>
            <a:endParaRPr lang="en-US" sz="5935">
              <a:solidFill>
                <a:srgbClr val="311476"/>
              </a:solidFill>
              <a:latin typeface="Cambria" panose="02040503050406030204" charset="0"/>
              <a:ea typeface="Faustina" panose="00000500000000000000"/>
              <a:cs typeface="Cambria" panose="02040503050406030204" charset="0"/>
              <a:sym typeface="Faustina" panose="00000500000000000000"/>
            </a:endParaRPr>
          </a:p>
        </p:txBody>
      </p:sp>
      <p:sp>
        <p:nvSpPr>
          <p:cNvPr id="7" name="Freeform 7" descr="megaphone vector illustration"/>
          <p:cNvSpPr/>
          <p:nvPr/>
        </p:nvSpPr>
        <p:spPr>
          <a:xfrm>
            <a:off x="8865628" y="7329036"/>
            <a:ext cx="654188" cy="631589"/>
          </a:xfrm>
          <a:custGeom>
            <a:avLst/>
            <a:gdLst/>
            <a:ahLst/>
            <a:cxnLst/>
            <a:rect l="l" t="t" r="r" b="b"/>
            <a:pathLst>
              <a:path w="654188" h="631589">
                <a:moveTo>
                  <a:pt x="0" y="0"/>
                </a:moveTo>
                <a:lnTo>
                  <a:pt x="654188" y="0"/>
                </a:lnTo>
                <a:lnTo>
                  <a:pt x="654188" y="631589"/>
                </a:lnTo>
                <a:lnTo>
                  <a:pt x="0" y="6315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descr="pencil vector illustration"/>
          <p:cNvSpPr/>
          <p:nvPr/>
        </p:nvSpPr>
        <p:spPr>
          <a:xfrm>
            <a:off x="8804935" y="5617774"/>
            <a:ext cx="606931" cy="606931"/>
          </a:xfrm>
          <a:custGeom>
            <a:avLst/>
            <a:gdLst/>
            <a:ahLst/>
            <a:cxnLst/>
            <a:rect l="l" t="t" r="r" b="b"/>
            <a:pathLst>
              <a:path w="606931" h="606931">
                <a:moveTo>
                  <a:pt x="0" y="0"/>
                </a:moveTo>
                <a:lnTo>
                  <a:pt x="606931" y="0"/>
                </a:lnTo>
                <a:lnTo>
                  <a:pt x="606931" y="606931"/>
                </a:lnTo>
                <a:lnTo>
                  <a:pt x="0" y="6069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descr="dialog box vector illustration"/>
          <p:cNvSpPr/>
          <p:nvPr/>
        </p:nvSpPr>
        <p:spPr>
          <a:xfrm>
            <a:off x="8744242" y="3876741"/>
            <a:ext cx="606931" cy="606931"/>
          </a:xfrm>
          <a:custGeom>
            <a:avLst/>
            <a:gdLst/>
            <a:ahLst/>
            <a:cxnLst/>
            <a:rect l="l" t="t" r="r" b="b"/>
            <a:pathLst>
              <a:path w="606931" h="606931">
                <a:moveTo>
                  <a:pt x="0" y="0"/>
                </a:moveTo>
                <a:lnTo>
                  <a:pt x="606931" y="0"/>
                </a:lnTo>
                <a:lnTo>
                  <a:pt x="606931" y="606931"/>
                </a:lnTo>
                <a:lnTo>
                  <a:pt x="0" y="60693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descr="book with bookmark vector illustration"/>
          <p:cNvSpPr/>
          <p:nvPr/>
        </p:nvSpPr>
        <p:spPr>
          <a:xfrm>
            <a:off x="8744242" y="2211944"/>
            <a:ext cx="485545" cy="606931"/>
          </a:xfrm>
          <a:custGeom>
            <a:avLst/>
            <a:gdLst/>
            <a:ahLst/>
            <a:cxnLst/>
            <a:rect l="l" t="t" r="r" b="b"/>
            <a:pathLst>
              <a:path w="485545" h="606931">
                <a:moveTo>
                  <a:pt x="0" y="0"/>
                </a:moveTo>
                <a:lnTo>
                  <a:pt x="485545" y="0"/>
                </a:lnTo>
                <a:lnTo>
                  <a:pt x="485545" y="606931"/>
                </a:lnTo>
                <a:lnTo>
                  <a:pt x="0" y="60693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11" name="Group 11"/>
          <p:cNvGrpSpPr/>
          <p:nvPr/>
        </p:nvGrpSpPr>
        <p:grpSpPr>
          <a:xfrm rot="0">
            <a:off x="-3221602" y="-366994"/>
            <a:ext cx="6894396" cy="7431745"/>
            <a:chOff x="0" y="0"/>
            <a:chExt cx="1204093" cy="1297940"/>
          </a:xfrm>
        </p:grpSpPr>
        <p:sp>
          <p:nvSpPr>
            <p:cNvPr id="12" name="Freeform 12"/>
            <p:cNvSpPr/>
            <p:nvPr/>
          </p:nvSpPr>
          <p:spPr>
            <a:xfrm>
              <a:off x="0" y="0"/>
              <a:ext cx="1204093" cy="1297940"/>
            </a:xfrm>
            <a:custGeom>
              <a:avLst/>
              <a:gdLst/>
              <a:ahLst/>
              <a:cxnLst/>
              <a:rect l="l" t="t" r="r" b="b"/>
              <a:pathLst>
                <a:path w="1204093" h="1297940">
                  <a:moveTo>
                    <a:pt x="0" y="0"/>
                  </a:moveTo>
                  <a:lnTo>
                    <a:pt x="602047" y="1297940"/>
                  </a:lnTo>
                  <a:lnTo>
                    <a:pt x="1204093" y="0"/>
                  </a:lnTo>
                  <a:close/>
                </a:path>
              </a:pathLst>
            </a:custGeom>
            <a:solidFill>
              <a:srgbClr val="3B57F4"/>
            </a:solidFill>
          </p:spPr>
        </p:sp>
      </p:grpSp>
      <p:grpSp>
        <p:nvGrpSpPr>
          <p:cNvPr id="13" name="Group 13"/>
          <p:cNvGrpSpPr/>
          <p:nvPr/>
        </p:nvGrpSpPr>
        <p:grpSpPr>
          <a:xfrm rot="-10800000">
            <a:off x="-2874748" y="4871202"/>
            <a:ext cx="5024212" cy="5415798"/>
            <a:chOff x="0" y="0"/>
            <a:chExt cx="1204093" cy="1297940"/>
          </a:xfrm>
        </p:grpSpPr>
        <p:sp>
          <p:nvSpPr>
            <p:cNvPr id="14" name="Freeform 14"/>
            <p:cNvSpPr/>
            <p:nvPr/>
          </p:nvSpPr>
          <p:spPr>
            <a:xfrm>
              <a:off x="0" y="0"/>
              <a:ext cx="1204093" cy="1297940"/>
            </a:xfrm>
            <a:custGeom>
              <a:avLst/>
              <a:gdLst/>
              <a:ahLst/>
              <a:cxnLst/>
              <a:rect l="l" t="t" r="r" b="b"/>
              <a:pathLst>
                <a:path w="1204093" h="1297940">
                  <a:moveTo>
                    <a:pt x="0" y="0"/>
                  </a:moveTo>
                  <a:lnTo>
                    <a:pt x="602047" y="1297940"/>
                  </a:lnTo>
                  <a:lnTo>
                    <a:pt x="1204093" y="0"/>
                  </a:lnTo>
                  <a:close/>
                </a:path>
              </a:pathLst>
            </a:custGeom>
            <a:solidFill>
              <a:srgbClr val="311476"/>
            </a:solid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865769" y="500062"/>
            <a:ext cx="9447941" cy="1076960"/>
          </a:xfrm>
          <a:prstGeom prst="rect">
            <a:avLst/>
          </a:prstGeom>
        </p:spPr>
        <p:txBody>
          <a:bodyPr lIns="0" tIns="0" rIns="0" bIns="0" rtlCol="0" anchor="t">
            <a:spAutoFit/>
          </a:bodyPr>
          <a:lstStyle/>
          <a:p>
            <a:pPr marL="1511300" lvl="1" indent="-755650" algn="l">
              <a:lnSpc>
                <a:spcPts val="8400"/>
              </a:lnSpc>
              <a:buAutoNum type="arabicPeriod"/>
            </a:pPr>
            <a:r>
              <a:rPr lang="en-US" sz="5400" b="1">
                <a:solidFill>
                  <a:srgbClr val="311476"/>
                </a:solidFill>
                <a:latin typeface="Cambria" panose="02040503050406030204" charset="0"/>
                <a:ea typeface="Faustina" panose="00000500000000000000"/>
                <a:cs typeface="Cambria" panose="02040503050406030204" charset="0"/>
                <a:sym typeface="Faustina" panose="00000500000000000000"/>
              </a:rPr>
              <a:t>Mục tiêu</a:t>
            </a:r>
            <a:endParaRPr lang="en-US" sz="5400" b="1">
              <a:solidFill>
                <a:srgbClr val="311476"/>
              </a:solidFill>
              <a:latin typeface="Cambria" panose="02040503050406030204" charset="0"/>
              <a:ea typeface="Faustina" panose="00000500000000000000"/>
              <a:cs typeface="Cambria" panose="02040503050406030204" charset="0"/>
              <a:sym typeface="Faustina" panose="00000500000000000000"/>
            </a:endParaRPr>
          </a:p>
        </p:txBody>
      </p:sp>
      <p:sp>
        <p:nvSpPr>
          <p:cNvPr id="3" name="TextBox 3"/>
          <p:cNvSpPr txBox="1"/>
          <p:nvPr/>
        </p:nvSpPr>
        <p:spPr>
          <a:xfrm>
            <a:off x="5028206" y="2084070"/>
            <a:ext cx="11722061" cy="7174230"/>
          </a:xfrm>
          <a:prstGeom prst="rect">
            <a:avLst/>
          </a:prstGeom>
        </p:spPr>
        <p:txBody>
          <a:bodyPr lIns="0" tIns="0" rIns="0" bIns="0" rtlCol="0" anchor="t">
            <a:spAutoFit/>
          </a:bodyPr>
          <a:lstStyle/>
          <a:p>
            <a:pPr marL="0" lvl="0" indent="0" algn="l">
              <a:lnSpc>
                <a:spcPts val="4095"/>
              </a:lnSpc>
              <a:spcBef>
                <a:spcPct val="0"/>
              </a:spcBef>
            </a:pPr>
            <a:r>
              <a:rPr lang="en-US" sz="2925">
                <a:solidFill>
                  <a:srgbClr val="311476"/>
                </a:solidFill>
                <a:latin typeface="Muli" panose="00000500000000000000"/>
                <a:ea typeface="Muli" panose="00000500000000000000"/>
                <a:cs typeface="Muli" panose="00000500000000000000"/>
                <a:sym typeface="Muli" panose="00000500000000000000"/>
              </a:rPr>
              <a:t>Báo cáo khảo sát nà</a:t>
            </a:r>
            <a:r>
              <a:rPr lang="en-US" sz="2925" u="none">
                <a:solidFill>
                  <a:srgbClr val="311476"/>
                </a:solidFill>
                <a:latin typeface="Muli" panose="00000500000000000000"/>
                <a:ea typeface="Muli" panose="00000500000000000000"/>
                <a:cs typeface="Muli" panose="00000500000000000000"/>
                <a:sym typeface="Muli" panose="00000500000000000000"/>
              </a:rPr>
              <a:t>y được thực hiện nhằm thu thập và phân tích thông tin về khả năng học trực tuyến (E-learning) của sinh viên trong giai đoạn hiện nay. Mục tiêu chính là đánh giá mức độ tiếp cận, kỹ năng sử dụng công cụ học online, và thói quen học tập thông qua các nền tảng số như Zoom, Google Meet, Microsoft Teams, hệ thống LMS của nhà trường hoặc các nền tảng MOOC như Coursera, Udemy, edX.</a:t>
            </a:r>
            <a:endParaRPr lang="en-US" sz="2925" u="none">
              <a:solidFill>
                <a:srgbClr val="311476"/>
              </a:solidFill>
              <a:latin typeface="Muli" panose="00000500000000000000"/>
              <a:ea typeface="Muli" panose="00000500000000000000"/>
              <a:cs typeface="Muli" panose="00000500000000000000"/>
              <a:sym typeface="Muli" panose="00000500000000000000"/>
            </a:endParaRPr>
          </a:p>
          <a:p>
            <a:pPr marL="0" lvl="0" indent="0" algn="l">
              <a:lnSpc>
                <a:spcPts val="4095"/>
              </a:lnSpc>
              <a:spcBef>
                <a:spcPct val="0"/>
              </a:spcBef>
            </a:pPr>
          </a:p>
          <a:p>
            <a:pPr marL="0" lvl="0" indent="0" algn="l">
              <a:lnSpc>
                <a:spcPts val="4095"/>
              </a:lnSpc>
              <a:spcBef>
                <a:spcPct val="0"/>
              </a:spcBef>
            </a:pPr>
            <a:r>
              <a:rPr lang="en-US" sz="2925" u="none">
                <a:solidFill>
                  <a:srgbClr val="311476"/>
                </a:solidFill>
                <a:latin typeface="Muli" panose="00000500000000000000"/>
                <a:ea typeface="Muli" panose="00000500000000000000"/>
                <a:cs typeface="Muli" panose="00000500000000000000"/>
                <a:sym typeface="Muli" panose="00000500000000000000"/>
              </a:rPr>
              <a:t>Kết quả khảo sát giúp các đơn vị đào tạo hiểu rõ hơn về khó khăn, thuận lợi mà sinh viên gặp phải khi tham gia học online. Từ đó, nhà trường có thể đưa ra các chính sách, chương trình hỗ trợ phù hợp, nâng cao chất lượng đào tạo và tăng cường tính chủ động trong việc học của sinh viên.</a:t>
            </a:r>
            <a:endParaRPr lang="en-US" sz="2925" u="none">
              <a:solidFill>
                <a:srgbClr val="311476"/>
              </a:solidFill>
              <a:latin typeface="Muli" panose="00000500000000000000"/>
              <a:ea typeface="Muli" panose="00000500000000000000"/>
              <a:cs typeface="Muli" panose="00000500000000000000"/>
              <a:sym typeface="Muli" panose="00000500000000000000"/>
            </a:endParaRPr>
          </a:p>
          <a:p>
            <a:pPr marL="0" lvl="0" indent="0" algn="l">
              <a:lnSpc>
                <a:spcPts val="4095"/>
              </a:lnSpc>
              <a:spcBef>
                <a:spcPct val="0"/>
              </a:spcBef>
            </a:pPr>
          </a:p>
        </p:txBody>
      </p:sp>
      <p:grpSp>
        <p:nvGrpSpPr>
          <p:cNvPr id="4" name="Group 4"/>
          <p:cNvGrpSpPr/>
          <p:nvPr/>
        </p:nvGrpSpPr>
        <p:grpSpPr>
          <a:xfrm rot="0">
            <a:off x="-95250" y="0"/>
            <a:ext cx="4779052" cy="10287000"/>
            <a:chOff x="0" y="0"/>
            <a:chExt cx="5355113" cy="11526982"/>
          </a:xfrm>
        </p:grpSpPr>
        <p:sp>
          <p:nvSpPr>
            <p:cNvPr id="5" name="Freeform 5"/>
            <p:cNvSpPr/>
            <p:nvPr/>
          </p:nvSpPr>
          <p:spPr>
            <a:xfrm>
              <a:off x="0" y="0"/>
              <a:ext cx="5355113" cy="11526982"/>
            </a:xfrm>
            <a:custGeom>
              <a:avLst/>
              <a:gdLst/>
              <a:ahLst/>
              <a:cxnLst/>
              <a:rect l="l" t="t" r="r" b="b"/>
              <a:pathLst>
                <a:path w="5355113" h="11526982">
                  <a:moveTo>
                    <a:pt x="5355113" y="11526982"/>
                  </a:moveTo>
                  <a:lnTo>
                    <a:pt x="0" y="11526982"/>
                  </a:lnTo>
                  <a:lnTo>
                    <a:pt x="0" y="0"/>
                  </a:lnTo>
                  <a:lnTo>
                    <a:pt x="5355113" y="11526982"/>
                  </a:lnTo>
                  <a:close/>
                </a:path>
              </a:pathLst>
            </a:custGeom>
            <a:solidFill>
              <a:srgbClr val="3B57F4"/>
            </a:solidFill>
          </p:spPr>
        </p:sp>
      </p:grpSp>
      <p:grpSp>
        <p:nvGrpSpPr>
          <p:cNvPr id="6" name="Group 6"/>
          <p:cNvGrpSpPr/>
          <p:nvPr/>
        </p:nvGrpSpPr>
        <p:grpSpPr>
          <a:xfrm rot="0">
            <a:off x="-95250" y="0"/>
            <a:ext cx="3347655" cy="3608571"/>
            <a:chOff x="0" y="0"/>
            <a:chExt cx="1204093" cy="1297940"/>
          </a:xfrm>
        </p:grpSpPr>
        <p:sp>
          <p:nvSpPr>
            <p:cNvPr id="7" name="Freeform 7"/>
            <p:cNvSpPr/>
            <p:nvPr/>
          </p:nvSpPr>
          <p:spPr>
            <a:xfrm>
              <a:off x="0" y="0"/>
              <a:ext cx="1204093" cy="1297940"/>
            </a:xfrm>
            <a:custGeom>
              <a:avLst/>
              <a:gdLst/>
              <a:ahLst/>
              <a:cxnLst/>
              <a:rect l="l" t="t" r="r" b="b"/>
              <a:pathLst>
                <a:path w="1204093" h="1297940">
                  <a:moveTo>
                    <a:pt x="0" y="0"/>
                  </a:moveTo>
                  <a:lnTo>
                    <a:pt x="602047" y="1297940"/>
                  </a:lnTo>
                  <a:lnTo>
                    <a:pt x="1204093" y="0"/>
                  </a:lnTo>
                  <a:close/>
                </a:path>
              </a:pathLst>
            </a:custGeom>
            <a:solidFill>
              <a:srgbClr val="311476"/>
            </a:solidFill>
          </p:spPr>
        </p:sp>
      </p:grpSp>
      <p:sp>
        <p:nvSpPr>
          <p:cNvPr id="8" name="Text Box 7"/>
          <p:cNvSpPr txBox="1"/>
          <p:nvPr/>
        </p:nvSpPr>
        <p:spPr>
          <a:xfrm>
            <a:off x="16123285" y="9486900"/>
            <a:ext cx="2165350" cy="704850"/>
          </a:xfrm>
          <a:prstGeom prst="rect">
            <a:avLst/>
          </a:prstGeom>
          <a:noFill/>
        </p:spPr>
        <p:txBody>
          <a:bodyPr wrap="square" rtlCol="0">
            <a:noAutofit/>
          </a:bodyPr>
          <a:p>
            <a:r>
              <a:rPr lang="vi-VN" altLang="en-US" sz="2000">
                <a:latin typeface="Arial" panose="020B0604020202020204" pitchFamily="34" charset="0"/>
                <a:cs typeface="Arial" panose="020B0604020202020204" pitchFamily="34" charset="0"/>
                <a:hlinkClick r:id="rId1" action="ppaction://hlinksldjump"/>
              </a:rPr>
              <a:t>Quay về</a:t>
            </a:r>
            <a:endParaRPr lang="vi-VN" alt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6741589" y="-74742"/>
            <a:ext cx="2424249" cy="5218242"/>
            <a:chOff x="0" y="0"/>
            <a:chExt cx="5355113" cy="11526982"/>
          </a:xfrm>
        </p:grpSpPr>
        <p:sp>
          <p:nvSpPr>
            <p:cNvPr id="3" name="Freeform 3"/>
            <p:cNvSpPr/>
            <p:nvPr/>
          </p:nvSpPr>
          <p:spPr>
            <a:xfrm>
              <a:off x="0" y="0"/>
              <a:ext cx="5355113" cy="11526982"/>
            </a:xfrm>
            <a:custGeom>
              <a:avLst/>
              <a:gdLst/>
              <a:ahLst/>
              <a:cxnLst/>
              <a:rect l="l" t="t" r="r" b="b"/>
              <a:pathLst>
                <a:path w="5355113" h="11526982">
                  <a:moveTo>
                    <a:pt x="5355113" y="11526982"/>
                  </a:moveTo>
                  <a:lnTo>
                    <a:pt x="0" y="11526982"/>
                  </a:lnTo>
                  <a:lnTo>
                    <a:pt x="0" y="0"/>
                  </a:lnTo>
                  <a:lnTo>
                    <a:pt x="5355113" y="11526982"/>
                  </a:lnTo>
                  <a:close/>
                </a:path>
              </a:pathLst>
            </a:custGeom>
            <a:solidFill>
              <a:srgbClr val="311476"/>
            </a:solidFill>
          </p:spPr>
        </p:sp>
      </p:grpSp>
      <p:grpSp>
        <p:nvGrpSpPr>
          <p:cNvPr id="4" name="Group 4"/>
          <p:cNvGrpSpPr/>
          <p:nvPr/>
        </p:nvGrpSpPr>
        <p:grpSpPr>
          <a:xfrm rot="0">
            <a:off x="0" y="6267836"/>
            <a:ext cx="1926899" cy="4147687"/>
            <a:chOff x="0" y="0"/>
            <a:chExt cx="5355113" cy="11526982"/>
          </a:xfrm>
        </p:grpSpPr>
        <p:sp>
          <p:nvSpPr>
            <p:cNvPr id="5" name="Freeform 5"/>
            <p:cNvSpPr/>
            <p:nvPr/>
          </p:nvSpPr>
          <p:spPr>
            <a:xfrm>
              <a:off x="0" y="0"/>
              <a:ext cx="5355113" cy="11526982"/>
            </a:xfrm>
            <a:custGeom>
              <a:avLst/>
              <a:gdLst/>
              <a:ahLst/>
              <a:cxnLst/>
              <a:rect l="l" t="t" r="r" b="b"/>
              <a:pathLst>
                <a:path w="5355113" h="11526982">
                  <a:moveTo>
                    <a:pt x="5355113" y="11526982"/>
                  </a:moveTo>
                  <a:lnTo>
                    <a:pt x="0" y="11526982"/>
                  </a:lnTo>
                  <a:lnTo>
                    <a:pt x="0" y="0"/>
                  </a:lnTo>
                  <a:lnTo>
                    <a:pt x="5355113" y="11526982"/>
                  </a:lnTo>
                  <a:close/>
                </a:path>
              </a:pathLst>
            </a:custGeom>
            <a:solidFill>
              <a:srgbClr val="3B57F4"/>
            </a:solidFill>
          </p:spPr>
        </p:sp>
      </p:grpSp>
      <p:sp>
        <p:nvSpPr>
          <p:cNvPr id="6" name="TextBox 6"/>
          <p:cNvSpPr txBox="1"/>
          <p:nvPr/>
        </p:nvSpPr>
        <p:spPr>
          <a:xfrm>
            <a:off x="4097058" y="1028700"/>
            <a:ext cx="10093884" cy="598101"/>
          </a:xfrm>
          <a:prstGeom prst="rect">
            <a:avLst/>
          </a:prstGeom>
        </p:spPr>
        <p:txBody>
          <a:bodyPr lIns="0" tIns="0" rIns="0" bIns="0" rtlCol="0" anchor="t">
            <a:spAutoFit/>
          </a:bodyPr>
          <a:lstStyle/>
          <a:p>
            <a:pPr marL="0" lvl="0" indent="0" algn="ctr">
              <a:lnSpc>
                <a:spcPts val="4730"/>
              </a:lnSpc>
            </a:pPr>
            <a:r>
              <a:rPr lang="en-US" sz="3945" b="1">
                <a:solidFill>
                  <a:srgbClr val="311476"/>
                </a:solidFill>
                <a:latin typeface="Faustina Bold" panose="00000800000000000000"/>
                <a:ea typeface="Faustina Bold" panose="00000800000000000000"/>
                <a:cs typeface="Faustina Bold" panose="00000800000000000000"/>
                <a:sym typeface="Faustina Bold" panose="00000800000000000000"/>
              </a:rPr>
              <a:t>Quá trình học</a:t>
            </a:r>
            <a:endParaRPr lang="en-US" sz="3945" b="1">
              <a:solidFill>
                <a:srgbClr val="311476"/>
              </a:solidFill>
              <a:latin typeface="Faustina Bold" panose="00000800000000000000"/>
              <a:ea typeface="Faustina Bold" panose="00000800000000000000"/>
              <a:cs typeface="Faustina Bold" panose="00000800000000000000"/>
              <a:sym typeface="Faustina Bold" panose="00000800000000000000"/>
            </a:endParaRPr>
          </a:p>
        </p:txBody>
      </p:sp>
      <p:sp>
        <p:nvSpPr>
          <p:cNvPr id="8" name="Text Box 7"/>
          <p:cNvSpPr txBox="1"/>
          <p:nvPr/>
        </p:nvSpPr>
        <p:spPr>
          <a:xfrm>
            <a:off x="16123285" y="9486900"/>
            <a:ext cx="2165350" cy="704850"/>
          </a:xfrm>
          <a:prstGeom prst="rect">
            <a:avLst/>
          </a:prstGeom>
          <a:noFill/>
        </p:spPr>
        <p:txBody>
          <a:bodyPr wrap="square" rtlCol="0">
            <a:noAutofit/>
          </a:bodyPr>
          <a:p>
            <a:r>
              <a:rPr lang="vi-VN" altLang="en-US" sz="2000">
                <a:latin typeface="Arial" panose="020B0604020202020204" pitchFamily="34" charset="0"/>
                <a:cs typeface="Arial" panose="020B0604020202020204" pitchFamily="34" charset="0"/>
                <a:hlinkClick r:id="rId1" action="ppaction://hlinksldjump"/>
              </a:rPr>
              <a:t>Quay về</a:t>
            </a:r>
            <a:endParaRPr lang="vi-VN" altLang="en-US" sz="2000">
              <a:latin typeface="Arial" panose="020B0604020202020204" pitchFamily="34" charset="0"/>
              <a:cs typeface="Arial" panose="020B0604020202020204" pitchFamily="34" charset="0"/>
            </a:endParaRPr>
          </a:p>
        </p:txBody>
      </p:sp>
      <p:graphicFrame>
        <p:nvGraphicFramePr>
          <p:cNvPr id="7" name="Diagram 6"/>
          <p:cNvGraphicFramePr/>
          <p:nvPr/>
        </p:nvGraphicFramePr>
        <p:xfrm>
          <a:off x="3613785" y="1790065"/>
          <a:ext cx="12051665" cy="638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678992" y="628650"/>
            <a:ext cx="13502929" cy="811530"/>
          </a:xfrm>
          <a:prstGeom prst="rect">
            <a:avLst/>
          </a:prstGeom>
        </p:spPr>
        <p:txBody>
          <a:bodyPr lIns="0" tIns="0" rIns="0" bIns="0" rtlCol="0" anchor="t">
            <a:spAutoFit/>
          </a:bodyPr>
          <a:lstStyle/>
          <a:p>
            <a:pPr marL="0" lvl="0" indent="0" algn="ctr">
              <a:lnSpc>
                <a:spcPts val="6330"/>
              </a:lnSpc>
            </a:pPr>
            <a:r>
              <a:rPr lang="en-US" sz="5400" b="1">
                <a:solidFill>
                  <a:srgbClr val="311476"/>
                </a:solidFill>
                <a:latin typeface="Cambria" panose="02040503050406030204" charset="0"/>
                <a:ea typeface="Faustina Bold" panose="00000800000000000000"/>
                <a:cs typeface="Cambria" panose="02040503050406030204" charset="0"/>
                <a:sym typeface="Faustina Bold" panose="00000800000000000000"/>
              </a:rPr>
              <a:t>2.</a:t>
            </a:r>
            <a:r>
              <a:rPr lang="en-US" sz="5400" b="1" u="none">
                <a:solidFill>
                  <a:srgbClr val="311476"/>
                </a:solidFill>
                <a:latin typeface="Cambria" panose="02040503050406030204" charset="0"/>
                <a:ea typeface="Faustina Bold" panose="00000800000000000000"/>
                <a:cs typeface="Cambria" panose="02040503050406030204" charset="0"/>
                <a:sym typeface="Faustina Bold" panose="00000800000000000000"/>
              </a:rPr>
              <a:t> Phương pháp khảo sát</a:t>
            </a:r>
            <a:endParaRPr lang="en-US" sz="5400" b="1" u="none">
              <a:solidFill>
                <a:srgbClr val="311476"/>
              </a:solidFill>
              <a:latin typeface="Cambria" panose="02040503050406030204" charset="0"/>
              <a:ea typeface="Faustina Bold" panose="00000800000000000000"/>
              <a:cs typeface="Cambria" panose="02040503050406030204" charset="0"/>
              <a:sym typeface="Faustina Bold" panose="00000800000000000000"/>
            </a:endParaRPr>
          </a:p>
        </p:txBody>
      </p:sp>
      <p:sp>
        <p:nvSpPr>
          <p:cNvPr id="3" name="TextBox 3"/>
          <p:cNvSpPr txBox="1"/>
          <p:nvPr/>
        </p:nvSpPr>
        <p:spPr>
          <a:xfrm>
            <a:off x="2403839" y="2343150"/>
            <a:ext cx="13171095" cy="6915150"/>
          </a:xfrm>
          <a:prstGeom prst="rect">
            <a:avLst/>
          </a:prstGeom>
        </p:spPr>
        <p:txBody>
          <a:bodyPr lIns="0" tIns="0" rIns="0" bIns="0" rtlCol="0" anchor="t">
            <a:spAutoFit/>
          </a:bodyPr>
          <a:lstStyle/>
          <a:p>
            <a:pPr algn="l">
              <a:lnSpc>
                <a:spcPts val="4200"/>
              </a:lnSpc>
            </a:pPr>
            <a:r>
              <a:rPr lang="en-US" sz="3000">
                <a:solidFill>
                  <a:srgbClr val="311476"/>
                </a:solidFill>
                <a:latin typeface="Muli" panose="00000500000000000000"/>
                <a:ea typeface="Muli" panose="00000500000000000000"/>
                <a:cs typeface="Muli" panose="00000500000000000000"/>
                <a:sym typeface="Muli" panose="00000500000000000000"/>
              </a:rPr>
              <a:t>Khảo sát được thực hiện dưới dạng biểu mẫu Google Form với các phần chính sau:</a:t>
            </a:r>
            <a:endParaRPr lang="en-US" sz="3000">
              <a:solidFill>
                <a:srgbClr val="311476"/>
              </a:solidFill>
              <a:latin typeface="Muli" panose="00000500000000000000"/>
              <a:ea typeface="Muli" panose="00000500000000000000"/>
              <a:cs typeface="Muli" panose="00000500000000000000"/>
              <a:sym typeface="Muli" panose="00000500000000000000"/>
            </a:endParaRPr>
          </a:p>
          <a:p>
            <a:pPr marL="647700" lvl="1" indent="-323850" algn="l">
              <a:lnSpc>
                <a:spcPts val="4200"/>
              </a:lnSpc>
              <a:buFont typeface="Arial" panose="020B0604020202020204"/>
              <a:buChar char="•"/>
            </a:pPr>
            <a:r>
              <a:rPr lang="en-US" sz="3000">
                <a:solidFill>
                  <a:srgbClr val="311476"/>
                </a:solidFill>
                <a:latin typeface="Muli" panose="00000500000000000000"/>
                <a:ea typeface="Muli" panose="00000500000000000000"/>
                <a:cs typeface="Muli" panose="00000500000000000000"/>
                <a:sym typeface="Muli" panose="00000500000000000000"/>
              </a:rPr>
              <a:t>Thông tin cá nhân: họ tên, MSSV, email, lớp</a:t>
            </a:r>
            <a:endParaRPr lang="en-US" sz="3000">
              <a:solidFill>
                <a:srgbClr val="311476"/>
              </a:solidFill>
              <a:latin typeface="Muli" panose="00000500000000000000"/>
              <a:ea typeface="Muli" panose="00000500000000000000"/>
              <a:cs typeface="Muli" panose="00000500000000000000"/>
              <a:sym typeface="Muli" panose="00000500000000000000"/>
            </a:endParaRPr>
          </a:p>
          <a:p>
            <a:pPr marL="647700" lvl="1" indent="-323850" algn="l">
              <a:lnSpc>
                <a:spcPts val="4200"/>
              </a:lnSpc>
              <a:buFont typeface="Arial" panose="020B0604020202020204"/>
              <a:buChar char="•"/>
            </a:pPr>
            <a:r>
              <a:rPr lang="en-US" sz="3000">
                <a:solidFill>
                  <a:srgbClr val="311476"/>
                </a:solidFill>
                <a:latin typeface="Muli" panose="00000500000000000000"/>
                <a:ea typeface="Muli" panose="00000500000000000000"/>
                <a:cs typeface="Muli" panose="00000500000000000000"/>
                <a:sym typeface="Muli" panose="00000500000000000000"/>
              </a:rPr>
              <a:t>Số giờ học trực tu</a:t>
            </a:r>
            <a:r>
              <a:rPr lang="en-US" sz="3000" u="none">
                <a:solidFill>
                  <a:srgbClr val="311476"/>
                </a:solidFill>
                <a:latin typeface="Muli" panose="00000500000000000000"/>
                <a:ea typeface="Muli" panose="00000500000000000000"/>
                <a:cs typeface="Muli" panose="00000500000000000000"/>
                <a:sym typeface="Muli" panose="00000500000000000000"/>
              </a:rPr>
              <a:t>yến trung bình mỗi tuần</a:t>
            </a:r>
            <a:endParaRPr lang="en-US" sz="3000" u="none">
              <a:solidFill>
                <a:srgbClr val="311476"/>
              </a:solidFill>
              <a:latin typeface="Muli" panose="00000500000000000000"/>
              <a:ea typeface="Muli" panose="00000500000000000000"/>
              <a:cs typeface="Muli" panose="00000500000000000000"/>
              <a:sym typeface="Muli" panose="00000500000000000000"/>
            </a:endParaRPr>
          </a:p>
          <a:p>
            <a:pPr marL="647700" lvl="1" indent="-323850" algn="l">
              <a:lnSpc>
                <a:spcPts val="4200"/>
              </a:lnSpc>
              <a:buFont typeface="Arial" panose="020B0604020202020204"/>
              <a:buChar char="•"/>
            </a:pPr>
            <a:r>
              <a:rPr lang="en-US" sz="3000" u="none">
                <a:solidFill>
                  <a:srgbClr val="311476"/>
                </a:solidFill>
                <a:latin typeface="Muli" panose="00000500000000000000"/>
                <a:ea typeface="Muli" panose="00000500000000000000"/>
                <a:cs typeface="Muli" panose="00000500000000000000"/>
                <a:sym typeface="Muli" panose="00000500000000000000"/>
              </a:rPr>
              <a:t>Số buổi học qua Zoom hoặc Google Meet</a:t>
            </a:r>
            <a:endParaRPr lang="en-US" sz="3000" u="none">
              <a:solidFill>
                <a:srgbClr val="311476"/>
              </a:solidFill>
              <a:latin typeface="Muli" panose="00000500000000000000"/>
              <a:ea typeface="Muli" panose="00000500000000000000"/>
              <a:cs typeface="Muli" panose="00000500000000000000"/>
              <a:sym typeface="Muli" panose="00000500000000000000"/>
            </a:endParaRPr>
          </a:p>
          <a:p>
            <a:pPr marL="647700" lvl="1" indent="-323850" algn="l">
              <a:lnSpc>
                <a:spcPts val="4200"/>
              </a:lnSpc>
              <a:buFont typeface="Arial" panose="020B0604020202020204"/>
              <a:buChar char="•"/>
            </a:pPr>
            <a:r>
              <a:rPr lang="en-US" sz="3000" u="none">
                <a:solidFill>
                  <a:srgbClr val="311476"/>
                </a:solidFill>
                <a:latin typeface="Muli" panose="00000500000000000000"/>
                <a:ea typeface="Muli" panose="00000500000000000000"/>
                <a:cs typeface="Muli" panose="00000500000000000000"/>
                <a:sym typeface="Muli" panose="00000500000000000000"/>
              </a:rPr>
              <a:t>Số bài tập đã nộp qua LMS</a:t>
            </a:r>
            <a:endParaRPr lang="en-US" sz="3000" u="none">
              <a:solidFill>
                <a:srgbClr val="311476"/>
              </a:solidFill>
              <a:latin typeface="Muli" panose="00000500000000000000"/>
              <a:ea typeface="Muli" panose="00000500000000000000"/>
              <a:cs typeface="Muli" panose="00000500000000000000"/>
              <a:sym typeface="Muli" panose="00000500000000000000"/>
            </a:endParaRPr>
          </a:p>
          <a:p>
            <a:pPr marL="647700" lvl="1" indent="-323850" algn="l">
              <a:lnSpc>
                <a:spcPts val="4200"/>
              </a:lnSpc>
              <a:buFont typeface="Arial" panose="020B0604020202020204"/>
              <a:buChar char="•"/>
            </a:pPr>
            <a:r>
              <a:rPr lang="en-US" sz="3000" u="none">
                <a:solidFill>
                  <a:srgbClr val="311476"/>
                </a:solidFill>
                <a:latin typeface="Muli" panose="00000500000000000000"/>
                <a:ea typeface="Muli" panose="00000500000000000000"/>
                <a:cs typeface="Muli" panose="00000500000000000000"/>
                <a:sym typeface="Muli" panose="00000500000000000000"/>
              </a:rPr>
              <a:t>Điểm trung bình môn học học online</a:t>
            </a:r>
            <a:endParaRPr lang="en-US" sz="3000" u="none">
              <a:solidFill>
                <a:srgbClr val="311476"/>
              </a:solidFill>
              <a:latin typeface="Muli" panose="00000500000000000000"/>
              <a:ea typeface="Muli" panose="00000500000000000000"/>
              <a:cs typeface="Muli" panose="00000500000000000000"/>
              <a:sym typeface="Muli" panose="00000500000000000000"/>
            </a:endParaRPr>
          </a:p>
          <a:p>
            <a:pPr marL="647700" lvl="1" indent="-323850" algn="l">
              <a:lnSpc>
                <a:spcPts val="4200"/>
              </a:lnSpc>
              <a:buFont typeface="Arial" panose="020B0604020202020204"/>
              <a:buChar char="•"/>
            </a:pPr>
            <a:r>
              <a:rPr lang="en-US" sz="3000" u="none">
                <a:solidFill>
                  <a:srgbClr val="311476"/>
                </a:solidFill>
                <a:latin typeface="Muli" panose="00000500000000000000"/>
                <a:ea typeface="Muli" panose="00000500000000000000"/>
                <a:cs typeface="Muli" panose="00000500000000000000"/>
                <a:sym typeface="Muli" panose="00000500000000000000"/>
              </a:rPr>
              <a:t>Các phản hồi mở về khó khăn hoặc mong muốn cải thiện</a:t>
            </a:r>
            <a:endParaRPr lang="en-US" sz="3000" u="none">
              <a:solidFill>
                <a:srgbClr val="311476"/>
              </a:solidFill>
              <a:latin typeface="Muli" panose="00000500000000000000"/>
              <a:ea typeface="Muli" panose="00000500000000000000"/>
              <a:cs typeface="Muli" panose="00000500000000000000"/>
              <a:sym typeface="Muli" panose="00000500000000000000"/>
            </a:endParaRPr>
          </a:p>
          <a:p>
            <a:pPr algn="l">
              <a:lnSpc>
                <a:spcPts val="4200"/>
              </a:lnSpc>
            </a:pPr>
          </a:p>
          <a:p>
            <a:pPr marL="0" lvl="0" indent="0" algn="l">
              <a:lnSpc>
                <a:spcPts val="4200"/>
              </a:lnSpc>
              <a:spcBef>
                <a:spcPct val="0"/>
              </a:spcBef>
            </a:pPr>
            <a:r>
              <a:rPr lang="en-US" sz="3000" u="none">
                <a:solidFill>
                  <a:srgbClr val="311476"/>
                </a:solidFill>
                <a:latin typeface="Muli" panose="00000500000000000000"/>
                <a:ea typeface="Muli" panose="00000500000000000000"/>
                <a:cs typeface="Muli" panose="00000500000000000000"/>
                <a:sym typeface="Muli" panose="00000500000000000000"/>
              </a:rPr>
              <a:t>Dữ liệu được trích xuất sang Excel để tính toán và phân tích. Các hảm SUM, AVERAGE, IF, COUNTIF được sử dụng để thống kê số liệu, đồng thời kết hợp với các hàm LEFT, RIGHT, CONCAT, TEXT để xử lý dữ liệu chuỗi.</a:t>
            </a:r>
            <a:endParaRPr lang="en-US" sz="3000" u="none">
              <a:solidFill>
                <a:srgbClr val="311476"/>
              </a:solidFill>
              <a:latin typeface="Muli" panose="00000500000000000000"/>
              <a:ea typeface="Muli" panose="00000500000000000000"/>
              <a:cs typeface="Muli" panose="00000500000000000000"/>
              <a:sym typeface="Muli" panose="00000500000000000000"/>
            </a:endParaRPr>
          </a:p>
          <a:p>
            <a:pPr marL="0" lvl="0" indent="0" algn="l">
              <a:lnSpc>
                <a:spcPts val="4200"/>
              </a:lnSpc>
              <a:spcBef>
                <a:spcPct val="0"/>
              </a:spcBef>
            </a:pPr>
          </a:p>
        </p:txBody>
      </p:sp>
      <p:grpSp>
        <p:nvGrpSpPr>
          <p:cNvPr id="4" name="Group 4"/>
          <p:cNvGrpSpPr/>
          <p:nvPr/>
        </p:nvGrpSpPr>
        <p:grpSpPr>
          <a:xfrm rot="0">
            <a:off x="-1673828" y="0"/>
            <a:ext cx="3347655" cy="3608571"/>
            <a:chOff x="0" y="0"/>
            <a:chExt cx="1204093" cy="1297940"/>
          </a:xfrm>
        </p:grpSpPr>
        <p:sp>
          <p:nvSpPr>
            <p:cNvPr id="5" name="Freeform 5"/>
            <p:cNvSpPr/>
            <p:nvPr/>
          </p:nvSpPr>
          <p:spPr>
            <a:xfrm>
              <a:off x="0" y="0"/>
              <a:ext cx="1204093" cy="1297940"/>
            </a:xfrm>
            <a:custGeom>
              <a:avLst/>
              <a:gdLst/>
              <a:ahLst/>
              <a:cxnLst/>
              <a:rect l="l" t="t" r="r" b="b"/>
              <a:pathLst>
                <a:path w="1204093" h="1297940">
                  <a:moveTo>
                    <a:pt x="0" y="0"/>
                  </a:moveTo>
                  <a:lnTo>
                    <a:pt x="602047" y="1297940"/>
                  </a:lnTo>
                  <a:lnTo>
                    <a:pt x="1204093" y="0"/>
                  </a:lnTo>
                  <a:close/>
                </a:path>
              </a:pathLst>
            </a:custGeom>
            <a:solidFill>
              <a:srgbClr val="3B57F4"/>
            </a:solidFill>
          </p:spPr>
        </p:sp>
      </p:grpSp>
      <p:grpSp>
        <p:nvGrpSpPr>
          <p:cNvPr id="6" name="Group 6"/>
          <p:cNvGrpSpPr/>
          <p:nvPr/>
        </p:nvGrpSpPr>
        <p:grpSpPr>
          <a:xfrm rot="-10800000">
            <a:off x="16614172" y="6678429"/>
            <a:ext cx="3347655" cy="3608571"/>
            <a:chOff x="0" y="0"/>
            <a:chExt cx="1204093" cy="1297940"/>
          </a:xfrm>
        </p:grpSpPr>
        <p:sp>
          <p:nvSpPr>
            <p:cNvPr id="7" name="Freeform 7"/>
            <p:cNvSpPr/>
            <p:nvPr/>
          </p:nvSpPr>
          <p:spPr>
            <a:xfrm>
              <a:off x="0" y="0"/>
              <a:ext cx="1204093" cy="1297940"/>
            </a:xfrm>
            <a:custGeom>
              <a:avLst/>
              <a:gdLst/>
              <a:ahLst/>
              <a:cxnLst/>
              <a:rect l="l" t="t" r="r" b="b"/>
              <a:pathLst>
                <a:path w="1204093" h="1297940">
                  <a:moveTo>
                    <a:pt x="0" y="0"/>
                  </a:moveTo>
                  <a:lnTo>
                    <a:pt x="602047" y="1297940"/>
                  </a:lnTo>
                  <a:lnTo>
                    <a:pt x="1204093" y="0"/>
                  </a:lnTo>
                  <a:close/>
                </a:path>
              </a:pathLst>
            </a:custGeom>
            <a:solidFill>
              <a:srgbClr val="311476"/>
            </a:solidFill>
          </p:spPr>
        </p:sp>
      </p:grpSp>
      <p:sp>
        <p:nvSpPr>
          <p:cNvPr id="8" name="Text Box 7"/>
          <p:cNvSpPr txBox="1"/>
          <p:nvPr/>
        </p:nvSpPr>
        <p:spPr>
          <a:xfrm>
            <a:off x="16123285" y="9486900"/>
            <a:ext cx="2165350" cy="704850"/>
          </a:xfrm>
          <a:prstGeom prst="rect">
            <a:avLst/>
          </a:prstGeom>
          <a:noFill/>
        </p:spPr>
        <p:txBody>
          <a:bodyPr wrap="square" rtlCol="0">
            <a:noAutofit/>
          </a:bodyPr>
          <a:p>
            <a:r>
              <a:rPr lang="vi-VN" altLang="en-US" sz="2000">
                <a:latin typeface="Arial" panose="020B0604020202020204" pitchFamily="34" charset="0"/>
                <a:cs typeface="Arial" panose="020B0604020202020204" pitchFamily="34" charset="0"/>
                <a:hlinkClick r:id="rId1" action="ppaction://hlinksldjump"/>
              </a:rPr>
              <a:t>Quay về</a:t>
            </a:r>
            <a:endParaRPr lang="vi-VN" alt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6258401" y="0"/>
            <a:ext cx="2067430" cy="4450182"/>
            <a:chOff x="0" y="0"/>
            <a:chExt cx="5355113" cy="11526982"/>
          </a:xfrm>
        </p:grpSpPr>
        <p:sp>
          <p:nvSpPr>
            <p:cNvPr id="3" name="Freeform 3"/>
            <p:cNvSpPr/>
            <p:nvPr/>
          </p:nvSpPr>
          <p:spPr>
            <a:xfrm>
              <a:off x="0" y="0"/>
              <a:ext cx="5355113" cy="11526982"/>
            </a:xfrm>
            <a:custGeom>
              <a:avLst/>
              <a:gdLst/>
              <a:ahLst/>
              <a:cxnLst/>
              <a:rect l="l" t="t" r="r" b="b"/>
              <a:pathLst>
                <a:path w="5355113" h="11526982">
                  <a:moveTo>
                    <a:pt x="5355113" y="11526982"/>
                  </a:moveTo>
                  <a:lnTo>
                    <a:pt x="0" y="11526982"/>
                  </a:lnTo>
                  <a:lnTo>
                    <a:pt x="0" y="0"/>
                  </a:lnTo>
                  <a:lnTo>
                    <a:pt x="5355113" y="11526982"/>
                  </a:lnTo>
                  <a:close/>
                </a:path>
              </a:pathLst>
            </a:custGeom>
            <a:solidFill>
              <a:srgbClr val="3B57F4"/>
            </a:solidFill>
          </p:spPr>
        </p:sp>
      </p:grpSp>
      <p:grpSp>
        <p:nvGrpSpPr>
          <p:cNvPr id="4" name="Group 4"/>
          <p:cNvGrpSpPr/>
          <p:nvPr/>
        </p:nvGrpSpPr>
        <p:grpSpPr>
          <a:xfrm rot="-10800000">
            <a:off x="13631224" y="2877572"/>
            <a:ext cx="7942901" cy="8561970"/>
            <a:chOff x="0" y="0"/>
            <a:chExt cx="1204093" cy="1297940"/>
          </a:xfrm>
        </p:grpSpPr>
        <p:sp>
          <p:nvSpPr>
            <p:cNvPr id="5" name="Freeform 5"/>
            <p:cNvSpPr/>
            <p:nvPr/>
          </p:nvSpPr>
          <p:spPr>
            <a:xfrm>
              <a:off x="0" y="0"/>
              <a:ext cx="1204093" cy="1297940"/>
            </a:xfrm>
            <a:custGeom>
              <a:avLst/>
              <a:gdLst/>
              <a:ahLst/>
              <a:cxnLst/>
              <a:rect l="l" t="t" r="r" b="b"/>
              <a:pathLst>
                <a:path w="1204093" h="1297940">
                  <a:moveTo>
                    <a:pt x="0" y="0"/>
                  </a:moveTo>
                  <a:lnTo>
                    <a:pt x="602047" y="1297940"/>
                  </a:lnTo>
                  <a:lnTo>
                    <a:pt x="1204093" y="0"/>
                  </a:lnTo>
                  <a:close/>
                </a:path>
              </a:pathLst>
            </a:custGeom>
            <a:solidFill>
              <a:srgbClr val="311476"/>
            </a:solidFill>
          </p:spPr>
        </p:sp>
      </p:grpSp>
      <p:sp>
        <p:nvSpPr>
          <p:cNvPr id="6" name="TextBox 6"/>
          <p:cNvSpPr txBox="1"/>
          <p:nvPr/>
        </p:nvSpPr>
        <p:spPr>
          <a:xfrm>
            <a:off x="1213454" y="661722"/>
            <a:ext cx="9447941" cy="1076960"/>
          </a:xfrm>
          <a:prstGeom prst="rect">
            <a:avLst/>
          </a:prstGeom>
        </p:spPr>
        <p:txBody>
          <a:bodyPr lIns="0" tIns="0" rIns="0" bIns="0" rtlCol="0" anchor="t">
            <a:spAutoFit/>
          </a:bodyPr>
          <a:lstStyle/>
          <a:p>
            <a:pPr algn="l">
              <a:lnSpc>
                <a:spcPts val="8400"/>
              </a:lnSpc>
            </a:pPr>
            <a:r>
              <a:rPr lang="en-US" sz="5400" b="1">
                <a:solidFill>
                  <a:srgbClr val="311476"/>
                </a:solidFill>
                <a:latin typeface="Cambria" panose="02040503050406030204" charset="0"/>
                <a:ea typeface="Faustina" panose="00000500000000000000"/>
                <a:cs typeface="Cambria" panose="02040503050406030204" charset="0"/>
                <a:sym typeface="Faustina" panose="00000500000000000000"/>
              </a:rPr>
              <a:t>3. Thống kê</a:t>
            </a:r>
            <a:endParaRPr lang="en-US" sz="5400" b="1">
              <a:solidFill>
                <a:srgbClr val="311476"/>
              </a:solidFill>
              <a:latin typeface="Cambria" panose="02040503050406030204" charset="0"/>
              <a:ea typeface="Faustina" panose="00000500000000000000"/>
              <a:cs typeface="Cambria" panose="02040503050406030204" charset="0"/>
              <a:sym typeface="Faustina" panose="00000500000000000000"/>
            </a:endParaRPr>
          </a:p>
        </p:txBody>
      </p:sp>
      <p:sp>
        <p:nvSpPr>
          <p:cNvPr id="7" name="TextBox 7"/>
          <p:cNvSpPr txBox="1"/>
          <p:nvPr/>
        </p:nvSpPr>
        <p:spPr>
          <a:xfrm>
            <a:off x="1909163" y="2410445"/>
            <a:ext cx="11722061" cy="6659880"/>
          </a:xfrm>
          <a:prstGeom prst="rect">
            <a:avLst/>
          </a:prstGeom>
        </p:spPr>
        <p:txBody>
          <a:bodyPr lIns="0" tIns="0" rIns="0" bIns="0" rtlCol="0" anchor="t">
            <a:spAutoFit/>
          </a:bodyPr>
          <a:lstStyle/>
          <a:p>
            <a:pPr marL="0" lvl="0" indent="0" algn="l">
              <a:lnSpc>
                <a:spcPts val="4095"/>
              </a:lnSpc>
              <a:spcBef>
                <a:spcPct val="0"/>
              </a:spcBef>
            </a:pPr>
            <a:r>
              <a:rPr lang="en-US" sz="2925">
                <a:solidFill>
                  <a:srgbClr val="311476"/>
                </a:solidFill>
                <a:latin typeface="Muli" panose="00000500000000000000"/>
                <a:ea typeface="Muli" panose="00000500000000000000"/>
                <a:cs typeface="Muli" panose="00000500000000000000"/>
                <a:sym typeface="Muli" panose="00000500000000000000"/>
              </a:rPr>
              <a:t>Kết quả tổng</a:t>
            </a:r>
            <a:r>
              <a:rPr lang="en-US" sz="2925" u="none">
                <a:solidFill>
                  <a:srgbClr val="311476"/>
                </a:solidFill>
                <a:latin typeface="Muli" panose="00000500000000000000"/>
                <a:ea typeface="Muli" panose="00000500000000000000"/>
                <a:cs typeface="Muli" panose="00000500000000000000"/>
                <a:sym typeface="Muli" panose="00000500000000000000"/>
              </a:rPr>
              <a:t> hợp như sau:</a:t>
            </a:r>
            <a:endParaRPr lang="en-US" sz="2925" u="none">
              <a:solidFill>
                <a:srgbClr val="311476"/>
              </a:solidFill>
              <a:latin typeface="Muli" panose="00000500000000000000"/>
              <a:ea typeface="Muli" panose="00000500000000000000"/>
              <a:cs typeface="Muli" panose="00000500000000000000"/>
              <a:sym typeface="Muli" panose="00000500000000000000"/>
            </a:endParaRPr>
          </a:p>
          <a:p>
            <a:pPr marL="631825" lvl="1" indent="-315595" algn="l">
              <a:lnSpc>
                <a:spcPts val="4095"/>
              </a:lnSpc>
              <a:buFont typeface="Arial" panose="020B0604020202020204"/>
              <a:buChar char="•"/>
            </a:pPr>
            <a:r>
              <a:rPr lang="en-US" sz="2925" u="none">
                <a:solidFill>
                  <a:srgbClr val="311476"/>
                </a:solidFill>
                <a:latin typeface="Muli" panose="00000500000000000000"/>
                <a:ea typeface="Muli" panose="00000500000000000000"/>
                <a:cs typeface="Muli" panose="00000500000000000000"/>
                <a:sym typeface="Muli" panose="00000500000000000000"/>
              </a:rPr>
              <a:t>Trung bình mỗi sinh viên học online khoảng 8.4 giờ/tuần</a:t>
            </a:r>
            <a:endParaRPr lang="en-US" sz="2925" u="none">
              <a:solidFill>
                <a:srgbClr val="311476"/>
              </a:solidFill>
              <a:latin typeface="Muli" panose="00000500000000000000"/>
              <a:ea typeface="Muli" panose="00000500000000000000"/>
              <a:cs typeface="Muli" panose="00000500000000000000"/>
              <a:sym typeface="Muli" panose="00000500000000000000"/>
            </a:endParaRPr>
          </a:p>
          <a:p>
            <a:pPr marL="631825" lvl="1" indent="-315595" algn="l">
              <a:lnSpc>
                <a:spcPts val="4095"/>
              </a:lnSpc>
              <a:buFont typeface="Arial" panose="020B0604020202020204"/>
              <a:buChar char="•"/>
            </a:pPr>
            <a:r>
              <a:rPr lang="en-US" sz="2925" u="none">
                <a:solidFill>
                  <a:srgbClr val="311476"/>
                </a:solidFill>
                <a:latin typeface="Muli" panose="00000500000000000000"/>
                <a:ea typeface="Muli" panose="00000500000000000000"/>
                <a:cs typeface="Muli" panose="00000500000000000000"/>
                <a:sym typeface="Muli" panose="00000500000000000000"/>
              </a:rPr>
              <a:t>Số buổi học qua Zoom trong tuần trung bình: 3.6 buổi</a:t>
            </a:r>
            <a:endParaRPr lang="en-US" sz="2925" u="none">
              <a:solidFill>
                <a:srgbClr val="311476"/>
              </a:solidFill>
              <a:latin typeface="Muli" panose="00000500000000000000"/>
              <a:ea typeface="Muli" panose="00000500000000000000"/>
              <a:cs typeface="Muli" panose="00000500000000000000"/>
              <a:sym typeface="Muli" panose="00000500000000000000"/>
            </a:endParaRPr>
          </a:p>
          <a:p>
            <a:pPr marL="631825" lvl="1" indent="-315595" algn="l">
              <a:lnSpc>
                <a:spcPts val="4095"/>
              </a:lnSpc>
              <a:buFont typeface="Arial" panose="020B0604020202020204"/>
              <a:buChar char="•"/>
            </a:pPr>
            <a:r>
              <a:rPr lang="en-US" sz="2925" u="none">
                <a:solidFill>
                  <a:srgbClr val="311476"/>
                </a:solidFill>
                <a:latin typeface="Muli" panose="00000500000000000000"/>
                <a:ea typeface="Muli" panose="00000500000000000000"/>
                <a:cs typeface="Muli" panose="00000500000000000000"/>
                <a:sym typeface="Muli" panose="00000500000000000000"/>
              </a:rPr>
              <a:t>Số bài tập nộp qua LMS mỗi tuần: 5.2 bài</a:t>
            </a:r>
            <a:endParaRPr lang="en-US" sz="2925" u="none">
              <a:solidFill>
                <a:srgbClr val="311476"/>
              </a:solidFill>
              <a:latin typeface="Muli" panose="00000500000000000000"/>
              <a:ea typeface="Muli" panose="00000500000000000000"/>
              <a:cs typeface="Muli" panose="00000500000000000000"/>
              <a:sym typeface="Muli" panose="00000500000000000000"/>
            </a:endParaRPr>
          </a:p>
          <a:p>
            <a:pPr marL="631825" lvl="1" indent="-315595" algn="l">
              <a:lnSpc>
                <a:spcPts val="4095"/>
              </a:lnSpc>
              <a:buFont typeface="Arial" panose="020B0604020202020204"/>
              <a:buChar char="•"/>
            </a:pPr>
            <a:r>
              <a:rPr lang="en-US" sz="2925" u="none">
                <a:solidFill>
                  <a:srgbClr val="311476"/>
                </a:solidFill>
                <a:latin typeface="Muli" panose="00000500000000000000"/>
                <a:ea typeface="Muli" panose="00000500000000000000"/>
                <a:cs typeface="Muli" panose="00000500000000000000"/>
                <a:sym typeface="Muli" panose="00000500000000000000"/>
              </a:rPr>
              <a:t>Điểm trung bình các môn học online: 7.1/10</a:t>
            </a:r>
            <a:endParaRPr lang="en-US" sz="2925" u="none">
              <a:solidFill>
                <a:srgbClr val="311476"/>
              </a:solidFill>
              <a:latin typeface="Muli" panose="00000500000000000000"/>
              <a:ea typeface="Muli" panose="00000500000000000000"/>
              <a:cs typeface="Muli" panose="00000500000000000000"/>
              <a:sym typeface="Muli" panose="00000500000000000000"/>
            </a:endParaRPr>
          </a:p>
          <a:p>
            <a:pPr marL="0" lvl="0" indent="0" algn="l">
              <a:lnSpc>
                <a:spcPts val="4095"/>
              </a:lnSpc>
              <a:spcBef>
                <a:spcPct val="0"/>
              </a:spcBef>
            </a:pPr>
          </a:p>
          <a:p>
            <a:pPr marL="0" lvl="0" indent="0" algn="l">
              <a:lnSpc>
                <a:spcPts val="4095"/>
              </a:lnSpc>
              <a:spcBef>
                <a:spcPct val="0"/>
              </a:spcBef>
            </a:pPr>
            <a:r>
              <a:rPr lang="en-US" sz="2925" u="none">
                <a:solidFill>
                  <a:srgbClr val="311476"/>
                </a:solidFill>
                <a:latin typeface="Muli" panose="00000500000000000000"/>
                <a:ea typeface="Muli" panose="00000500000000000000"/>
                <a:cs typeface="Muli" panose="00000500000000000000"/>
                <a:sym typeface="Muli" panose="00000500000000000000"/>
              </a:rPr>
              <a:t>Khoảng 30% sinh viên học trên 10 giờ/tuần, chủ yếu là sinh viên ngành Công nghệ thông tin và Luật. Gần 40% sinh viên phản ánh rằng họ cảm thấy khó tập trung khi học online, trong khi một số khác cho rằng việc linh hoạt về thời gian là điểm tích cực của E-learning.</a:t>
            </a:r>
            <a:endParaRPr lang="en-US" sz="2925" u="none">
              <a:solidFill>
                <a:srgbClr val="311476"/>
              </a:solidFill>
              <a:latin typeface="Muli" panose="00000500000000000000"/>
              <a:ea typeface="Muli" panose="00000500000000000000"/>
              <a:cs typeface="Muli" panose="00000500000000000000"/>
              <a:sym typeface="Muli" panose="00000500000000000000"/>
            </a:endParaRPr>
          </a:p>
          <a:p>
            <a:pPr marL="0" lvl="0" indent="0" algn="l">
              <a:lnSpc>
                <a:spcPts val="4095"/>
              </a:lnSpc>
              <a:spcBef>
                <a:spcPct val="0"/>
              </a:spcBef>
            </a:pPr>
          </a:p>
          <a:p>
            <a:pPr marL="0" lvl="0" indent="0" algn="l">
              <a:lnSpc>
                <a:spcPts val="4095"/>
              </a:lnSpc>
              <a:spcBef>
                <a:spcPct val="0"/>
              </a:spcBef>
            </a:pPr>
          </a:p>
        </p:txBody>
      </p:sp>
      <p:sp>
        <p:nvSpPr>
          <p:cNvPr id="8" name="Text Box 7"/>
          <p:cNvSpPr txBox="1"/>
          <p:nvPr/>
        </p:nvSpPr>
        <p:spPr>
          <a:xfrm>
            <a:off x="16123285" y="9486900"/>
            <a:ext cx="2165350" cy="704850"/>
          </a:xfrm>
          <a:prstGeom prst="rect">
            <a:avLst/>
          </a:prstGeom>
          <a:noFill/>
        </p:spPr>
        <p:txBody>
          <a:bodyPr wrap="square" rtlCol="0">
            <a:noAutofit/>
          </a:bodyPr>
          <a:p>
            <a:r>
              <a:rPr lang="vi-VN" altLang="en-US" sz="2000">
                <a:latin typeface="Arial" panose="020B0604020202020204" pitchFamily="34" charset="0"/>
                <a:cs typeface="Arial" panose="020B0604020202020204" pitchFamily="34" charset="0"/>
                <a:hlinkClick r:id="rId1" action="ppaction://hlinksldjump"/>
              </a:rPr>
              <a:t>Quay về</a:t>
            </a:r>
            <a:endParaRPr lang="vi-VN" alt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9840000">
            <a:off x="-1427480" y="8905875"/>
            <a:ext cx="3764915" cy="5306695"/>
            <a:chOff x="0" y="0"/>
            <a:chExt cx="5355113" cy="11526982"/>
          </a:xfrm>
        </p:grpSpPr>
        <p:sp>
          <p:nvSpPr>
            <p:cNvPr id="3" name="Freeform 3"/>
            <p:cNvSpPr/>
            <p:nvPr/>
          </p:nvSpPr>
          <p:spPr>
            <a:xfrm>
              <a:off x="0" y="0"/>
              <a:ext cx="5355113" cy="11526982"/>
            </a:xfrm>
            <a:custGeom>
              <a:avLst/>
              <a:gdLst/>
              <a:ahLst/>
              <a:cxnLst/>
              <a:rect l="l" t="t" r="r" b="b"/>
              <a:pathLst>
                <a:path w="5355113" h="11526982">
                  <a:moveTo>
                    <a:pt x="5355113" y="11526982"/>
                  </a:moveTo>
                  <a:lnTo>
                    <a:pt x="0" y="11526982"/>
                  </a:lnTo>
                  <a:lnTo>
                    <a:pt x="0" y="0"/>
                  </a:lnTo>
                  <a:lnTo>
                    <a:pt x="5355113" y="11526982"/>
                  </a:lnTo>
                  <a:close/>
                </a:path>
              </a:pathLst>
            </a:custGeom>
            <a:solidFill>
              <a:srgbClr val="3B57F4"/>
            </a:solidFill>
          </p:spPr>
        </p:sp>
      </p:grpSp>
      <p:grpSp>
        <p:nvGrpSpPr>
          <p:cNvPr id="4" name="Group 4"/>
          <p:cNvGrpSpPr/>
          <p:nvPr/>
        </p:nvGrpSpPr>
        <p:grpSpPr>
          <a:xfrm rot="12000000">
            <a:off x="-999490" y="-3289935"/>
            <a:ext cx="5156200" cy="5937885"/>
            <a:chOff x="-46924" y="46924"/>
            <a:chExt cx="1297940" cy="1204093"/>
          </a:xfrm>
        </p:grpSpPr>
        <p:sp>
          <p:nvSpPr>
            <p:cNvPr id="5" name="Freeform 5"/>
            <p:cNvSpPr/>
            <p:nvPr/>
          </p:nvSpPr>
          <p:spPr>
            <a:xfrm rot="3840000">
              <a:off x="0" y="0"/>
              <a:ext cx="1204093" cy="1297940"/>
            </a:xfrm>
            <a:custGeom>
              <a:avLst/>
              <a:gdLst/>
              <a:ahLst/>
              <a:cxnLst/>
              <a:rect l="l" t="t" r="r" b="b"/>
              <a:pathLst>
                <a:path w="1204093" h="1297940">
                  <a:moveTo>
                    <a:pt x="0" y="0"/>
                  </a:moveTo>
                  <a:lnTo>
                    <a:pt x="602047" y="1297940"/>
                  </a:lnTo>
                  <a:lnTo>
                    <a:pt x="1204093" y="0"/>
                  </a:lnTo>
                  <a:close/>
                </a:path>
              </a:pathLst>
            </a:custGeom>
            <a:solidFill>
              <a:srgbClr val="311476"/>
            </a:solidFill>
          </p:spPr>
          <p:txBody>
            <a:bodyPr/>
            <a:p>
              <a:endParaRPr lang="en-US"/>
            </a:p>
          </p:txBody>
        </p:sp>
      </p:grpSp>
      <p:sp>
        <p:nvSpPr>
          <p:cNvPr id="8" name="Text Box 7"/>
          <p:cNvSpPr txBox="1"/>
          <p:nvPr/>
        </p:nvSpPr>
        <p:spPr>
          <a:xfrm>
            <a:off x="16123285" y="9486900"/>
            <a:ext cx="2165350" cy="704850"/>
          </a:xfrm>
          <a:prstGeom prst="rect">
            <a:avLst/>
          </a:prstGeom>
          <a:noFill/>
        </p:spPr>
        <p:txBody>
          <a:bodyPr wrap="square" rtlCol="0">
            <a:noAutofit/>
          </a:bodyPr>
          <a:p>
            <a:r>
              <a:rPr lang="vi-VN" altLang="en-US" sz="2000">
                <a:latin typeface="Arial" panose="020B0604020202020204" pitchFamily="34" charset="0"/>
                <a:cs typeface="Arial" panose="020B0604020202020204" pitchFamily="34" charset="0"/>
                <a:hlinkClick r:id="rId2" action="ppaction://hlinksldjump"/>
              </a:rPr>
              <a:t>Quay về</a:t>
            </a:r>
            <a:endParaRPr lang="vi-VN" altLang="en-US" sz="2000">
              <a:latin typeface="Arial" panose="020B0604020202020204" pitchFamily="34" charset="0"/>
              <a:cs typeface="Arial" panose="020B0604020202020204" pitchFamily="34" charset="0"/>
            </a:endParaRPr>
          </a:p>
        </p:txBody>
      </p:sp>
      <p:graphicFrame>
        <p:nvGraphicFramePr>
          <p:cNvPr id="9" name="Chart 8"/>
          <p:cNvGraphicFramePr/>
          <p:nvPr/>
        </p:nvGraphicFramePr>
        <p:xfrm>
          <a:off x="3201035" y="1409065"/>
          <a:ext cx="12922250" cy="7527290"/>
        </p:xfrm>
        <a:graphic>
          <a:graphicData uri="http://schemas.openxmlformats.org/drawingml/2006/chart">
            <c:chart xmlns:c="http://schemas.openxmlformats.org/drawingml/2006/chart" xmlns:r="http://schemas.openxmlformats.org/officeDocument/2006/relationships" r:id="rId1"/>
          </a:graphicData>
        </a:graphic>
      </p:graphicFrame>
      <p:sp>
        <p:nvSpPr>
          <p:cNvPr id="10" name="Text Box 9"/>
          <p:cNvSpPr txBox="1"/>
          <p:nvPr/>
        </p:nvSpPr>
        <p:spPr>
          <a:xfrm>
            <a:off x="6781800" y="9029700"/>
            <a:ext cx="7093585" cy="538480"/>
          </a:xfrm>
          <a:prstGeom prst="rect">
            <a:avLst/>
          </a:prstGeom>
          <a:noFill/>
        </p:spPr>
        <p:txBody>
          <a:bodyPr wrap="square" rtlCol="0">
            <a:noAutofit/>
          </a:bodyPr>
          <a:p>
            <a:r>
              <a:rPr lang="en-US" altLang="en-US" sz="2800"/>
              <a:t>Tông thời gian học trực tuyến</a:t>
            </a:r>
            <a:r>
              <a:rPr lang="vi-VN" altLang="en-US" sz="2800"/>
              <a:t> theo </a:t>
            </a:r>
            <a:r>
              <a:rPr lang="vi-VN" altLang="en-US" sz="2800"/>
              <a:t>MSSV</a:t>
            </a:r>
            <a:endParaRPr lang="vi-VN" altLang="en-US" sz="2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0">
            <a:off x="-1386840" y="0"/>
            <a:ext cx="6583680" cy="10287000"/>
            <a:chOff x="0" y="0"/>
            <a:chExt cx="4064000" cy="6350000"/>
          </a:xfrm>
        </p:grpSpPr>
        <p:sp>
          <p:nvSpPr>
            <p:cNvPr id="3" name="Freeform 3"/>
            <p:cNvSpPr/>
            <p:nvPr/>
          </p:nvSpPr>
          <p:spPr>
            <a:xfrm>
              <a:off x="92837" y="0"/>
              <a:ext cx="3878326" cy="6350000"/>
            </a:xfrm>
            <a:custGeom>
              <a:avLst/>
              <a:gdLst/>
              <a:ahLst/>
              <a:cxnLst/>
              <a:rect l="l" t="t" r="r" b="b"/>
              <a:pathLst>
                <a:path w="3878326" h="6350000">
                  <a:moveTo>
                    <a:pt x="1939163" y="0"/>
                  </a:moveTo>
                  <a:lnTo>
                    <a:pt x="0" y="6350000"/>
                  </a:lnTo>
                  <a:lnTo>
                    <a:pt x="3878326" y="6350000"/>
                  </a:lnTo>
                  <a:close/>
                </a:path>
              </a:pathLst>
            </a:custGeom>
            <a:blipFill>
              <a:blip r:embed="rId1"/>
              <a:stretch>
                <a:fillRect l="-130604" r="-15438"/>
              </a:stretch>
            </a:blipFill>
          </p:spPr>
        </p:sp>
      </p:grpSp>
      <p:grpSp>
        <p:nvGrpSpPr>
          <p:cNvPr id="4" name="Group 4"/>
          <p:cNvGrpSpPr/>
          <p:nvPr/>
        </p:nvGrpSpPr>
        <p:grpSpPr>
          <a:xfrm rot="0">
            <a:off x="-3304428" y="-694574"/>
            <a:ext cx="6608856" cy="7123949"/>
            <a:chOff x="0" y="0"/>
            <a:chExt cx="1204093" cy="1297940"/>
          </a:xfrm>
        </p:grpSpPr>
        <p:sp>
          <p:nvSpPr>
            <p:cNvPr id="5" name="Freeform 5"/>
            <p:cNvSpPr/>
            <p:nvPr/>
          </p:nvSpPr>
          <p:spPr>
            <a:xfrm>
              <a:off x="0" y="0"/>
              <a:ext cx="1204093" cy="1297940"/>
            </a:xfrm>
            <a:custGeom>
              <a:avLst/>
              <a:gdLst/>
              <a:ahLst/>
              <a:cxnLst/>
              <a:rect l="l" t="t" r="r" b="b"/>
              <a:pathLst>
                <a:path w="1204093" h="1297940">
                  <a:moveTo>
                    <a:pt x="0" y="0"/>
                  </a:moveTo>
                  <a:lnTo>
                    <a:pt x="602047" y="1297940"/>
                  </a:lnTo>
                  <a:lnTo>
                    <a:pt x="1204093" y="0"/>
                  </a:lnTo>
                  <a:close/>
                </a:path>
              </a:pathLst>
            </a:custGeom>
            <a:solidFill>
              <a:srgbClr val="3B57F4"/>
            </a:solidFill>
          </p:spPr>
        </p:sp>
      </p:grpSp>
      <p:sp>
        <p:nvSpPr>
          <p:cNvPr id="6" name="TextBox 6"/>
          <p:cNvSpPr txBox="1"/>
          <p:nvPr/>
        </p:nvSpPr>
        <p:spPr>
          <a:xfrm>
            <a:off x="4808252" y="852283"/>
            <a:ext cx="13479748" cy="834390"/>
          </a:xfrm>
          <a:prstGeom prst="rect">
            <a:avLst/>
          </a:prstGeom>
        </p:spPr>
        <p:txBody>
          <a:bodyPr lIns="0" tIns="0" rIns="0" bIns="0" rtlCol="0" anchor="t">
            <a:spAutoFit/>
          </a:bodyPr>
          <a:lstStyle/>
          <a:p>
            <a:pPr marL="0" lvl="0" indent="0" algn="l">
              <a:lnSpc>
                <a:spcPts val="6510"/>
              </a:lnSpc>
            </a:pPr>
            <a:r>
              <a:rPr lang="en-US" sz="5400" b="1">
                <a:solidFill>
                  <a:srgbClr val="311476"/>
                </a:solidFill>
                <a:latin typeface="Cambria" panose="02040503050406030204" charset="0"/>
                <a:ea typeface="Faustina Bold" panose="00000800000000000000"/>
                <a:cs typeface="Cambria" panose="02040503050406030204" charset="0"/>
                <a:sym typeface="Faustina Bold" panose="00000800000000000000"/>
              </a:rPr>
              <a:t>4.</a:t>
            </a:r>
            <a:r>
              <a:rPr lang="en-US" sz="5400" b="1" u="none">
                <a:solidFill>
                  <a:srgbClr val="311476"/>
                </a:solidFill>
                <a:latin typeface="Cambria" panose="02040503050406030204" charset="0"/>
                <a:ea typeface="Faustina Bold" panose="00000800000000000000"/>
                <a:cs typeface="Cambria" panose="02040503050406030204" charset="0"/>
                <a:sym typeface="Faustina Bold" panose="00000800000000000000"/>
              </a:rPr>
              <a:t> Nhận xét</a:t>
            </a:r>
            <a:endParaRPr lang="en-US" sz="5400" b="1" u="none">
              <a:solidFill>
                <a:srgbClr val="311476"/>
              </a:solidFill>
              <a:latin typeface="Cambria" panose="02040503050406030204" charset="0"/>
              <a:ea typeface="Faustina Bold" panose="00000800000000000000"/>
              <a:cs typeface="Cambria" panose="02040503050406030204" charset="0"/>
              <a:sym typeface="Faustina Bold" panose="00000800000000000000"/>
            </a:endParaRPr>
          </a:p>
        </p:txBody>
      </p:sp>
      <p:sp>
        <p:nvSpPr>
          <p:cNvPr id="7" name="TextBox 7"/>
          <p:cNvSpPr txBox="1"/>
          <p:nvPr/>
        </p:nvSpPr>
        <p:spPr>
          <a:xfrm>
            <a:off x="5687095" y="2621514"/>
            <a:ext cx="11722061" cy="5631180"/>
          </a:xfrm>
          <a:prstGeom prst="rect">
            <a:avLst/>
          </a:prstGeom>
        </p:spPr>
        <p:txBody>
          <a:bodyPr lIns="0" tIns="0" rIns="0" bIns="0" rtlCol="0" anchor="t">
            <a:spAutoFit/>
          </a:bodyPr>
          <a:lstStyle/>
          <a:p>
            <a:pPr algn="l">
              <a:lnSpc>
                <a:spcPts val="4095"/>
              </a:lnSpc>
            </a:pPr>
            <a:r>
              <a:rPr lang="en-US" sz="2925">
                <a:solidFill>
                  <a:srgbClr val="311476"/>
                </a:solidFill>
                <a:latin typeface="Muli" panose="00000500000000000000"/>
                <a:ea typeface="Muli" panose="00000500000000000000"/>
                <a:cs typeface="Muli" panose="00000500000000000000"/>
                <a:sym typeface="Muli" panose="00000500000000000000"/>
              </a:rPr>
              <a:t>Kỹ năng học trực tuyến của sinh viên nhìn chung ở mức khá, nhiều sinh viên đã quen thuộc với việc dùng phần mềm hội thảo như Zoom, sử dụng LMS để làm bài và theo dõi tiến độ học tập. Tuy nhiên, vẫn còn một số sinh viên chưa chủ động và còn bị ảnh hưởng bởi yếu tố môi trường như đường truyền Internet không ổn định hoặc không gian học tập chưa phù hợp.</a:t>
            </a:r>
            <a:endParaRPr lang="en-US" sz="2925">
              <a:solidFill>
                <a:srgbClr val="311476"/>
              </a:solidFill>
              <a:latin typeface="Muli" panose="00000500000000000000"/>
              <a:ea typeface="Muli" panose="00000500000000000000"/>
              <a:cs typeface="Muli" panose="00000500000000000000"/>
              <a:sym typeface="Muli" panose="00000500000000000000"/>
            </a:endParaRPr>
          </a:p>
          <a:p>
            <a:pPr algn="l">
              <a:lnSpc>
                <a:spcPts val="4095"/>
              </a:lnSpc>
            </a:pPr>
          </a:p>
          <a:p>
            <a:pPr marL="0" lvl="0" indent="0" algn="l">
              <a:lnSpc>
                <a:spcPts val="4095"/>
              </a:lnSpc>
              <a:spcBef>
                <a:spcPct val="0"/>
              </a:spcBef>
            </a:pPr>
            <a:r>
              <a:rPr lang="en-US" sz="2925">
                <a:solidFill>
                  <a:srgbClr val="311476"/>
                </a:solidFill>
                <a:latin typeface="Muli" panose="00000500000000000000"/>
                <a:ea typeface="Muli" panose="00000500000000000000"/>
                <a:cs typeface="Muli" panose="00000500000000000000"/>
                <a:sym typeface="Muli" panose="00000500000000000000"/>
              </a:rPr>
              <a:t>Một</a:t>
            </a:r>
            <a:r>
              <a:rPr lang="en-US" sz="2925" u="none">
                <a:solidFill>
                  <a:srgbClr val="311476"/>
                </a:solidFill>
                <a:latin typeface="Muli" panose="00000500000000000000"/>
                <a:ea typeface="Muli" panose="00000500000000000000"/>
                <a:cs typeface="Muli" panose="00000500000000000000"/>
                <a:sym typeface="Muli" panose="00000500000000000000"/>
              </a:rPr>
              <a:t> số</a:t>
            </a:r>
            <a:r>
              <a:rPr lang="en-US" sz="2925" u="none">
                <a:solidFill>
                  <a:srgbClr val="311476"/>
                </a:solidFill>
                <a:latin typeface="Muli" panose="00000500000000000000"/>
                <a:ea typeface="Muli" panose="00000500000000000000"/>
                <a:cs typeface="Muli" panose="00000500000000000000"/>
                <a:sym typeface="Muli" panose="00000500000000000000"/>
              </a:rPr>
              <a:t> sinh viên có thời gian học cao nhưng điểm trung bình không cao, p</a:t>
            </a:r>
            <a:r>
              <a:rPr lang="en-US" sz="2925" u="none">
                <a:solidFill>
                  <a:srgbClr val="311476"/>
                </a:solidFill>
                <a:latin typeface="Muli" panose="00000500000000000000"/>
                <a:ea typeface="Muli" panose="00000500000000000000"/>
                <a:cs typeface="Muli" panose="00000500000000000000"/>
                <a:sym typeface="Muli" panose="00000500000000000000"/>
              </a:rPr>
              <a:t>hản ánh việc học online chưa hiệu quả hoặc thiều kỹ năng ghi chú, tư duy phản biện và quản lý thời gian.</a:t>
            </a:r>
            <a:endParaRPr lang="en-US" sz="2925" u="none">
              <a:solidFill>
                <a:srgbClr val="311476"/>
              </a:solidFill>
              <a:latin typeface="Muli" panose="00000500000000000000"/>
              <a:ea typeface="Muli" panose="00000500000000000000"/>
              <a:cs typeface="Muli" panose="00000500000000000000"/>
              <a:sym typeface="Muli" panose="00000500000000000000"/>
            </a:endParaRPr>
          </a:p>
          <a:p>
            <a:pPr marL="0" lvl="0" indent="0" algn="l">
              <a:lnSpc>
                <a:spcPts val="4095"/>
              </a:lnSpc>
              <a:spcBef>
                <a:spcPct val="0"/>
              </a:spcBef>
            </a:pPr>
          </a:p>
        </p:txBody>
      </p:sp>
      <p:sp>
        <p:nvSpPr>
          <p:cNvPr id="8" name="Text Box 7"/>
          <p:cNvSpPr txBox="1"/>
          <p:nvPr/>
        </p:nvSpPr>
        <p:spPr>
          <a:xfrm>
            <a:off x="16123285" y="9486900"/>
            <a:ext cx="2165350" cy="704850"/>
          </a:xfrm>
          <a:prstGeom prst="rect">
            <a:avLst/>
          </a:prstGeom>
          <a:noFill/>
        </p:spPr>
        <p:txBody>
          <a:bodyPr wrap="square" rtlCol="0">
            <a:noAutofit/>
          </a:bodyPr>
          <a:p>
            <a:r>
              <a:rPr lang="vi-VN" altLang="en-US" sz="2000">
                <a:latin typeface="Arial" panose="020B0604020202020204" pitchFamily="34" charset="0"/>
                <a:cs typeface="Arial" panose="020B0604020202020204" pitchFamily="34" charset="0"/>
                <a:hlinkClick r:id="rId2" action="ppaction://hlinksldjump"/>
              </a:rPr>
              <a:t>Quay về</a:t>
            </a:r>
            <a:endParaRPr lang="vi-VN" alt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0" y="-739014"/>
            <a:ext cx="18288000" cy="7734300"/>
          </a:xfrm>
          <a:custGeom>
            <a:avLst/>
            <a:gdLst/>
            <a:ahLst/>
            <a:cxnLst/>
            <a:rect l="l" t="t" r="r" b="b"/>
            <a:pathLst>
              <a:path w="18288000" h="7734300">
                <a:moveTo>
                  <a:pt x="0" y="0"/>
                </a:moveTo>
                <a:lnTo>
                  <a:pt x="18288000" y="0"/>
                </a:lnTo>
                <a:lnTo>
                  <a:pt x="18288000" y="7734300"/>
                </a:lnTo>
                <a:lnTo>
                  <a:pt x="0" y="7734300"/>
                </a:lnTo>
                <a:lnTo>
                  <a:pt x="0" y="0"/>
                </a:lnTo>
                <a:close/>
              </a:path>
            </a:pathLst>
          </a:custGeom>
          <a:blipFill>
            <a:blip r:embed="rId1"/>
            <a:stretch>
              <a:fillRect t="-28674" b="-28674"/>
            </a:stretch>
          </a:blipFill>
        </p:spPr>
      </p:sp>
      <p:sp>
        <p:nvSpPr>
          <p:cNvPr id="3" name="TextBox 3"/>
          <p:cNvSpPr txBox="1"/>
          <p:nvPr/>
        </p:nvSpPr>
        <p:spPr>
          <a:xfrm>
            <a:off x="2780728" y="7736002"/>
            <a:ext cx="12726544" cy="2114550"/>
          </a:xfrm>
          <a:prstGeom prst="rect">
            <a:avLst/>
          </a:prstGeom>
        </p:spPr>
        <p:txBody>
          <a:bodyPr lIns="0" tIns="0" rIns="0" bIns="0" rtlCol="0" anchor="t">
            <a:spAutoFit/>
          </a:bodyPr>
          <a:lstStyle/>
          <a:p>
            <a:pPr marL="0" lvl="0" indent="0" algn="ctr">
              <a:lnSpc>
                <a:spcPts val="4200"/>
              </a:lnSpc>
              <a:spcBef>
                <a:spcPct val="0"/>
              </a:spcBef>
            </a:pPr>
            <a:r>
              <a:rPr lang="en-US" sz="3000">
                <a:solidFill>
                  <a:srgbClr val="311476"/>
                </a:solidFill>
                <a:latin typeface="Muli" panose="00000500000000000000"/>
                <a:ea typeface="Muli" panose="00000500000000000000"/>
                <a:cs typeface="Muli" panose="00000500000000000000"/>
                <a:sym typeface="Muli" panose="00000500000000000000"/>
              </a:rPr>
              <a:t>Học trực tuy</a:t>
            </a:r>
            <a:r>
              <a:rPr lang="en-US" sz="3000">
                <a:solidFill>
                  <a:srgbClr val="311476"/>
                </a:solidFill>
                <a:latin typeface="Muli" panose="00000500000000000000"/>
                <a:ea typeface="Muli" panose="00000500000000000000"/>
                <a:cs typeface="Muli" panose="00000500000000000000"/>
                <a:sym typeface="Muli" panose="00000500000000000000"/>
              </a:rPr>
              <a:t>ến mang lại nhiều tiện ích như tỉnh linh hoạt, học mọi lúc mọi nơi. Tuy nhiên, để học online hiệu quả đòi hỏi sinh viên cần có tình thần tự học, kỹ năng công nghệ và khả năng tập trung cao.</a:t>
            </a:r>
            <a:endParaRPr lang="en-US" sz="3000">
              <a:solidFill>
                <a:srgbClr val="311476"/>
              </a:solidFill>
              <a:latin typeface="Muli" panose="00000500000000000000"/>
              <a:ea typeface="Muli" panose="00000500000000000000"/>
              <a:cs typeface="Muli" panose="00000500000000000000"/>
              <a:sym typeface="Muli" panose="00000500000000000000"/>
            </a:endParaRPr>
          </a:p>
          <a:p>
            <a:pPr marL="0" lvl="0" indent="0" algn="ctr">
              <a:lnSpc>
                <a:spcPts val="4200"/>
              </a:lnSpc>
              <a:spcBef>
                <a:spcPct val="0"/>
              </a:spcBef>
            </a:pPr>
          </a:p>
        </p:txBody>
      </p:sp>
      <p:sp>
        <p:nvSpPr>
          <p:cNvPr id="8" name="Text Box 7"/>
          <p:cNvSpPr txBox="1"/>
          <p:nvPr/>
        </p:nvSpPr>
        <p:spPr>
          <a:xfrm>
            <a:off x="16123285" y="9486900"/>
            <a:ext cx="2165350" cy="704850"/>
          </a:xfrm>
          <a:prstGeom prst="rect">
            <a:avLst/>
          </a:prstGeom>
          <a:noFill/>
        </p:spPr>
        <p:txBody>
          <a:bodyPr wrap="square" rtlCol="0">
            <a:noAutofit/>
          </a:bodyPr>
          <a:p>
            <a:r>
              <a:rPr lang="vi-VN" altLang="en-US" sz="2000">
                <a:latin typeface="Arial" panose="020B0604020202020204" pitchFamily="34" charset="0"/>
                <a:cs typeface="Arial" panose="020B0604020202020204" pitchFamily="34" charset="0"/>
                <a:hlinkClick r:id="rId2" action="ppaction://hlinksldjump"/>
              </a:rPr>
              <a:t>Quay về</a:t>
            </a:r>
            <a:endParaRPr lang="vi-VN" altLang="en-US" sz="200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2664</Words>
  <Application>WPS Presentation</Application>
  <PresentationFormat>On-screen Show (4:3)</PresentationFormat>
  <Paragraphs>72</Paragraphs>
  <Slides>9</Slides>
  <Notes>0</Notes>
  <HiddenSlides>0</HiddenSlides>
  <MMClips>0</MMClips>
  <ScaleCrop>false</ScaleCrop>
  <HeadingPairs>
    <vt:vector size="6" baseType="variant">
      <vt:variant>
        <vt:lpstr>已用的字体</vt:lpstr>
      </vt:variant>
      <vt:variant>
        <vt:i4>34</vt:i4>
      </vt:variant>
      <vt:variant>
        <vt:lpstr>主题</vt:lpstr>
      </vt:variant>
      <vt:variant>
        <vt:i4>1</vt:i4>
      </vt:variant>
      <vt:variant>
        <vt:lpstr>幻灯片标题</vt:lpstr>
      </vt:variant>
      <vt:variant>
        <vt:i4>9</vt:i4>
      </vt:variant>
    </vt:vector>
  </HeadingPairs>
  <TitlesOfParts>
    <vt:vector size="44" baseType="lpstr">
      <vt:lpstr>Arial</vt:lpstr>
      <vt:lpstr>SimSun</vt:lpstr>
      <vt:lpstr>Wingdings</vt:lpstr>
      <vt:lpstr>Faustina</vt:lpstr>
      <vt:lpstr>Faustina Bold</vt:lpstr>
      <vt:lpstr>Muli</vt:lpstr>
      <vt:lpstr>Arial</vt:lpstr>
      <vt:lpstr>Microsoft YaHei</vt:lpstr>
      <vt:lpstr>Arial Unicode MS</vt:lpstr>
      <vt:lpstr>Calibri</vt:lpstr>
      <vt:lpstr>Lato</vt:lpstr>
      <vt:lpstr>Segoe Print</vt:lpstr>
      <vt:lpstr>Manrope ExtraBold</vt:lpstr>
      <vt:lpstr>Agency FB</vt:lpstr>
      <vt:lpstr>Arial Narrow</vt:lpstr>
      <vt:lpstr>Bahnschrift Condensed</vt:lpstr>
      <vt:lpstr>Bahnschrift Light</vt:lpstr>
      <vt:lpstr>Bahnschrift Light Condensed</vt:lpstr>
      <vt:lpstr>Bahnschrift SemiLight Condensed</vt:lpstr>
      <vt:lpstr>Bahnschrift SemiCondensed</vt:lpstr>
      <vt:lpstr>Bahnschrift SemiBold SemiCondensed</vt:lpstr>
      <vt:lpstr>Bahnschrift SemiLight SemiCondensed</vt:lpstr>
      <vt:lpstr>Baskerville Old Face</vt:lpstr>
      <vt:lpstr>Bell MT</vt:lpstr>
      <vt:lpstr>Berlin Sans FB Demi</vt:lpstr>
      <vt:lpstr>Blackadder ITC</vt:lpstr>
      <vt:lpstr>Bodoni MT Condensed</vt:lpstr>
      <vt:lpstr>Bodoni MT</vt:lpstr>
      <vt:lpstr>Book Antiqua</vt:lpstr>
      <vt:lpstr>Bookman Old Style</vt:lpstr>
      <vt:lpstr>Brush Script MT</vt:lpstr>
      <vt:lpstr>Californian FB</vt:lpstr>
      <vt:lpstr>Calisto MT</vt:lpstr>
      <vt:lpstr>Cambria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KHẢO SÁT SỬ DỤNG HỆ THỐNG ELEARNING 2025</dc:title>
  <dc:creator/>
  <cp:lastModifiedBy>Hoàng Anh Nguyễn</cp:lastModifiedBy>
  <cp:revision>2</cp:revision>
  <dcterms:created xsi:type="dcterms:W3CDTF">2006-08-16T00:00:00Z</dcterms:created>
  <dcterms:modified xsi:type="dcterms:W3CDTF">2025-10-02T02:41:44Z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3EC0A11F274C4A149543E102F86ACFCB_12</vt:lpwstr>
  </property>
  <property fmtid="{D5CDD505-2E9C-101B-9397-08002B2CF9AE}" pid="3" name="KSOProductBuildVer">
    <vt:lpwstr>1033-12.2.0.22549</vt:lpwstr>
  </property>
</Properties>
</file>