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71" r:id="rId10"/>
    <p:sldId id="268" r:id="rId11"/>
    <p:sldId id="263" r:id="rId12"/>
    <p:sldId id="264" r:id="rId13"/>
    <p:sldId id="265" r:id="rId14"/>
    <p:sldId id="267" r:id="rId15"/>
    <p:sldId id="266" r:id="rId16"/>
    <p:sldId id="272" r:id="rId17"/>
  </p:sldIdLst>
  <p:sldSz cx="9144000" cy="6858000" type="screen4x3"/>
  <p:notesSz cx="6858000" cy="9144000"/>
  <p:embeddedFontLst>
    <p:embeddedFont>
      <p:font typeface="Fast Money" pitchFamily="2" charset="0"/>
      <p:regular r:id="rId19"/>
    </p:embeddedFont>
    <p:embeddedFont>
      <p:font typeface="Calibri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F1"/>
    <a:srgbClr val="0090FF"/>
    <a:srgbClr val="41D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22" autoAdjust="0"/>
  </p:normalViewPr>
  <p:slideViewPr>
    <p:cSldViewPr snapToObjects="1">
      <p:cViewPr varScale="1"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BA66B-4B43-4B31-8C46-01F4587945DE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E23E5-3609-43E5-8DC9-3CC5799A9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60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70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Noah 1</a:t>
            </a:r>
            <a:r>
              <a:rPr lang="en-US" baseline="0" dirty="0" smtClean="0"/>
              <a:t>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1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 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08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 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12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 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83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 </a:t>
            </a:r>
            <a:r>
              <a:rPr lang="en-US" baseline="0" dirty="0" smtClean="0"/>
              <a:t>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88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 1</a:t>
            </a:r>
            <a:r>
              <a:rPr lang="en-US" baseline="0" dirty="0" smtClean="0"/>
              <a:t>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19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Rusty 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65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Rusty 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72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Rusty 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67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Brande</a:t>
            </a:r>
            <a:r>
              <a:rPr lang="en-US" baseline="0" dirty="0" smtClean="0"/>
              <a:t>n 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25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Branden 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62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Branden 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36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Branden 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22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Noah 3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61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B5F04-3DD3-4015-B751-EB091AF79283}" type="datetime1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F6DF-84C5-4CB9-A878-58935F46D0CB}" type="datetime1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7C8E-82A0-4137-A012-6AB94CC2C3D0}" type="datetime1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9409-9D08-4690-825E-5ED9F03EE865}" type="datetime1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C436-A717-4F84-8496-7EEC60793F47}" type="datetime1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4878-91CF-49FF-BB18-4640DC08F114}" type="datetime1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0A11-7842-4023-B4B1-5DAD949EF209}" type="datetime1">
              <a:rPr lang="en-US" smtClean="0"/>
              <a:t>12/11/2014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1D02-24BF-4BFB-80A5-AE8E6DB0539A}" type="datetime1">
              <a:rPr lang="en-US" smtClean="0"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F4E6-EE57-4D29-829B-C404F7C131C6}" type="datetime1">
              <a:rPr lang="en-US" smtClean="0"/>
              <a:t>12/11/2014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4B9B-620F-499E-AF3A-2F71910048FD}" type="datetime1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608F-68E0-4239-BD3E-E06A458AFA0A}" type="datetime1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1721D-4FFA-4AB5-9DBE-AEF9FD825DF9}" type="datetime1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5800"/>
            <a:ext cx="7400922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490661" y="4270074"/>
            <a:ext cx="6096000" cy="138499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US" sz="2800" dirty="0" err="1" smtClean="0"/>
              <a:t>Branden</a:t>
            </a:r>
            <a:r>
              <a:rPr lang="en-US" sz="2800" dirty="0" smtClean="0"/>
              <a:t> Driver</a:t>
            </a:r>
            <a:endParaRPr lang="en-US" sz="2800" dirty="0"/>
          </a:p>
          <a:p>
            <a:pPr algn="ctr"/>
            <a:r>
              <a:rPr lang="en-US" sz="2800" dirty="0" smtClean="0"/>
              <a:t>Rusty Wiseman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Daniel </a:t>
            </a:r>
            <a:r>
              <a:rPr lang="en-US" sz="2800" dirty="0" err="1"/>
              <a:t>Frister</a:t>
            </a:r>
            <a:endParaRPr lang="en-US" sz="2800" dirty="0"/>
          </a:p>
          <a:p>
            <a:pPr algn="ctr"/>
            <a:r>
              <a:rPr lang="en-US" sz="2800" dirty="0" smtClean="0"/>
              <a:t>Noah Erickson</a:t>
            </a:r>
            <a:endParaRPr lang="en-US" sz="2800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109662" y="40386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19361" y="5640058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90FF"/>
                </a:solidFill>
                <a:latin typeface="Fast Money" pitchFamily="2" charset="0"/>
              </a:rPr>
              <a:t>Team T04</a:t>
            </a:r>
            <a:endParaRPr lang="en-US" sz="3600" dirty="0">
              <a:solidFill>
                <a:srgbClr val="0090FF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75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146050"/>
            <a:ext cx="841472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1066800"/>
            <a:ext cx="7543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While </a:t>
            </a:r>
            <a:r>
              <a:rPr lang="en-US" sz="2400" dirty="0" smtClean="0"/>
              <a:t>device is </a:t>
            </a:r>
            <a:r>
              <a:rPr lang="en-US" sz="2400" dirty="0"/>
              <a:t>powered:</a:t>
            </a:r>
          </a:p>
          <a:p>
            <a:r>
              <a:rPr lang="en-US" sz="2400" dirty="0" smtClean="0"/>
              <a:t>	Trigger </a:t>
            </a:r>
            <a:r>
              <a:rPr lang="en-US" sz="2400" dirty="0"/>
              <a:t>Left Sensor, wait for echo signal</a:t>
            </a:r>
          </a:p>
          <a:p>
            <a:r>
              <a:rPr lang="en-US" sz="2400" dirty="0" smtClean="0"/>
              <a:t>	Calculate </a:t>
            </a:r>
            <a:r>
              <a:rPr lang="en-US" sz="2400" dirty="0"/>
              <a:t>left distance with echo signal</a:t>
            </a:r>
          </a:p>
          <a:p>
            <a:r>
              <a:rPr lang="en-US" sz="2400" dirty="0" smtClean="0"/>
              <a:t>	Trigger </a:t>
            </a:r>
            <a:r>
              <a:rPr lang="en-US" sz="2400" dirty="0"/>
              <a:t>Right Sensor, wait for echo signal</a:t>
            </a:r>
          </a:p>
          <a:p>
            <a:r>
              <a:rPr lang="en-US" sz="2400" dirty="0" smtClean="0"/>
              <a:t>	Calculate </a:t>
            </a:r>
            <a:r>
              <a:rPr lang="en-US" sz="2400" dirty="0"/>
              <a:t>right distance with echo signal</a:t>
            </a:r>
          </a:p>
          <a:p>
            <a:r>
              <a:rPr lang="en-US" sz="2400" dirty="0" smtClean="0"/>
              <a:t>	Trigger </a:t>
            </a:r>
            <a:r>
              <a:rPr lang="en-US" sz="2400" dirty="0"/>
              <a:t>rear Sensor, wait for echo signal</a:t>
            </a:r>
          </a:p>
          <a:p>
            <a:r>
              <a:rPr lang="en-US" sz="2400" dirty="0" smtClean="0"/>
              <a:t>	Calculate </a:t>
            </a:r>
            <a:r>
              <a:rPr lang="en-US" sz="2400" dirty="0"/>
              <a:t>rear distance with echo signal</a:t>
            </a:r>
          </a:p>
          <a:p>
            <a:r>
              <a:rPr lang="en-US" sz="2400" dirty="0" smtClean="0"/>
              <a:t>	Send </a:t>
            </a:r>
            <a:r>
              <a:rPr lang="en-US" sz="2400" dirty="0"/>
              <a:t>all reset codes to MUX</a:t>
            </a:r>
          </a:p>
          <a:p>
            <a:r>
              <a:rPr lang="en-US" sz="2400" dirty="0" smtClean="0"/>
              <a:t>	Send </a:t>
            </a:r>
            <a:r>
              <a:rPr lang="en-US" sz="2400" dirty="0"/>
              <a:t>left LED array codes by distance calculated</a:t>
            </a:r>
          </a:p>
          <a:p>
            <a:r>
              <a:rPr lang="en-US" sz="2400" dirty="0" smtClean="0"/>
              <a:t>	Send </a:t>
            </a:r>
            <a:r>
              <a:rPr lang="en-US" sz="2400" dirty="0"/>
              <a:t>right LED array codes by distance calculated</a:t>
            </a:r>
          </a:p>
          <a:p>
            <a:r>
              <a:rPr lang="en-US" sz="2400" dirty="0" smtClean="0"/>
              <a:t>	Send </a:t>
            </a:r>
            <a:r>
              <a:rPr lang="en-US" sz="2400" dirty="0"/>
              <a:t>rear LED array codes by distance calculated</a:t>
            </a:r>
          </a:p>
          <a:p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99181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Code algorithm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65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14400" y="1143000"/>
            <a:ext cx="777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u="sng" dirty="0"/>
          </a:p>
          <a:p>
            <a:endParaRPr lang="en-US" dirty="0" smtClean="0"/>
          </a:p>
          <a:p>
            <a:endParaRPr lang="en-US" u="sng" dirty="0"/>
          </a:p>
          <a:p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99181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90F1"/>
                </a:solidFill>
                <a:latin typeface="Fast Money" pitchFamily="2" charset="0"/>
              </a:rPr>
              <a:t>Pcb</a:t>
            </a:r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 module testing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143000"/>
            <a:ext cx="612206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Display Board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Voltage and current checks on full power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Pin by pin check of latches with Mux disabled</a:t>
            </a:r>
          </a:p>
          <a:p>
            <a:endParaRPr lang="en-US" sz="2400" dirty="0"/>
          </a:p>
          <a:p>
            <a:r>
              <a:rPr lang="en-US" sz="2400" b="1" dirty="0" smtClean="0"/>
              <a:t>Processor Board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Voltage check for power supply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Simple “Blink” output using serial pin loader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r>
              <a:rPr lang="en-US" sz="2400" b="1" dirty="0" smtClean="0"/>
              <a:t>Sensor Breakout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Tested each sensor using an </a:t>
            </a:r>
            <a:r>
              <a:rPr lang="en-US" sz="2400" dirty="0" err="1" smtClean="0"/>
              <a:t>Arduino</a:t>
            </a:r>
            <a:r>
              <a:rPr lang="en-US" sz="2400" dirty="0" smtClean="0"/>
              <a:t> Uno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Verified pin continuity once assembled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315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398" y="1371600"/>
            <a:ext cx="81534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Two </a:t>
            </a:r>
            <a:r>
              <a:rPr lang="en-US" sz="2400" dirty="0"/>
              <a:t>integration tests for the devices were completed before uploading the final </a:t>
            </a:r>
            <a:r>
              <a:rPr lang="en-US" sz="2400" dirty="0" smtClean="0"/>
              <a:t>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Integration Test One: Step through all possible input codes from processor board to Display.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Integration Test Two: Connect sensor boards to processor and run the short distance detection code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7200" y="199181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Integration testing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67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33398" y="990600"/>
            <a:ext cx="79248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 MOD WIRES ON OUR LAYOUTS!</a:t>
            </a:r>
          </a:p>
          <a:p>
            <a:endParaRPr lang="en-US" sz="2400" b="1" dirty="0"/>
          </a:p>
          <a:p>
            <a:r>
              <a:rPr lang="en-US" sz="2400" dirty="0" smtClean="0"/>
              <a:t>Some minor code modifications were made to iron timing when polling sensors. </a:t>
            </a:r>
          </a:p>
          <a:p>
            <a:endParaRPr lang="en-US" sz="2400" dirty="0"/>
          </a:p>
          <a:p>
            <a:r>
              <a:rPr lang="en-US" sz="2400" dirty="0" smtClean="0"/>
              <a:t>Thorough testing procedures on the breadboard prototype helped us avoid any major failures with the final build.</a:t>
            </a:r>
          </a:p>
          <a:p>
            <a:endParaRPr lang="en-US" sz="2400" dirty="0"/>
          </a:p>
          <a:p>
            <a:r>
              <a:rPr lang="en-US" sz="2400" dirty="0" smtClean="0"/>
              <a:t>Rusty did manage to put 1 amp through a latch (installed backwards) but it survived.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99181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results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03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33398" y="1066800"/>
            <a:ext cx="76962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Mark pin 1 on all ICs and connector headers on board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Write project schedule before beginning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Breadboard prototyping is extremely valuable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Component package selection earlier in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Design boards for easy reflow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Minimize number of boards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99181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Lessons learned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30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33398" y="1143001"/>
            <a:ext cx="358140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Circuit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Branden</a:t>
            </a:r>
          </a:p>
          <a:p>
            <a:endParaRPr lang="en-US" sz="2000" dirty="0" smtClean="0"/>
          </a:p>
          <a:p>
            <a:r>
              <a:rPr lang="en-US" sz="2000" dirty="0" smtClean="0"/>
              <a:t>Board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Branden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Dan</a:t>
            </a:r>
          </a:p>
          <a:p>
            <a:endParaRPr lang="en-US" sz="2000" dirty="0" smtClean="0"/>
          </a:p>
          <a:p>
            <a:r>
              <a:rPr lang="en-US" sz="2000" dirty="0" smtClean="0"/>
              <a:t>Enclosure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Rusty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Branden</a:t>
            </a:r>
          </a:p>
          <a:p>
            <a:endParaRPr lang="en-US" sz="2000" dirty="0" smtClean="0"/>
          </a:p>
          <a:p>
            <a:r>
              <a:rPr lang="en-US" sz="2000" dirty="0" smtClean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19600" y="1143001"/>
            <a:ext cx="42672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Parts </a:t>
            </a:r>
            <a:r>
              <a:rPr lang="en-US" sz="2000" dirty="0" smtClean="0"/>
              <a:t>requisition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Rusty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Dan</a:t>
            </a:r>
          </a:p>
          <a:p>
            <a:endParaRPr lang="en-US" sz="2000" dirty="0"/>
          </a:p>
          <a:p>
            <a:r>
              <a:rPr lang="en-US" sz="2000" dirty="0"/>
              <a:t>Presentation </a:t>
            </a:r>
            <a:r>
              <a:rPr lang="en-US" sz="2000" dirty="0" smtClean="0"/>
              <a:t>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All</a:t>
            </a:r>
          </a:p>
          <a:p>
            <a:endParaRPr lang="en-US" sz="2000" dirty="0"/>
          </a:p>
          <a:p>
            <a:r>
              <a:rPr lang="en-US" sz="2000" dirty="0"/>
              <a:t>Testing and </a:t>
            </a:r>
            <a:r>
              <a:rPr lang="en-US" sz="2000" dirty="0" smtClean="0"/>
              <a:t>debug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Rusty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Scheduling and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Rusty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Dan</a:t>
            </a:r>
            <a:endParaRPr lang="en-US" sz="2000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99181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contributions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35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90F1"/>
                </a:solidFill>
                <a:latin typeface="Fast Money" pitchFamily="2" charset="0"/>
              </a:rPr>
              <a:t>Questions?</a:t>
            </a:r>
            <a:endParaRPr lang="en-US" dirty="0">
              <a:solidFill>
                <a:srgbClr val="0090F1"/>
              </a:solidFill>
              <a:latin typeface="Fast Money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7" y="1600200"/>
            <a:ext cx="7450667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72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3397" y="1066800"/>
            <a:ext cx="8153403" cy="364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Limited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rear and blind spot visibility for motorcycle riders wearing full-faced helmets.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Turning head takes attention off the road in front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Rearview mirrors are not always reliable or easy to see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 end mirrors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Vibration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Safety and riding awareness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Lane positioning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Traffic density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99181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PROBLEM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47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55006" y="1062363"/>
            <a:ext cx="8131793" cy="51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working prototype that will give visual indication of position of close proximity traffic to the rear and sides of the motorcycle behind the rider’s field of view.  A simple non-video display will lend an old-school vibe to appeal to vintage enthusiasts.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 smtClean="0"/>
              <a:t>Alternatives</a:t>
            </a:r>
            <a:endParaRPr lang="en-US" sz="24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Reevu</a:t>
            </a:r>
            <a:r>
              <a:rPr lang="en-US" sz="2400" dirty="0" smtClean="0"/>
              <a:t> MSX-1 Rear-View Helmet - $399.99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Internal rear-view mirror, works off rear-reflection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Skully</a:t>
            </a:r>
            <a:r>
              <a:rPr lang="en-US" sz="2400" dirty="0" smtClean="0"/>
              <a:t> AR-1 Helmet - $1499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Rear-view camera, internal HUD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Lucky Bike </a:t>
            </a:r>
            <a:r>
              <a:rPr lang="en-US" sz="2400" dirty="0" err="1" smtClean="0"/>
              <a:t>Motorcyle</a:t>
            </a:r>
            <a:r>
              <a:rPr lang="en-US" sz="2400" dirty="0" smtClean="0"/>
              <a:t> Rear-View Camera System - $89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4.3” Video display with night vision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99181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Objective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97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24298" y="1003608"/>
            <a:ext cx="8162501" cy="3751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Easy to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visual indication of distance to rear and sides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 zones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0-5 </a:t>
            </a: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ft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5-10 </a:t>
            </a: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ft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10-15 </a:t>
            </a: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Weather resistant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Battery powered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Bright enough for sunlit conditions.	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 profile and easily mounted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99181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Requirements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54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398" y="1066800"/>
            <a:ext cx="754380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Sensor range ~15ft.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Type of sensor (ultrasonic, IR,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Integration with microprocessor</a:t>
            </a:r>
          </a:p>
          <a:p>
            <a:endParaRPr lang="en-US" dirty="0"/>
          </a:p>
          <a:p>
            <a:r>
              <a:rPr lang="en-US" dirty="0" smtClean="0"/>
              <a:t>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Regulation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Sources</a:t>
            </a:r>
          </a:p>
          <a:p>
            <a:endParaRPr lang="en-US" dirty="0"/>
          </a:p>
          <a:p>
            <a:r>
              <a:rPr lang="en-US" dirty="0" smtClean="0"/>
              <a:t>Microprocessor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Number/type of I/O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IDE/support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Power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Simplicity</a:t>
            </a:r>
          </a:p>
          <a:p>
            <a:endParaRPr lang="en-US" dirty="0" smtClean="0"/>
          </a:p>
          <a:p>
            <a:r>
              <a:rPr lang="en-US" dirty="0" smtClean="0"/>
              <a:t>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Intuitive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99181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Design</a:t>
            </a:r>
            <a:r>
              <a:rPr lang="en-US" sz="2400" dirty="0" smtClean="0">
                <a:solidFill>
                  <a:srgbClr val="41DCF1"/>
                </a:solidFill>
                <a:latin typeface="Fast Money" pitchFamily="2" charset="0"/>
              </a:rPr>
              <a:t> </a:t>
            </a:r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considerations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32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3398" y="990600"/>
            <a:ext cx="5057776" cy="4161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Ultrasonic </a:t>
            </a:r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sensors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HC-SR04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Send </a:t>
            </a: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and receive series of pulses when triggered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Time between </a:t>
            </a:r>
            <a:r>
              <a:rPr lang="en-US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tx</a:t>
            </a: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rx</a:t>
            </a: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passed as logic high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Length of logic high tells timing to microprocessor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Compatible with Arduino IDE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434" y="2755900"/>
            <a:ext cx="3340100" cy="3340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199181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Implementation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57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09600" y="989886"/>
            <a:ext cx="3657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Microprocessor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ATMega328-PU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8-bit microcontroller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RISC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Programmed with Arduino IDE</a:t>
            </a:r>
          </a:p>
          <a:p>
            <a:endParaRPr lang="en-US" sz="2400" dirty="0" smtClean="0"/>
          </a:p>
          <a:p>
            <a:r>
              <a:rPr lang="en-US" sz="2400" b="1" dirty="0" smtClean="0"/>
              <a:t>Functionality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Trigger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Receive sensor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Output binary code for LED identification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483636"/>
            <a:ext cx="4267200" cy="3200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199181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Implementation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0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9600" y="990600"/>
            <a:ext cx="78486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Receive binary code from microprocessor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4-16 </a:t>
            </a:r>
            <a:r>
              <a:rPr lang="en-US" sz="2400" dirty="0" err="1" smtClean="0"/>
              <a:t>Demux</a:t>
            </a:r>
            <a:r>
              <a:rPr lang="en-US" sz="2400" dirty="0" smtClean="0"/>
              <a:t> for LED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Quad SR latch for each LED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One LED array per sensor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Short range &lt; 5ft. (Red)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Med range 5-10ft. (Yellow)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Long range 10-15ft. (Green)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FET switch for each LED</a:t>
            </a:r>
          </a:p>
          <a:p>
            <a:endParaRPr lang="en-US" dirty="0" smtClean="0"/>
          </a:p>
          <a:p>
            <a:r>
              <a:rPr lang="en-US" sz="2400" b="1" dirty="0" smtClean="0"/>
              <a:t>Power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Up to 15V DC supply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LM7805 linear regulator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5V rail for operation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99181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Implementation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25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01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62000" y="990600"/>
            <a:ext cx="7696200" cy="5029200"/>
          </a:xfrm>
          <a:prstGeom prst="rect">
            <a:avLst/>
          </a:prstGeom>
          <a:ln/>
        </p:spPr>
      </p:pic>
      <p:sp>
        <p:nvSpPr>
          <p:cNvPr id="10" name="TextBox 9"/>
          <p:cNvSpPr txBox="1"/>
          <p:nvPr/>
        </p:nvSpPr>
        <p:spPr>
          <a:xfrm>
            <a:off x="457200" y="199181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System</a:t>
            </a:r>
            <a:r>
              <a:rPr lang="en-US" sz="2400" dirty="0" smtClean="0">
                <a:solidFill>
                  <a:srgbClr val="41DCF1"/>
                </a:solidFill>
                <a:latin typeface="Fast Money" pitchFamily="2" charset="0"/>
              </a:rPr>
              <a:t> </a:t>
            </a:r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operation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8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650</Words>
  <Application>Microsoft Office PowerPoint</Application>
  <PresentationFormat>On-screen Show (4:3)</PresentationFormat>
  <Paragraphs>216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Times New Roman</vt:lpstr>
      <vt:lpstr>Fast Money</vt:lpstr>
      <vt:lpstr>Symbol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noaht_000</dc:creator>
  <cp:lastModifiedBy>noahterickson@gmail.com</cp:lastModifiedBy>
  <cp:revision>33</cp:revision>
  <dcterms:created xsi:type="dcterms:W3CDTF">2006-08-16T00:00:00Z</dcterms:created>
  <dcterms:modified xsi:type="dcterms:W3CDTF">2014-12-11T23:15:19Z</dcterms:modified>
</cp:coreProperties>
</file>