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5B84F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7443EC-1AAE-45C0-B7F0-332CE9F23060}">
  <a:tblStyle styleId="{D27443EC-1AAE-45C0-B7F0-332CE9F230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52be355e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52be355e9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d52be355e9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8359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5203775f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5203775f5_0_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d5203775f5_0_1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170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5203775f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5203775f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Casos de </a:t>
            </a:r>
            <a:r>
              <a:rPr lang="en-US" dirty="0" err="1"/>
              <a:t>utilização</a:t>
            </a:r>
            <a:r>
              <a:rPr lang="en-US" dirty="0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Boletim</a:t>
            </a:r>
            <a:r>
              <a:rPr lang="en-US" dirty="0"/>
              <a:t> (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Previsão</a:t>
            </a:r>
            <a:r>
              <a:rPr lang="en-US" dirty="0"/>
              <a:t> (</a:t>
            </a:r>
            <a:r>
              <a:rPr lang="en-US" dirty="0" err="1"/>
              <a:t>futuro</a:t>
            </a:r>
            <a:r>
              <a:rPr lang="en-US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Histórico</a:t>
            </a:r>
            <a:r>
              <a:rPr lang="en-US" dirty="0"/>
              <a:t> (</a:t>
            </a:r>
            <a:r>
              <a:rPr lang="en-US" dirty="0" err="1"/>
              <a:t>passado</a:t>
            </a:r>
            <a:r>
              <a:rPr lang="en-US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Controlo</a:t>
            </a:r>
            <a:r>
              <a:rPr lang="en-US" dirty="0"/>
              <a:t> (</a:t>
            </a:r>
            <a:r>
              <a:rPr lang="en-US" dirty="0" err="1"/>
              <a:t>configuração</a:t>
            </a:r>
            <a:r>
              <a:rPr lang="en-US" dirty="0"/>
              <a:t>, log, </a:t>
            </a:r>
            <a:r>
              <a:rPr lang="en-US" dirty="0" err="1"/>
              <a:t>saúde</a:t>
            </a:r>
            <a:r>
              <a:rPr lang="en-US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161" name="Google Shape;161;gd5203775f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5203775f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5203775f5_0_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d5203775f5_0_1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03775f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03775f5_0_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d5203775f5_0_2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5203775f5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5203775f5_0_2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d5203775f5_0_2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5203775f5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5203775f5_0_2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d5203775f5_0_2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5203775f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5203775f5_0_2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d5203775f5_0_2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52be355e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52be355e9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d52be355e9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7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066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9011"/>
      </p:ext>
    </p:extLst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494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9053"/>
      </p:ext>
    </p:extLst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3680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3920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09475"/>
      </p:ext>
    </p:extLst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6997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88" y="9449"/>
            <a:ext cx="10131425" cy="646334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665233"/>
            <a:ext cx="10131425" cy="5805494"/>
          </a:xfrm>
        </p:spPr>
        <p:txBody>
          <a:bodyPr anchor="ctr"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96351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72585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12638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60601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60364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09917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5791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5769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9448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465715"/>
            <a:ext cx="10131425" cy="5005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1347" y="6470726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6470727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833" y="64801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 spd="slow">
    <p:fade thruBlk="1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2E7931-1EC6-4592-B5BB-313917D86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746" y="1090598"/>
            <a:ext cx="4330756" cy="5767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B177FA9E-5F9F-48BC-9C04-9A7B61FFE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7" name="Google Shape;147;p19"/>
          <p:cNvSpPr txBox="1">
            <a:spLocks noGrp="1"/>
          </p:cNvSpPr>
          <p:nvPr>
            <p:ph type="ctrTitle"/>
          </p:nvPr>
        </p:nvSpPr>
        <p:spPr>
          <a:xfrm>
            <a:off x="2209042" y="2265064"/>
            <a:ext cx="5212092" cy="1027208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Aft>
                <a:spcPts val="0"/>
              </a:spcAft>
              <a:buClr>
                <a:schemeClr val="lt1"/>
              </a:buClr>
              <a:buSzPts val="4800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DE ESTAÇÃO METEOROLÓGICA:</a:t>
            </a:r>
          </a:p>
        </p:txBody>
      </p:sp>
      <p:pic>
        <p:nvPicPr>
          <p:cNvPr id="87" name="Google Shape;149;p19" descr="Logo&#10;&#10;Description automatically generated">
            <a:extLst>
              <a:ext uri="{FF2B5EF4-FFF2-40B4-BE49-F238E27FC236}">
                <a16:creationId xmlns:a16="http://schemas.microsoft.com/office/drawing/2014/main" id="{44714595-8999-4699-8E68-D70E97B1ED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8626"/>
          <a:stretch/>
        </p:blipFill>
        <p:spPr>
          <a:xfrm>
            <a:off x="409235" y="292696"/>
            <a:ext cx="1749586" cy="2547792"/>
          </a:xfrm>
          <a:prstGeom prst="roundRect">
            <a:avLst>
              <a:gd name="adj" fmla="val 4380"/>
            </a:avLst>
          </a:prstGeom>
          <a:noFill/>
          <a:ln w="50800" cap="sq" cmpd="dbl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0" name="Google Shape;150;p19"/>
          <p:cNvSpPr/>
          <p:nvPr/>
        </p:nvSpPr>
        <p:spPr>
          <a:xfrm>
            <a:off x="11313452" y="6557412"/>
            <a:ext cx="878548" cy="30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wentieth Century"/>
                <a:cs typeface="Twentieth Century"/>
                <a:sym typeface="Twentieth Century"/>
              </a:rPr>
              <a:t>PRJ#05</a:t>
            </a:r>
            <a:endParaRPr lang="pt-PT" sz="1400" cap="none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1"/>
          </p:nvPr>
        </p:nvSpPr>
        <p:spPr>
          <a:xfrm>
            <a:off x="2212216" y="4082937"/>
            <a:ext cx="5811268" cy="1876911"/>
          </a:xfrm>
          <a:prstGeom prst="rect">
            <a:avLst/>
          </a:prstGeom>
          <a:effectLst/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DIOGO RIBEIRO, 46307@ALUNOS.ISEL.IPL.PT</a:t>
            </a:r>
          </a:p>
          <a:p>
            <a: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</a:pP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ORIENTADORes ENG.º CARLOS JORGE GONÇALVES</a:t>
            </a:r>
          </a:p>
          <a:p>
            <a: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</a:pP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	           &amp; ENG.º Pedro Miguens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LICENCIATURA EM ENGENHARIA INFORMÁTICA E MULTIMÉDIA</a:t>
            </a:r>
          </a:p>
        </p:txBody>
      </p:sp>
      <p:pic>
        <p:nvPicPr>
          <p:cNvPr id="92" name="Google Shape;149;p19" descr="Logo&#10;&#10;Description automatically generated">
            <a:extLst>
              <a:ext uri="{FF2B5EF4-FFF2-40B4-BE49-F238E27FC236}">
                <a16:creationId xmlns:a16="http://schemas.microsoft.com/office/drawing/2014/main" id="{C7DFABD7-A6B0-48BB-86C9-08D19AFC32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699" t="19454" b="18532"/>
          <a:stretch/>
        </p:blipFill>
        <p:spPr>
          <a:xfrm>
            <a:off x="2212216" y="635842"/>
            <a:ext cx="2054385" cy="1467636"/>
          </a:xfrm>
          <a:prstGeom prst="roundRect">
            <a:avLst>
              <a:gd name="adj" fmla="val 4380"/>
            </a:avLst>
          </a:prstGeom>
          <a:noFill/>
          <a:ln w="50800" cap="sq" cmpd="dbl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F8F206-F173-42BF-9D8A-980732BC1690}"/>
              </a:ext>
            </a:extLst>
          </p:cNvPr>
          <p:cNvSpPr/>
          <p:nvPr/>
        </p:nvSpPr>
        <p:spPr>
          <a:xfrm>
            <a:off x="2059620" y="2826847"/>
            <a:ext cx="43200" cy="352480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4" name="Google Shape;147;p19">
            <a:extLst>
              <a:ext uri="{FF2B5EF4-FFF2-40B4-BE49-F238E27FC236}">
                <a16:creationId xmlns:a16="http://schemas.microsoft.com/office/drawing/2014/main" id="{FF0AF8AE-5CC2-41C1-A695-5BC6CB0D385D}"/>
              </a:ext>
            </a:extLst>
          </p:cNvPr>
          <p:cNvSpPr txBox="1">
            <a:spLocks/>
          </p:cNvSpPr>
          <p:nvPr/>
        </p:nvSpPr>
        <p:spPr>
          <a:xfrm>
            <a:off x="2209042" y="3292272"/>
            <a:ext cx="5212092" cy="678769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90000"/>
              </a:lnSpc>
              <a:buClr>
                <a:schemeClr val="lt1"/>
              </a:buClr>
              <a:buSzPts val="4800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MÓDULO DE SENSORES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DDE4E285-E8B7-45B7-BDBD-E8EEB6757452}"/>
              </a:ext>
            </a:extLst>
          </p:cNvPr>
          <p:cNvSpPr/>
          <p:nvPr/>
        </p:nvSpPr>
        <p:spPr>
          <a:xfrm rot="5400000">
            <a:off x="3978331" y="290142"/>
            <a:ext cx="1788592" cy="5573209"/>
          </a:xfrm>
          <a:prstGeom prst="round2SameRect">
            <a:avLst>
              <a:gd name="adj1" fmla="val 50000"/>
              <a:gd name="adj2" fmla="val 0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1030288" y="9449"/>
            <a:ext cx="10131425" cy="766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Estrutura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versões</a:t>
            </a:r>
            <a:endParaRPr dirty="0"/>
          </a:p>
        </p:txBody>
      </p:sp>
      <p:sp>
        <p:nvSpPr>
          <p:cNvPr id="211" name="Google Shape;211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main (master)</a:t>
            </a: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deploy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pt-PT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lang="pt-PT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develop</a:t>
            </a:r>
            <a:endParaRPr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BD2E69-68D6-44E0-8B97-4E9DDD464376}"/>
              </a:ext>
            </a:extLst>
          </p:cNvPr>
          <p:cNvCxnSpPr>
            <a:cxnSpLocks/>
          </p:cNvCxnSpPr>
          <p:nvPr/>
        </p:nvCxnSpPr>
        <p:spPr>
          <a:xfrm>
            <a:off x="0" y="1895475"/>
            <a:ext cx="12192000" cy="0"/>
          </a:xfrm>
          <a:prstGeom prst="straightConnector1">
            <a:avLst/>
          </a:prstGeom>
          <a:ln w="57150">
            <a:solidFill>
              <a:schemeClr val="tx1">
                <a:alpha val="46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BBE0102-60EF-4104-8639-04C8181511F0}"/>
              </a:ext>
            </a:extLst>
          </p:cNvPr>
          <p:cNvSpPr/>
          <p:nvPr/>
        </p:nvSpPr>
        <p:spPr>
          <a:xfrm>
            <a:off x="3143250" y="180975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B30D57-F833-4162-8834-E9B44D9BE634}"/>
              </a:ext>
            </a:extLst>
          </p:cNvPr>
          <p:cNvSpPr/>
          <p:nvPr/>
        </p:nvSpPr>
        <p:spPr>
          <a:xfrm>
            <a:off x="6510825" y="180975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760C1F-8F16-4CE3-9652-694A72E5C35A}"/>
              </a:ext>
            </a:extLst>
          </p:cNvPr>
          <p:cNvSpPr/>
          <p:nvPr/>
        </p:nvSpPr>
        <p:spPr>
          <a:xfrm>
            <a:off x="4834425" y="333900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3BB816-9B3D-41AB-B410-5D21146A579D}"/>
              </a:ext>
            </a:extLst>
          </p:cNvPr>
          <p:cNvSpPr/>
          <p:nvPr/>
        </p:nvSpPr>
        <p:spPr>
          <a:xfrm>
            <a:off x="6510825" y="518684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798BA79-6E62-491E-BA88-D68EBCB616C5}"/>
              </a:ext>
            </a:extLst>
          </p:cNvPr>
          <p:cNvSpPr/>
          <p:nvPr/>
        </p:nvSpPr>
        <p:spPr>
          <a:xfrm>
            <a:off x="8096250" y="333899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1CD85C-3519-408E-BE37-4E7261DD1560}"/>
              </a:ext>
            </a:extLst>
          </p:cNvPr>
          <p:cNvSpPr/>
          <p:nvPr/>
        </p:nvSpPr>
        <p:spPr>
          <a:xfrm>
            <a:off x="9715500" y="180975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99CFA34-0AFB-49F8-8CB0-9E1B3F4472DD}"/>
              </a:ext>
            </a:extLst>
          </p:cNvPr>
          <p:cNvCxnSpPr>
            <a:stCxn id="22" idx="4"/>
            <a:endCxn id="23" idx="2"/>
          </p:cNvCxnSpPr>
          <p:nvPr/>
        </p:nvCxnSpPr>
        <p:spPr>
          <a:xfrm rot="16200000" flipH="1">
            <a:off x="4838702" y="3604723"/>
            <a:ext cx="1757847" cy="158640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09570E8-FDE9-43B5-BD3E-12DB391DDAAA}"/>
              </a:ext>
            </a:extLst>
          </p:cNvPr>
          <p:cNvCxnSpPr>
            <a:cxnSpLocks/>
            <a:stCxn id="6" idx="4"/>
            <a:endCxn id="22" idx="2"/>
          </p:cNvCxnSpPr>
          <p:nvPr/>
        </p:nvCxnSpPr>
        <p:spPr>
          <a:xfrm rot="16200000" flipH="1">
            <a:off x="3314212" y="1908787"/>
            <a:ext cx="1439250" cy="160117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912A503-D223-4FD2-8FEA-4D70B20FD65D}"/>
              </a:ext>
            </a:extLst>
          </p:cNvPr>
          <p:cNvCxnSpPr>
            <a:cxnSpLocks/>
            <a:stCxn id="23" idx="6"/>
            <a:endCxn id="24" idx="4"/>
          </p:cNvCxnSpPr>
          <p:nvPr/>
        </p:nvCxnSpPr>
        <p:spPr>
          <a:xfrm flipV="1">
            <a:off x="6690825" y="3518998"/>
            <a:ext cx="1495425" cy="175784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C132CB8-A3C6-4A75-B089-F933B167CCE6}"/>
              </a:ext>
            </a:extLst>
          </p:cNvPr>
          <p:cNvCxnSpPr>
            <a:cxnSpLocks/>
            <a:stCxn id="22" idx="6"/>
            <a:endCxn id="21" idx="2"/>
          </p:cNvCxnSpPr>
          <p:nvPr/>
        </p:nvCxnSpPr>
        <p:spPr>
          <a:xfrm flipV="1">
            <a:off x="5014425" y="1899750"/>
            <a:ext cx="1496400" cy="152925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0A89DC4-86A1-4A17-AFA2-A9A0F765A364}"/>
              </a:ext>
            </a:extLst>
          </p:cNvPr>
          <p:cNvCxnSpPr>
            <a:cxnSpLocks/>
            <a:stCxn id="24" idx="6"/>
            <a:endCxn id="25" idx="4"/>
          </p:cNvCxnSpPr>
          <p:nvPr/>
        </p:nvCxnSpPr>
        <p:spPr>
          <a:xfrm flipV="1">
            <a:off x="8276250" y="1989750"/>
            <a:ext cx="1529250" cy="143924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DD78D0B-8898-454F-BD24-5065EEEFC116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>
            <a:off x="6690825" y="1899750"/>
            <a:ext cx="1405425" cy="152924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EAC406-F583-4290-BBDE-343E75413C40}"/>
              </a:ext>
            </a:extLst>
          </p:cNvPr>
          <p:cNvCxnSpPr/>
          <p:nvPr/>
        </p:nvCxnSpPr>
        <p:spPr>
          <a:xfrm>
            <a:off x="685801" y="3396148"/>
            <a:ext cx="327659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DF343C-E3F3-4910-B299-465D4F46F967}"/>
              </a:ext>
            </a:extLst>
          </p:cNvPr>
          <p:cNvCxnSpPr>
            <a:cxnSpLocks/>
          </p:cNvCxnSpPr>
          <p:nvPr/>
        </p:nvCxnSpPr>
        <p:spPr>
          <a:xfrm>
            <a:off x="685800" y="5276847"/>
            <a:ext cx="459105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FFB3A3E-F497-414C-84E0-9AF87DEBF4A8}"/>
              </a:ext>
            </a:extLst>
          </p:cNvPr>
          <p:cNvSpPr txBox="1"/>
          <p:nvPr/>
        </p:nvSpPr>
        <p:spPr>
          <a:xfrm>
            <a:off x="2895598" y="1440418"/>
            <a:ext cx="74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1.0.0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642538-9751-4437-B821-F59011EB5B14}"/>
              </a:ext>
            </a:extLst>
          </p:cNvPr>
          <p:cNvSpPr txBox="1"/>
          <p:nvPr/>
        </p:nvSpPr>
        <p:spPr>
          <a:xfrm>
            <a:off x="6292299" y="1440418"/>
            <a:ext cx="74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1.1.0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AB67E4-A739-43BC-B052-DEE3A7FA54F0}"/>
              </a:ext>
            </a:extLst>
          </p:cNvPr>
          <p:cNvSpPr txBox="1"/>
          <p:nvPr/>
        </p:nvSpPr>
        <p:spPr>
          <a:xfrm>
            <a:off x="9483049" y="1431933"/>
            <a:ext cx="74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1.2.0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F51706-728D-4839-8DD8-AB9F5028E0CC}"/>
              </a:ext>
            </a:extLst>
          </p:cNvPr>
          <p:cNvSpPr txBox="1"/>
          <p:nvPr/>
        </p:nvSpPr>
        <p:spPr>
          <a:xfrm>
            <a:off x="4596236" y="2946261"/>
            <a:ext cx="74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1.0.1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5587C3-FE29-426C-AF8F-03DCF0A691A4}"/>
              </a:ext>
            </a:extLst>
          </p:cNvPr>
          <p:cNvSpPr txBox="1"/>
          <p:nvPr/>
        </p:nvSpPr>
        <p:spPr>
          <a:xfrm>
            <a:off x="7858061" y="2941052"/>
            <a:ext cx="74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899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1030288" y="-45189"/>
            <a:ext cx="10131425" cy="82356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Diagrama</a:t>
            </a:r>
            <a:r>
              <a:rPr lang="en-US" dirty="0"/>
              <a:t> de Classes</a:t>
            </a:r>
            <a:endParaRPr dirty="0"/>
          </a:p>
        </p:txBody>
      </p:sp>
      <p:sp>
        <p:nvSpPr>
          <p:cNvPr id="172" name="Google Shape;172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40F5A-E1B1-4A66-B71B-B1DFB1EC5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69430" y="2295410"/>
            <a:ext cx="11016170" cy="22671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69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7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1030288" y="9449"/>
            <a:ext cx="10131425" cy="78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dirty="0"/>
              <a:t>DIAGRAMA DE BLOCOS</a:t>
            </a:r>
            <a:endParaRPr dirty="0"/>
          </a:p>
        </p:txBody>
      </p:sp>
      <p:sp>
        <p:nvSpPr>
          <p:cNvPr id="155" name="Google Shape;155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57" name="Google Shape;157;p20"/>
          <p:cNvPicPr preferRelativeResize="0"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r="12110" b="20698"/>
          <a:stretch/>
        </p:blipFill>
        <p:spPr>
          <a:xfrm>
            <a:off x="1410832" y="487093"/>
            <a:ext cx="9370337" cy="634103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1030288" y="9448"/>
            <a:ext cx="10131425" cy="73627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Cases: </a:t>
            </a:r>
            <a:r>
              <a:rPr lang="en-US" dirty="0" err="1"/>
              <a:t>Completo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461" y="781685"/>
            <a:ext cx="7609081" cy="5887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1030288" y="-45189"/>
            <a:ext cx="10131425" cy="82356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Cases: </a:t>
            </a:r>
            <a:r>
              <a:rPr lang="en-US" dirty="0" err="1"/>
              <a:t>Recolha</a:t>
            </a:r>
            <a:r>
              <a:rPr lang="en-US" dirty="0"/>
              <a:t> de dados</a:t>
            </a:r>
            <a:endParaRPr dirty="0"/>
          </a:p>
        </p:txBody>
      </p:sp>
      <p:sp>
        <p:nvSpPr>
          <p:cNvPr id="172" name="Google Shape;172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625" y="778375"/>
            <a:ext cx="7492749" cy="5701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1030288" y="9449"/>
            <a:ext cx="10131425" cy="738696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Cases: </a:t>
            </a:r>
            <a:r>
              <a:rPr lang="en-US" dirty="0" err="1"/>
              <a:t>Processamento</a:t>
            </a:r>
            <a:r>
              <a:rPr lang="en-US" dirty="0"/>
              <a:t> dos dados</a:t>
            </a:r>
            <a:endParaRPr dirty="0"/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709" y="748145"/>
            <a:ext cx="5582120" cy="586568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685801" y="9448"/>
            <a:ext cx="10131425" cy="858769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Cases: </a:t>
            </a:r>
            <a:r>
              <a:rPr lang="en-US" dirty="0" err="1"/>
              <a:t>Exposição</a:t>
            </a:r>
            <a:r>
              <a:rPr lang="en-US" dirty="0"/>
              <a:t> dos dados</a:t>
            </a:r>
            <a:endParaRPr dirty="0"/>
          </a:p>
        </p:txBody>
      </p:sp>
      <p:sp>
        <p:nvSpPr>
          <p:cNvPr id="188" name="Google Shape;188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701" y="868218"/>
            <a:ext cx="8310598" cy="546510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239694" y="540261"/>
            <a:ext cx="11712600" cy="681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Escalonamento</a:t>
            </a:r>
            <a:r>
              <a:rPr lang="en-US" dirty="0"/>
              <a:t> dos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utilização</a:t>
            </a:r>
            <a:endParaRPr dirty="0"/>
          </a:p>
        </p:txBody>
      </p:sp>
      <p:sp>
        <p:nvSpPr>
          <p:cNvPr id="196" name="Google Shape;196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BFC2DDD-E306-4F5C-B1E1-8B409D287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56934"/>
              </p:ext>
            </p:extLst>
          </p:nvPr>
        </p:nvGraphicFramePr>
        <p:xfrm>
          <a:off x="2031994" y="1775460"/>
          <a:ext cx="8674106" cy="3840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{D27443EC-1AAE-45C0-B7F0-332CE9F23060}</a:tableStyleId>
              </a:tblPr>
              <a:tblGrid>
                <a:gridCol w="558806">
                  <a:extLst>
                    <a:ext uri="{9D8B030D-6E8A-4147-A177-3AD203B41FA5}">
                      <a16:colId xmlns:a16="http://schemas.microsoft.com/office/drawing/2014/main" val="2250202343"/>
                    </a:ext>
                  </a:extLst>
                </a:gridCol>
                <a:gridCol w="8115300">
                  <a:extLst>
                    <a:ext uri="{9D8B030D-6E8A-4147-A177-3AD203B41FA5}">
                      <a16:colId xmlns:a16="http://schemas.microsoft.com/office/drawing/2014/main" val="160584282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</a:t>
                      </a:r>
                      <a:endParaRPr lang="pt-PT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Envolve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esforço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de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investigação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tecnologias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novas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arriscadas</a:t>
                      </a:r>
                      <a:endParaRPr lang="pt-PT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79344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</a:t>
                      </a:r>
                      <a:endParaRPr lang="pt-PT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Inclui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funções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de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alta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complexidade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de tempo de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resposta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crítico</a:t>
                      </a:r>
                      <a:endParaRPr lang="pt-PT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967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</a:t>
                      </a:r>
                      <a:endParaRPr lang="pt-PT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alto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contributo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adição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das classes que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descrevem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conceitos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do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domínio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,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requer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serviços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especiais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de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suporte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à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persistência</a:t>
                      </a:r>
                      <a:endParaRPr lang="pt-PT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07074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</a:t>
                      </a:r>
                      <a:endParaRPr lang="pt-PT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Exige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grandes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volumes de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informação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detalhado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conhecimento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de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negócio</a:t>
                      </a:r>
                      <a:endParaRPr lang="pt-PT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1581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</a:t>
                      </a:r>
                      <a:endParaRPr lang="pt-PT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Representa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processo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essencial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linha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de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negócio</a:t>
                      </a:r>
                      <a:endParaRPr lang="pt-PT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04762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</a:t>
                      </a:r>
                      <a:endParaRPr lang="pt-PT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Suporta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diretamente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o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retorno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do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investimento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tem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alta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contribuição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redução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de custos</a:t>
                      </a:r>
                      <a:endParaRPr lang="pt-PT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220809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204" name="Google Shape;204;p26"/>
          <p:cNvGraphicFramePr/>
          <p:nvPr>
            <p:extLst>
              <p:ext uri="{D42A27DB-BD31-4B8C-83A1-F6EECF244321}">
                <p14:modId xmlns:p14="http://schemas.microsoft.com/office/powerpoint/2010/main" val="2266821932"/>
              </p:ext>
            </p:extLst>
          </p:nvPr>
        </p:nvGraphicFramePr>
        <p:xfrm>
          <a:off x="273871" y="670815"/>
          <a:ext cx="11644258" cy="551637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{D27443EC-1AAE-45C0-B7F0-332CE9F23060}</a:tableStyleId>
              </a:tblPr>
              <a:tblGrid>
                <a:gridCol w="6292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46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Caso de </a:t>
                      </a:r>
                      <a:r>
                        <a:rPr lang="en-US" sz="2000" b="1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utilização</a:t>
                      </a:r>
                      <a:endParaRPr sz="2000" b="1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a</a:t>
                      </a:r>
                      <a:endParaRPr sz="2000" b="1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b</a:t>
                      </a:r>
                      <a:endParaRPr sz="2000" b="1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c</a:t>
                      </a:r>
                      <a:endParaRPr sz="2000" b="1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d</a:t>
                      </a:r>
                      <a:endParaRPr sz="2000" b="1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e</a:t>
                      </a:r>
                      <a:endParaRPr sz="2000" b="1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f</a:t>
                      </a:r>
                      <a:endParaRPr sz="2000" b="1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Soma</a:t>
                      </a:r>
                      <a:endParaRPr sz="2000" b="1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141445" marR="141445" marT="70723" marB="70723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6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Peso</a:t>
                      </a:r>
                      <a:endParaRPr sz="2000" b="1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 b="1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 b="1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 b="1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 b="1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 b="1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 b="1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46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Ler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dados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meteorológicos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para thread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4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4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4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25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6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Recolher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dados dos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sensores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com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registo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horário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4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22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46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Associar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sensores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a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tópicos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MQTT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5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46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Enviar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dados para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tópicos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MQTT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4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18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46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Organizar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uma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previsão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4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4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4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23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46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Gerar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boletins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meteorológicos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4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21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46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Recolher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dados de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cada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tópico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4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4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26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46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Limpar e processar dados existentes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4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12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46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Arquivar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medições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4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13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46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Associar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unidades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aos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dados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6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46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Gerir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login de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utilizadores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4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16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46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Associar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eventos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com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utilizadores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16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46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Consultar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saúde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do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sistema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16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46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Consultar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histórico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de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medições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18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46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Consultar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log do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sistema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13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646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Receber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notificações</a:t>
                      </a: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 de </a:t>
                      </a:r>
                      <a:r>
                        <a:rPr lang="en-US" sz="2000" dirty="0" err="1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eventos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3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4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2</a:t>
                      </a:r>
                      <a:endParaRPr sz="200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wentieth Century"/>
                          <a:cs typeface="Twentieth Century"/>
                          <a:sym typeface="Twentieth Century"/>
                        </a:rPr>
                        <a:t>17</a:t>
                      </a:r>
                      <a:endParaRPr sz="20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55687" marR="55687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1030288" y="9449"/>
            <a:ext cx="10131425" cy="766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Estrutura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versões</a:t>
            </a:r>
            <a:endParaRPr dirty="0"/>
          </a:p>
        </p:txBody>
      </p:sp>
      <p:sp>
        <p:nvSpPr>
          <p:cNvPr id="211" name="Google Shape;211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centralizada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GitHub;</a:t>
            </a:r>
            <a:endParaRPr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6183395" y="3054126"/>
            <a:ext cx="2587800" cy="104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ea typeface="Twentieth Century"/>
                <a:cs typeface="Twentieth Century"/>
                <a:sym typeface="Twentieth Century"/>
              </a:rPr>
              <a:t>Repositório partilhado (main / develop)</a:t>
            </a:r>
            <a:endParaRPr sz="2000">
              <a:solidFill>
                <a:schemeClr val="lt1"/>
              </a:solidFill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3297008" y="4898851"/>
            <a:ext cx="2587800" cy="104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ea typeface="Twentieth Century"/>
                <a:cs typeface="Twentieth Century"/>
                <a:sym typeface="Twentieth Century"/>
              </a:rPr>
              <a:t>Eu (developer)</a:t>
            </a:r>
            <a:endParaRPr sz="2000">
              <a:solidFill>
                <a:schemeClr val="lt1"/>
              </a:solidFill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3268070" y="1266701"/>
            <a:ext cx="2587800" cy="104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  <a:ea typeface="Twentieth Century"/>
                <a:cs typeface="Twentieth Century"/>
                <a:sym typeface="Twentieth Century"/>
              </a:rPr>
              <a:t>Orientador</a:t>
            </a:r>
            <a:endParaRPr sz="2000" dirty="0">
              <a:solidFill>
                <a:schemeClr val="lt1"/>
              </a:solidFill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8843483" y="1266701"/>
            <a:ext cx="2587800" cy="104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  <a:ea typeface="Twentieth Century"/>
                <a:cs typeface="Twentieth Century"/>
                <a:sym typeface="Twentieth Century"/>
              </a:rPr>
              <a:t>Orientador</a:t>
            </a:r>
            <a:endParaRPr sz="2000" dirty="0">
              <a:solidFill>
                <a:schemeClr val="lt1"/>
              </a:solidFill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17" name="Google Shape;217;p27"/>
          <p:cNvCxnSpPr>
            <a:stCxn id="214" idx="0"/>
            <a:endCxn id="213" idx="1"/>
          </p:cNvCxnSpPr>
          <p:nvPr/>
        </p:nvCxnSpPr>
        <p:spPr>
          <a:xfrm rot="10800000" flipH="1">
            <a:off x="4590908" y="3575551"/>
            <a:ext cx="1592400" cy="1323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18" name="Google Shape;218;p27"/>
          <p:cNvCxnSpPr>
            <a:stCxn id="215" idx="3"/>
            <a:endCxn id="213" idx="0"/>
          </p:cNvCxnSpPr>
          <p:nvPr/>
        </p:nvCxnSpPr>
        <p:spPr>
          <a:xfrm>
            <a:off x="5855870" y="1788251"/>
            <a:ext cx="1621425" cy="1265875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19" name="Google Shape;219;p27"/>
          <p:cNvCxnSpPr>
            <a:stCxn id="216" idx="2"/>
            <a:endCxn id="213" idx="3"/>
          </p:cNvCxnSpPr>
          <p:nvPr/>
        </p:nvCxnSpPr>
        <p:spPr>
          <a:xfrm flipH="1">
            <a:off x="8771183" y="2309801"/>
            <a:ext cx="1366200" cy="1266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0" name="Google Shape;220;p27"/>
          <p:cNvSpPr/>
          <p:nvPr/>
        </p:nvSpPr>
        <p:spPr>
          <a:xfrm>
            <a:off x="8843483" y="4898851"/>
            <a:ext cx="2587800" cy="1043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lt1"/>
                </a:solidFill>
                <a:ea typeface="Twentieth Century"/>
                <a:cs typeface="Twentieth Century"/>
                <a:sym typeface="Twentieth Century"/>
              </a:rPr>
              <a:t>Projetos</a:t>
            </a:r>
            <a:r>
              <a:rPr lang="en-US" sz="2000" dirty="0">
                <a:solidFill>
                  <a:schemeClr val="lt1"/>
                </a:solidFill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dirty="0" err="1">
                <a:solidFill>
                  <a:schemeClr val="lt1"/>
                </a:solidFill>
                <a:ea typeface="Twentieth Century"/>
                <a:cs typeface="Twentieth Century"/>
                <a:sym typeface="Twentieth Century"/>
              </a:rPr>
              <a:t>Relacionados</a:t>
            </a:r>
            <a:endParaRPr sz="2000" dirty="0">
              <a:solidFill>
                <a:schemeClr val="lt1"/>
              </a:solidFill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21" name="Google Shape;221;p27"/>
          <p:cNvCxnSpPr>
            <a:stCxn id="220" idx="1"/>
            <a:endCxn id="213" idx="2"/>
          </p:cNvCxnSpPr>
          <p:nvPr/>
        </p:nvCxnSpPr>
        <p:spPr>
          <a:xfrm rot="10800000">
            <a:off x="7477283" y="4097101"/>
            <a:ext cx="1366200" cy="1323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ustom 1">
      <a:majorFont>
        <a:latin typeface="Fira Sans SemiBold"/>
        <a:ea typeface=""/>
        <a:cs typeface=""/>
      </a:majorFont>
      <a:minorFont>
        <a:latin typeface="Fira Sans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345</TotalTime>
  <Words>443</Words>
  <Application>Microsoft Office PowerPoint</Application>
  <PresentationFormat>Widescreen</PresentationFormat>
  <Paragraphs>219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Fira Sans</vt:lpstr>
      <vt:lpstr>Fira Sans SemiBold</vt:lpstr>
      <vt:lpstr>Twentieth Century</vt:lpstr>
      <vt:lpstr>Celestial</vt:lpstr>
      <vt:lpstr>DESENVOLVIMENTO DE ESTAÇÃO METEOROLÓGICA:</vt:lpstr>
      <vt:lpstr>DIAGRAMA DE BLOCOS</vt:lpstr>
      <vt:lpstr>Use Cases: Completo</vt:lpstr>
      <vt:lpstr>Use Cases: Recolha de dados</vt:lpstr>
      <vt:lpstr>Use Cases: Processamento dos dados</vt:lpstr>
      <vt:lpstr>Use Cases: Exposição dos dados</vt:lpstr>
      <vt:lpstr>Escalonamento dos casos de utilização</vt:lpstr>
      <vt:lpstr>PowerPoint Presentation</vt:lpstr>
      <vt:lpstr>Estrutura de gestão de versões</vt:lpstr>
      <vt:lpstr>Estrutura de gestão de versões</vt:lpstr>
      <vt:lpstr>Exemplo de Diagrama de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ESTAÇÃO METEOROLÓGICA MÓDULO DE SENSORES</dc:title>
  <dc:creator>dfrribeiro</dc:creator>
  <cp:lastModifiedBy>Diogo Ribeiro</cp:lastModifiedBy>
  <cp:revision>63</cp:revision>
  <dcterms:modified xsi:type="dcterms:W3CDTF">2021-05-04T00:10:43Z</dcterms:modified>
</cp:coreProperties>
</file>