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2F0DF-A647-42C0-AF15-C1D2E057438E}"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801A6-30A9-4D1B-8AD8-0F81A92FF9BB}" type="slidenum">
              <a:rPr lang="en-US" smtClean="0"/>
              <a:t>‹#›</a:t>
            </a:fld>
            <a:endParaRPr lang="en-US"/>
          </a:p>
        </p:txBody>
      </p:sp>
    </p:spTree>
    <p:extLst>
      <p:ext uri="{BB962C8B-B14F-4D97-AF65-F5344CB8AC3E}">
        <p14:creationId xmlns:p14="http://schemas.microsoft.com/office/powerpoint/2010/main" val="4042828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4bad5efd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4bad5ef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2d67d42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2d67d42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bad5efd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bad5ef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2d67d42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2d67d42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1467-9C6C-45AD-9E28-F80E7D285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4E5C5-AED0-43BA-84EC-AC0A59ADB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0629B-D089-46D1-8C1E-C6C7043F7D4C}"/>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51B77C0A-44C3-4686-A94E-620AC9949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4A7E1-9B7B-4877-A698-E04F285F8F66}"/>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316412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3BA4-9DDB-49AF-B041-A595936A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18F28-7FA1-4DB8-8437-52E281C8B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8A9C8-5341-4C5F-9042-238918D709BB}"/>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24633E49-C54E-40C2-9CB8-E7743FA8A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1AACE-B75C-482F-B71F-739D350DB976}"/>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427487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51F54-A489-4AAA-8A69-CD552FD992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F815C8-42FF-4B2F-8D31-3309C42BF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B783-9F1E-41C7-8BCC-E73B7D3C15FD}"/>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D4BDC7E6-B3FE-47CD-A6C5-D3F8DC4EE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AB06D-012D-4945-B01B-9B6A0A5046BF}"/>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1824060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287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C298-B77F-43D6-9527-9755E65A2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9F35-4853-4951-A67F-CD875FE87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5572D-7090-4DC0-AE35-32F82D759E5F}"/>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025755B3-BC72-4ECD-BB6B-9195343E0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C21CF-7952-49F5-B82E-39E0D6816992}"/>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219392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A0D-DCD4-4020-832C-59ABE20FF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69BBD-C039-4496-A0F2-EC506F0FD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EF2267-26A6-44BD-AD40-E77801BB55E8}"/>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4017A4B2-E477-4037-A596-96F9F4C30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F738F-13FF-4F95-BF7B-C2653F847F20}"/>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330761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EF69-7B8A-4B3B-B15C-D5EDA4102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1800E-2FF5-48C3-A77C-C00387884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3D2359-D794-4A5E-88D6-1B66B4192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E2BF7-7186-4759-87E9-0FBE0F96A4EA}"/>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6" name="Footer Placeholder 5">
            <a:extLst>
              <a:ext uri="{FF2B5EF4-FFF2-40B4-BE49-F238E27FC236}">
                <a16:creationId xmlns:a16="http://schemas.microsoft.com/office/drawing/2014/main" id="{06B5B1DB-2F12-41A6-A457-4A0D8DBDE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2D3D4-A58A-45A4-B280-61C795269525}"/>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8657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BE07-7930-4DAA-838F-0ECD0BF95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7A5EBA-5DD6-4D22-9EB0-BBC6BE6F5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578E1-2A73-45BF-8FA3-CDC7A6D333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ABEB27-F3F5-4BF8-8674-6EBC1B076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60029-681F-4752-80AB-482853F37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5F6A6F-D7CE-4DDD-97BB-0D8EA73787A4}"/>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8" name="Footer Placeholder 7">
            <a:extLst>
              <a:ext uri="{FF2B5EF4-FFF2-40B4-BE49-F238E27FC236}">
                <a16:creationId xmlns:a16="http://schemas.microsoft.com/office/drawing/2014/main" id="{A5B20919-46F7-498A-8629-49B2CCF4FA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025FD-0317-42FD-A7A6-81F5795C42CD}"/>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10340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F808-B8C8-418D-A859-65FB91F14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59F44-D9D1-4303-B755-0621225CE3D1}"/>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4" name="Footer Placeholder 3">
            <a:extLst>
              <a:ext uri="{FF2B5EF4-FFF2-40B4-BE49-F238E27FC236}">
                <a16:creationId xmlns:a16="http://schemas.microsoft.com/office/drawing/2014/main" id="{AEF82791-32F9-496D-9142-493704A8B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ED6CBA-59BD-4E40-8968-A3FA494AF23E}"/>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3373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F4838-F75C-4BDC-B657-B1E49CAE7F83}"/>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3" name="Footer Placeholder 2">
            <a:extLst>
              <a:ext uri="{FF2B5EF4-FFF2-40B4-BE49-F238E27FC236}">
                <a16:creationId xmlns:a16="http://schemas.microsoft.com/office/drawing/2014/main" id="{73B45003-B879-4BBE-A838-C117713555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F88F99-B797-42C1-A259-156E6219F4CA}"/>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100010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A9-3B59-4970-91E8-6C9840822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1914C-EB7C-4BFB-9F6B-FE8B9447A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5182F9-69E5-41C0-B959-277AE7479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6516F-CBDA-4AB5-9757-943655A12368}"/>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6" name="Footer Placeholder 5">
            <a:extLst>
              <a:ext uri="{FF2B5EF4-FFF2-40B4-BE49-F238E27FC236}">
                <a16:creationId xmlns:a16="http://schemas.microsoft.com/office/drawing/2014/main" id="{FC1AEC93-D5DB-4EF6-8A28-B4ADA87B3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0D126-7FE0-4A51-9AF7-998975307E47}"/>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141132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643C-E124-41F5-B2BE-1B5C27B85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9ECE8-FE95-4586-8032-507E779EE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6DE37-ED41-41D4-A7A1-2C65F6A6D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7CAF7-BA83-43B7-B860-00D4A6131FD1}"/>
              </a:ext>
            </a:extLst>
          </p:cNvPr>
          <p:cNvSpPr>
            <a:spLocks noGrp="1"/>
          </p:cNvSpPr>
          <p:nvPr>
            <p:ph type="dt" sz="half" idx="10"/>
          </p:nvPr>
        </p:nvSpPr>
        <p:spPr/>
        <p:txBody>
          <a:bodyPr/>
          <a:lstStyle/>
          <a:p>
            <a:fld id="{B8A0E6DB-032F-4E44-B146-86AF3EB933EF}" type="datetimeFigureOut">
              <a:rPr lang="en-US" smtClean="0"/>
              <a:t>11/28/2021</a:t>
            </a:fld>
            <a:endParaRPr lang="en-US"/>
          </a:p>
        </p:txBody>
      </p:sp>
      <p:sp>
        <p:nvSpPr>
          <p:cNvPr id="6" name="Footer Placeholder 5">
            <a:extLst>
              <a:ext uri="{FF2B5EF4-FFF2-40B4-BE49-F238E27FC236}">
                <a16:creationId xmlns:a16="http://schemas.microsoft.com/office/drawing/2014/main" id="{461223C6-39A8-4AD5-9C8F-01BA397C5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2655F-87ED-4E7C-9137-FAA3FD9BB078}"/>
              </a:ext>
            </a:extLst>
          </p:cNvPr>
          <p:cNvSpPr>
            <a:spLocks noGrp="1"/>
          </p:cNvSpPr>
          <p:nvPr>
            <p:ph type="sldNum" sz="quarter" idx="12"/>
          </p:nvPr>
        </p:nvSpPr>
        <p:spPr/>
        <p:txBody>
          <a:bodyPr/>
          <a:lstStyle/>
          <a:p>
            <a:fld id="{EE2BC494-976E-4C6C-B192-310B0FB4F980}" type="slidenum">
              <a:rPr lang="en-US" smtClean="0"/>
              <a:t>‹#›</a:t>
            </a:fld>
            <a:endParaRPr lang="en-US"/>
          </a:p>
        </p:txBody>
      </p:sp>
    </p:spTree>
    <p:extLst>
      <p:ext uri="{BB962C8B-B14F-4D97-AF65-F5344CB8AC3E}">
        <p14:creationId xmlns:p14="http://schemas.microsoft.com/office/powerpoint/2010/main" val="129377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0C499-65DC-4E37-B5BC-32BB25CE1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FC763-F55D-4414-ACDF-403CCEDAA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70A04-18D3-4B63-8D62-91903A4088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0E6DB-032F-4E44-B146-86AF3EB933EF}" type="datetimeFigureOut">
              <a:rPr lang="en-US" smtClean="0"/>
              <a:t>11/28/2021</a:t>
            </a:fld>
            <a:endParaRPr lang="en-US"/>
          </a:p>
        </p:txBody>
      </p:sp>
      <p:sp>
        <p:nvSpPr>
          <p:cNvPr id="5" name="Footer Placeholder 4">
            <a:extLst>
              <a:ext uri="{FF2B5EF4-FFF2-40B4-BE49-F238E27FC236}">
                <a16:creationId xmlns:a16="http://schemas.microsoft.com/office/drawing/2014/main" id="{7E7201D4-D355-4E19-BF6D-40425217F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65B198-EE7B-438C-AB94-88D9286D7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BC494-976E-4C6C-B192-310B0FB4F980}" type="slidenum">
              <a:rPr lang="en-US" smtClean="0"/>
              <a:t>‹#›</a:t>
            </a:fld>
            <a:endParaRPr lang="en-US"/>
          </a:p>
        </p:txBody>
      </p:sp>
    </p:spTree>
    <p:extLst>
      <p:ext uri="{BB962C8B-B14F-4D97-AF65-F5344CB8AC3E}">
        <p14:creationId xmlns:p14="http://schemas.microsoft.com/office/powerpoint/2010/main" val="3431648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5B3A8-B7EB-4C80-B6D4-D420E33F3D14}"/>
              </a:ext>
            </a:extLst>
          </p:cNvPr>
          <p:cNvSpPr>
            <a:spLocks noGrp="1"/>
          </p:cNvSpPr>
          <p:nvPr>
            <p:ph type="ctrTitle"/>
          </p:nvPr>
        </p:nvSpPr>
        <p:spPr>
          <a:xfrm>
            <a:off x="890338" y="640080"/>
            <a:ext cx="3734014" cy="1338742"/>
          </a:xfrm>
        </p:spPr>
        <p:txBody>
          <a:bodyPr anchor="b">
            <a:normAutofit fontScale="90000"/>
          </a:bodyPr>
          <a:lstStyle/>
          <a:p>
            <a:pPr algn="l"/>
            <a:r>
              <a:rPr lang="en-US" sz="5400" dirty="0"/>
              <a:t>Technical challenges</a:t>
            </a:r>
          </a:p>
        </p:txBody>
      </p:sp>
      <p:sp>
        <p:nvSpPr>
          <p:cNvPr id="3" name="Subtitle 2">
            <a:extLst>
              <a:ext uri="{FF2B5EF4-FFF2-40B4-BE49-F238E27FC236}">
                <a16:creationId xmlns:a16="http://schemas.microsoft.com/office/drawing/2014/main" id="{AE9D4D68-260A-458D-950C-F489771B0763}"/>
              </a:ext>
            </a:extLst>
          </p:cNvPr>
          <p:cNvSpPr>
            <a:spLocks noGrp="1"/>
          </p:cNvSpPr>
          <p:nvPr>
            <p:ph type="subTitle" idx="1"/>
          </p:nvPr>
        </p:nvSpPr>
        <p:spPr>
          <a:xfrm>
            <a:off x="890339" y="2448733"/>
            <a:ext cx="3734014" cy="3760043"/>
          </a:xfrm>
        </p:spPr>
        <p:txBody>
          <a:bodyPr>
            <a:normAutofit lnSpcReduction="10000"/>
          </a:bodyPr>
          <a:lstStyle/>
          <a:p>
            <a:pPr marL="342900" indent="-342900" algn="l">
              <a:buFont typeface="Arial" panose="020B0604020202020204" pitchFamily="34" charset="0"/>
              <a:buChar char="•"/>
            </a:pPr>
            <a:r>
              <a:rPr lang="en-US" dirty="0"/>
              <a:t>Space weather is affected by a lot of different factors.</a:t>
            </a:r>
          </a:p>
          <a:p>
            <a:pPr marL="342900" indent="-342900" algn="l">
              <a:buFont typeface="Arial" panose="020B0604020202020204" pitchFamily="34" charset="0"/>
              <a:buChar char="•"/>
            </a:pPr>
            <a:r>
              <a:rPr lang="en-US" dirty="0"/>
              <a:t>Instant data is hard to gather.</a:t>
            </a:r>
          </a:p>
          <a:p>
            <a:pPr marL="342900" indent="-342900" algn="l">
              <a:buFont typeface="Arial" panose="020B0604020202020204" pitchFamily="34" charset="0"/>
              <a:buChar char="•"/>
            </a:pPr>
            <a:r>
              <a:rPr lang="en-US" dirty="0"/>
              <a:t>Periodic factors as well as unexpected factors.</a:t>
            </a:r>
          </a:p>
          <a:p>
            <a:pPr marL="342900" indent="-342900" algn="l">
              <a:buFont typeface="Arial" panose="020B0604020202020204" pitchFamily="34" charset="0"/>
              <a:buChar char="•"/>
            </a:pPr>
            <a:r>
              <a:rPr lang="en-US" dirty="0"/>
              <a:t>Satellite communication and space exploration becoming more popular.</a:t>
            </a:r>
          </a:p>
          <a:p>
            <a:pPr marL="342900" indent="-342900" algn="l">
              <a:buFont typeface="Arial" panose="020B0604020202020204" pitchFamily="34" charset="0"/>
              <a:buChar char="•"/>
            </a:pPr>
            <a:endParaRPr lang="en-US" sz="1300" dirty="0"/>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ace weather: Storms from the Sun | National Oceanic and Atmospheric  Administration">
            <a:extLst>
              <a:ext uri="{FF2B5EF4-FFF2-40B4-BE49-F238E27FC236}">
                <a16:creationId xmlns:a16="http://schemas.microsoft.com/office/drawing/2014/main" id="{CA43099B-AD2C-4532-B500-773B0D623E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30" r="20424"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47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200000"/>
              </a:lnSpc>
              <a:buClr>
                <a:schemeClr val="dk1"/>
              </a:buClr>
              <a:buSzPts val="1100"/>
            </a:pPr>
            <a:r>
              <a:rPr lang="en" sz="4800" dirty="0">
                <a:highlight>
                  <a:srgbClr val="FFFFFF"/>
                </a:highlight>
                <a:latin typeface="Roboto"/>
                <a:ea typeface="Roboto"/>
                <a:cs typeface="Roboto"/>
                <a:sym typeface="Roboto"/>
              </a:rPr>
              <a:t>Related Works:</a:t>
            </a:r>
            <a:endParaRPr sz="4800" dirty="0"/>
          </a:p>
        </p:txBody>
      </p:sp>
      <p:sp>
        <p:nvSpPr>
          <p:cNvPr id="55" name="Google Shape;55;p13"/>
          <p:cNvSpPr txBox="1">
            <a:spLocks noGrp="1"/>
          </p:cNvSpPr>
          <p:nvPr>
            <p:ph type="body" idx="1"/>
          </p:nvPr>
        </p:nvSpPr>
        <p:spPr>
          <a:xfrm>
            <a:off x="-120016" y="1950333"/>
            <a:ext cx="11360800" cy="4555200"/>
          </a:xfrm>
          <a:prstGeom prst="rect">
            <a:avLst/>
          </a:prstGeom>
        </p:spPr>
        <p:txBody>
          <a:bodyPr spcFirstLastPara="1" vert="horz" wrap="square" lIns="121900" tIns="121900" rIns="121900" bIns="121900" rtlCol="0" anchor="t" anchorCtr="0">
            <a:normAutofit fontScale="92500" lnSpcReduction="20000"/>
          </a:bodyPr>
          <a:lstStyle/>
          <a:p>
            <a:pPr indent="-468830">
              <a:lnSpc>
                <a:spcPct val="115000"/>
              </a:lnSpc>
              <a:buClr>
                <a:schemeClr val="dk1"/>
              </a:buClr>
              <a:buSzPct val="100000"/>
              <a:buFont typeface="Roboto"/>
              <a:buChar char="●"/>
            </a:pPr>
            <a:r>
              <a:rPr lang="en" sz="3333" dirty="0">
                <a:solidFill>
                  <a:srgbClr val="003247"/>
                </a:solidFill>
                <a:highlight>
                  <a:srgbClr val="FFFFFF"/>
                </a:highlight>
              </a:rPr>
              <a:t>Researchers plans to obtain 'in-situ' measurements from space (but inside Earth’s magnetosphere) by using hosted payload instruments which is a smart way to boost economic efficiency.</a:t>
            </a:r>
            <a:endParaRPr sz="3333" dirty="0">
              <a:solidFill>
                <a:srgbClr val="003247"/>
              </a:solidFill>
              <a:highlight>
                <a:srgbClr val="FFFFFF"/>
              </a:highlight>
            </a:endParaRPr>
          </a:p>
          <a:p>
            <a:pPr marR="372524" indent="-468830">
              <a:lnSpc>
                <a:spcPct val="115000"/>
              </a:lnSpc>
              <a:buClr>
                <a:srgbClr val="003247"/>
              </a:buClr>
              <a:buSzPct val="100000"/>
            </a:pPr>
            <a:r>
              <a:rPr lang="en" sz="3333" dirty="0">
                <a:solidFill>
                  <a:srgbClr val="003247"/>
                </a:solidFill>
                <a:highlight>
                  <a:srgbClr val="FFFFFF"/>
                </a:highlight>
              </a:rPr>
              <a:t>The primary objective of the in-situ is the observations of the interplanetary medium, including solar wind speed, density, temperature and dynamic pressure, as well as characteristics of the charged particle environment and the direction.</a:t>
            </a:r>
            <a:endParaRPr sz="3333" dirty="0">
              <a:solidFill>
                <a:srgbClr val="003247"/>
              </a:solidFill>
              <a:highlight>
                <a:srgbClr val="FFFFFF"/>
              </a:highlight>
            </a:endParaRPr>
          </a:p>
          <a:p>
            <a:pPr indent="-468830">
              <a:buClr>
                <a:srgbClr val="003247"/>
              </a:buClr>
              <a:buSzPct val="100000"/>
            </a:pPr>
            <a:r>
              <a:rPr lang="en" sz="3333" dirty="0">
                <a:solidFill>
                  <a:srgbClr val="003247"/>
                </a:solidFill>
                <a:highlight>
                  <a:srgbClr val="FFFFFF"/>
                </a:highlight>
              </a:rPr>
              <a:t>This gives visibility of the multiplication of plasma clouds emitted by the Sun toward Earth, as well as views of the solar disk before it rotates into view from Earth.</a:t>
            </a:r>
            <a:endParaRPr sz="3333" dirty="0">
              <a:solidFill>
                <a:srgbClr val="003247"/>
              </a:solidFill>
              <a:highlight>
                <a:srgbClr val="FFFFFF"/>
              </a:highlight>
            </a:endParaRPr>
          </a:p>
          <a:p>
            <a:pPr indent="0">
              <a:spcBef>
                <a:spcPts val="1600"/>
              </a:spcBef>
              <a:spcAft>
                <a:spcPts val="1600"/>
              </a:spcAft>
              <a:buNone/>
            </a:pPr>
            <a:endParaRPr sz="1733" dirty="0">
              <a:solidFill>
                <a:srgbClr val="003247"/>
              </a:solidFill>
              <a:highlight>
                <a:srgbClr val="FFFFFF"/>
              </a:highlight>
            </a:endParaRPr>
          </a:p>
        </p:txBody>
      </p:sp>
      <p:pic>
        <p:nvPicPr>
          <p:cNvPr id="56" name="Google Shape;56;p13"/>
          <p:cNvPicPr preferRelativeResize="0"/>
          <p:nvPr/>
        </p:nvPicPr>
        <p:blipFill>
          <a:blip r:embed="rId3">
            <a:alphaModFix/>
          </a:blip>
          <a:stretch>
            <a:fillRect/>
          </a:stretch>
        </p:blipFill>
        <p:spPr>
          <a:xfrm>
            <a:off x="10513800" y="1"/>
            <a:ext cx="1678200" cy="1678167"/>
          </a:xfrm>
          <a:prstGeom prst="rect">
            <a:avLst/>
          </a:prstGeom>
          <a:noFill/>
          <a:ln>
            <a:noFill/>
          </a:ln>
        </p:spPr>
      </p:pic>
      <p:pic>
        <p:nvPicPr>
          <p:cNvPr id="57" name="Google Shape;57;p13"/>
          <p:cNvPicPr preferRelativeResize="0"/>
          <p:nvPr/>
        </p:nvPicPr>
        <p:blipFill>
          <a:blip r:embed="rId4">
            <a:alphaModFix/>
          </a:blip>
          <a:stretch>
            <a:fillRect/>
          </a:stretch>
        </p:blipFill>
        <p:spPr>
          <a:xfrm>
            <a:off x="10362068" y="5100568"/>
            <a:ext cx="1757433" cy="17574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F2E3-8041-4AF3-ABF3-4251DBBB56E9}"/>
              </a:ext>
            </a:extLst>
          </p:cNvPr>
          <p:cNvSpPr>
            <a:spLocks noGrp="1"/>
          </p:cNvSpPr>
          <p:nvPr>
            <p:ph type="title"/>
          </p:nvPr>
        </p:nvSpPr>
        <p:spPr>
          <a:xfrm>
            <a:off x="648930" y="0"/>
            <a:ext cx="3505495" cy="1622321"/>
          </a:xfrm>
        </p:spPr>
        <p:txBody>
          <a:bodyPr>
            <a:normAutofit/>
          </a:bodyPr>
          <a:lstStyle/>
          <a:p>
            <a:r>
              <a:rPr lang="en-US" dirty="0"/>
              <a:t>Your Approach and result</a:t>
            </a:r>
          </a:p>
        </p:txBody>
      </p:sp>
      <p:sp>
        <p:nvSpPr>
          <p:cNvPr id="3" name="Content Placeholder 2">
            <a:extLst>
              <a:ext uri="{FF2B5EF4-FFF2-40B4-BE49-F238E27FC236}">
                <a16:creationId xmlns:a16="http://schemas.microsoft.com/office/drawing/2014/main" id="{26AE8B04-FDED-4B99-91D6-451DE28368FA}"/>
              </a:ext>
            </a:extLst>
          </p:cNvPr>
          <p:cNvSpPr>
            <a:spLocks noGrp="1"/>
          </p:cNvSpPr>
          <p:nvPr>
            <p:ph idx="1"/>
          </p:nvPr>
        </p:nvSpPr>
        <p:spPr>
          <a:xfrm>
            <a:off x="484214" y="1452282"/>
            <a:ext cx="3670211" cy="4771537"/>
          </a:xfrm>
        </p:spPr>
        <p:txBody>
          <a:bodyPr>
            <a:normAutofit/>
          </a:bodyPr>
          <a:lstStyle/>
          <a:p>
            <a:r>
              <a:rPr lang="en-US" dirty="0"/>
              <a:t>Gather data from </a:t>
            </a:r>
            <a:r>
              <a:rPr lang="en-US" b="0" i="0" u="none" strike="noStrike" dirty="0">
                <a:effectLst/>
              </a:rPr>
              <a:t>Space Weather Prediction Center</a:t>
            </a:r>
            <a:r>
              <a:rPr lang="en-US" dirty="0"/>
              <a:t> </a:t>
            </a:r>
          </a:p>
          <a:p>
            <a:r>
              <a:rPr lang="en-US" dirty="0"/>
              <a:t>Converted raw data into usable data </a:t>
            </a:r>
          </a:p>
          <a:p>
            <a:r>
              <a:rPr lang="en-US" dirty="0"/>
              <a:t>Used the data to produce a linear progression.</a:t>
            </a:r>
          </a:p>
          <a:p>
            <a:r>
              <a:rPr lang="en-US" dirty="0"/>
              <a:t>Made a predictive model </a:t>
            </a:r>
          </a:p>
          <a:p>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F58AFB81-4F0F-4D2F-A4E2-30C5513BE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268656"/>
            <a:ext cx="6019331" cy="2317441"/>
          </a:xfrm>
          <a:prstGeom prst="rect">
            <a:avLst/>
          </a:prstGeom>
          <a:effectLst/>
        </p:spPr>
      </p:pic>
    </p:spTree>
    <p:extLst>
      <p:ext uri="{BB962C8B-B14F-4D97-AF65-F5344CB8AC3E}">
        <p14:creationId xmlns:p14="http://schemas.microsoft.com/office/powerpoint/2010/main" val="19355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Problem Statement</a:t>
            </a:r>
            <a:endParaRPr/>
          </a:p>
        </p:txBody>
      </p:sp>
      <p:sp>
        <p:nvSpPr>
          <p:cNvPr id="55" name="Google Shape;55;p13"/>
          <p:cNvSpPr txBox="1">
            <a:spLocks noGrp="1"/>
          </p:cNvSpPr>
          <p:nvPr>
            <p:ph type="body" idx="1"/>
          </p:nvPr>
        </p:nvSpPr>
        <p:spPr>
          <a:xfrm>
            <a:off x="77100" y="1085267"/>
            <a:ext cx="11360800" cy="5873200"/>
          </a:xfrm>
          <a:prstGeom prst="rect">
            <a:avLst/>
          </a:prstGeom>
        </p:spPr>
        <p:txBody>
          <a:bodyPr spcFirstLastPara="1" vert="horz" wrap="square" lIns="121900" tIns="121900" rIns="121900" bIns="121900" rtlCol="0" anchor="t" anchorCtr="0">
            <a:normAutofit fontScale="25000" lnSpcReduction="20000"/>
          </a:bodyPr>
          <a:lstStyle/>
          <a:p>
            <a:pPr marL="0" indent="0">
              <a:buNone/>
            </a:pPr>
            <a:r>
              <a:rPr lang="en" sz="6400" b="1" i="1" u="sng">
                <a:solidFill>
                  <a:schemeClr val="dk1"/>
                </a:solidFill>
              </a:rPr>
              <a:t>Problem/Motivation:</a:t>
            </a:r>
            <a:endParaRPr sz="6400" b="1" i="1" u="sng">
              <a:solidFill>
                <a:schemeClr val="dk1"/>
              </a:solidFill>
            </a:endParaRPr>
          </a:p>
          <a:p>
            <a:pPr marL="0" indent="0">
              <a:spcBef>
                <a:spcPts val="1600"/>
              </a:spcBef>
              <a:buNone/>
            </a:pPr>
            <a:r>
              <a:rPr lang="en" sz="6400">
                <a:solidFill>
                  <a:schemeClr val="dk1"/>
                </a:solidFill>
                <a:highlight>
                  <a:srgbClr val="FFFFFF"/>
                </a:highlight>
              </a:rPr>
              <a:t>-With</a:t>
            </a:r>
            <a:r>
              <a:rPr lang="en" sz="6400">
                <a:solidFill>
                  <a:schemeClr val="dk1"/>
                </a:solidFill>
              </a:rPr>
              <a:t> </a:t>
            </a:r>
            <a:r>
              <a:rPr lang="en" sz="6400">
                <a:solidFill>
                  <a:schemeClr val="dk1"/>
                </a:solidFill>
                <a:highlight>
                  <a:srgbClr val="FFFFFF"/>
                </a:highlight>
              </a:rPr>
              <a:t>satellite communication becoming popular and people trying to commercialize space/earth's orbit expeditions, space weather has become a key focus. </a:t>
            </a:r>
            <a:endParaRPr sz="6400">
              <a:solidFill>
                <a:schemeClr val="dk1"/>
              </a:solidFill>
              <a:highlight>
                <a:srgbClr val="FFFFFF"/>
              </a:highlight>
            </a:endParaRPr>
          </a:p>
          <a:p>
            <a:pPr marL="0" indent="0">
              <a:lnSpc>
                <a:spcPct val="200000"/>
              </a:lnSpc>
              <a:spcBef>
                <a:spcPts val="1600"/>
              </a:spcBef>
              <a:buNone/>
            </a:pPr>
            <a:r>
              <a:rPr lang="en" sz="6400">
                <a:solidFill>
                  <a:schemeClr val="dk1"/>
                </a:solidFill>
                <a:highlight>
                  <a:srgbClr val="FFFFFF"/>
                </a:highlight>
              </a:rPr>
              <a:t>-This leads to the importance of space weather studies, which collects data on all the Sun and its events. </a:t>
            </a:r>
            <a:endParaRPr sz="6400">
              <a:solidFill>
                <a:schemeClr val="dk1"/>
              </a:solidFill>
              <a:highlight>
                <a:srgbClr val="FFFFFF"/>
              </a:highlight>
            </a:endParaRPr>
          </a:p>
          <a:p>
            <a:pPr marL="0" indent="0">
              <a:lnSpc>
                <a:spcPct val="200000"/>
              </a:lnSpc>
              <a:spcBef>
                <a:spcPts val="1600"/>
              </a:spcBef>
              <a:buNone/>
            </a:pPr>
            <a:r>
              <a:rPr lang="en" sz="6400">
                <a:solidFill>
                  <a:schemeClr val="dk1"/>
                </a:solidFill>
              </a:rPr>
              <a:t>-With the exponentially expanding technological focus towards global communications, there has been an increasing focus to study and understand the environment in which these communications propagate. </a:t>
            </a:r>
            <a:endParaRPr sz="6400">
              <a:solidFill>
                <a:schemeClr val="dk1"/>
              </a:solidFill>
            </a:endParaRPr>
          </a:p>
          <a:p>
            <a:pPr marL="0" indent="0">
              <a:lnSpc>
                <a:spcPct val="200000"/>
              </a:lnSpc>
              <a:spcBef>
                <a:spcPts val="1600"/>
              </a:spcBef>
              <a:buNone/>
            </a:pPr>
            <a:r>
              <a:rPr lang="en" sz="6400">
                <a:solidFill>
                  <a:schemeClr val="dk1"/>
                </a:solidFill>
              </a:rPr>
              <a:t>-These communications can be adversely affected by a multitude of phenomena like solar flares and electromagnetic storms, which we are currently unable to predict accurately!</a:t>
            </a:r>
            <a:endParaRPr sz="6400">
              <a:solidFill>
                <a:schemeClr val="dk1"/>
              </a:solidFill>
            </a:endParaRPr>
          </a:p>
          <a:p>
            <a:pPr marL="0" indent="0">
              <a:lnSpc>
                <a:spcPct val="200000"/>
              </a:lnSpc>
              <a:spcBef>
                <a:spcPts val="1600"/>
              </a:spcBef>
              <a:buNone/>
            </a:pPr>
            <a:r>
              <a:rPr lang="en" sz="6400" b="1" i="1" u="sng">
                <a:solidFill>
                  <a:schemeClr val="dk1"/>
                </a:solidFill>
              </a:rPr>
              <a:t>Input/Output of Problem:</a:t>
            </a:r>
            <a:endParaRPr sz="6400" b="1" i="1" u="sng">
              <a:solidFill>
                <a:schemeClr val="dk1"/>
              </a:solidFill>
            </a:endParaRPr>
          </a:p>
          <a:p>
            <a:pPr marL="0" indent="0">
              <a:spcBef>
                <a:spcPts val="1600"/>
              </a:spcBef>
              <a:buNone/>
            </a:pPr>
            <a:r>
              <a:rPr lang="en" sz="6400">
                <a:solidFill>
                  <a:schemeClr val="dk1"/>
                </a:solidFill>
              </a:rPr>
              <a:t>-We used the raw data for our input! We created  a graphical representation of the solar radiations level by using the data which we acquired from the Space Weather Prediction Centre!</a:t>
            </a:r>
            <a:endParaRPr sz="6400">
              <a:solidFill>
                <a:schemeClr val="dk1"/>
              </a:solidFill>
            </a:endParaRPr>
          </a:p>
          <a:p>
            <a:pPr marL="0" indent="0">
              <a:spcBef>
                <a:spcPts val="1600"/>
              </a:spcBef>
              <a:buNone/>
            </a:pPr>
            <a:r>
              <a:rPr lang="en" sz="6400">
                <a:solidFill>
                  <a:schemeClr val="dk1"/>
                </a:solidFill>
              </a:rPr>
              <a:t>-For output we predicted the changes in solar radiation as we made an effective model for our specific period of time and we compared that model with our specific use of time!</a:t>
            </a:r>
            <a:endParaRPr sz="6400">
              <a:solidFill>
                <a:schemeClr val="dk1"/>
              </a:solidFill>
            </a:endParaRPr>
          </a:p>
          <a:p>
            <a:pPr marL="0" indent="0">
              <a:spcBef>
                <a:spcPts val="1600"/>
              </a:spcBef>
              <a:buNone/>
            </a:pPr>
            <a:endParaRPr/>
          </a:p>
          <a:p>
            <a:pPr marL="0" indent="0">
              <a:spcBef>
                <a:spcPts val="1600"/>
              </a:spcBef>
              <a:buNone/>
            </a:pPr>
            <a:endParaRPr/>
          </a:p>
          <a:p>
            <a:pPr marL="0" indent="0">
              <a:spcBef>
                <a:spcPts val="1600"/>
              </a:spcBef>
              <a:spcAft>
                <a:spcPts val="1600"/>
              </a:spcAft>
              <a:buNone/>
            </a:pPr>
            <a:endParaRPr/>
          </a:p>
        </p:txBody>
      </p:sp>
      <p:pic>
        <p:nvPicPr>
          <p:cNvPr id="56" name="Google Shape;56;p13"/>
          <p:cNvPicPr preferRelativeResize="0"/>
          <p:nvPr/>
        </p:nvPicPr>
        <p:blipFill>
          <a:blip r:embed="rId3">
            <a:alphaModFix/>
          </a:blip>
          <a:stretch>
            <a:fillRect/>
          </a:stretch>
        </p:blipFill>
        <p:spPr>
          <a:xfrm>
            <a:off x="4830666" y="155634"/>
            <a:ext cx="6089468" cy="17876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33667" y="159900"/>
            <a:ext cx="11360800" cy="763600"/>
          </a:xfrm>
          <a:prstGeom prst="rect">
            <a:avLst/>
          </a:prstGeom>
        </p:spPr>
        <p:txBody>
          <a:bodyPr spcFirstLastPara="1" vert="horz" wrap="square" lIns="121900" tIns="121900" rIns="121900" bIns="121900" rtlCol="0" anchor="t" anchorCtr="0">
            <a:noAutofit/>
          </a:bodyPr>
          <a:lstStyle/>
          <a:p>
            <a:pPr>
              <a:lnSpc>
                <a:spcPct val="160000"/>
              </a:lnSpc>
              <a:spcBef>
                <a:spcPts val="1600"/>
              </a:spcBef>
            </a:pPr>
            <a:r>
              <a:rPr lang="en" sz="3333">
                <a:highlight>
                  <a:srgbClr val="FFFFFF"/>
                </a:highlight>
                <a:latin typeface="Roboto"/>
                <a:ea typeface="Roboto"/>
                <a:cs typeface="Roboto"/>
                <a:sym typeface="Roboto"/>
              </a:rPr>
              <a:t>What are the limitations of your work?</a:t>
            </a:r>
            <a:endParaRPr sz="3333">
              <a:highlight>
                <a:srgbClr val="FFFFFF"/>
              </a:highlight>
              <a:latin typeface="Roboto"/>
              <a:ea typeface="Roboto"/>
              <a:cs typeface="Roboto"/>
              <a:sym typeface="Roboto"/>
            </a:endParaRPr>
          </a:p>
          <a:p>
            <a:pPr>
              <a:lnSpc>
                <a:spcPct val="160000"/>
              </a:lnSpc>
              <a:spcBef>
                <a:spcPts val="1600"/>
              </a:spcBef>
            </a:pPr>
            <a:r>
              <a:rPr lang="en" sz="3333">
                <a:highlight>
                  <a:srgbClr val="FFFFFF"/>
                </a:highlight>
                <a:latin typeface="Roboto"/>
                <a:ea typeface="Roboto"/>
                <a:cs typeface="Roboto"/>
                <a:sym typeface="Roboto"/>
              </a:rPr>
              <a:t> What are areas for future improvements?</a:t>
            </a:r>
            <a:endParaRPr sz="3333">
              <a:highlight>
                <a:srgbClr val="FFFFFF"/>
              </a:highlight>
              <a:latin typeface="Roboto"/>
              <a:ea typeface="Roboto"/>
              <a:cs typeface="Roboto"/>
              <a:sym typeface="Roboto"/>
            </a:endParaRPr>
          </a:p>
          <a:p>
            <a:pPr>
              <a:lnSpc>
                <a:spcPct val="200000"/>
              </a:lnSpc>
              <a:spcBef>
                <a:spcPts val="1600"/>
              </a:spcBef>
              <a:buClr>
                <a:schemeClr val="dk1"/>
              </a:buClr>
              <a:buSzPts val="1100"/>
            </a:pPr>
            <a:endParaRPr sz="4800"/>
          </a:p>
          <a:p>
            <a:endParaRPr/>
          </a:p>
        </p:txBody>
      </p:sp>
      <p:sp>
        <p:nvSpPr>
          <p:cNvPr id="63" name="Google Shape;63;p14"/>
          <p:cNvSpPr txBox="1">
            <a:spLocks noGrp="1"/>
          </p:cNvSpPr>
          <p:nvPr>
            <p:ph type="body" idx="1"/>
          </p:nvPr>
        </p:nvSpPr>
        <p:spPr>
          <a:xfrm>
            <a:off x="415600" y="1946333"/>
            <a:ext cx="11360800" cy="4555200"/>
          </a:xfrm>
          <a:prstGeom prst="rect">
            <a:avLst/>
          </a:prstGeom>
        </p:spPr>
        <p:txBody>
          <a:bodyPr spcFirstLastPara="1" vert="horz" wrap="square" lIns="121900" tIns="121900" rIns="121900" bIns="121900" rtlCol="0" anchor="t" anchorCtr="0">
            <a:normAutofit/>
          </a:bodyPr>
          <a:lstStyle/>
          <a:p>
            <a:r>
              <a:rPr lang="en"/>
              <a:t>The limitations of our work was that we didn’t have that much information. By that I mean is that instead of finding the solar wind speed on Earth’s orbit and Radical polarity at earth’s orbit for this month. We could've found out the data for the whole year so we could’ve had a better understanding. </a:t>
            </a:r>
            <a:endParaRPr/>
          </a:p>
          <a:p>
            <a:r>
              <a:rPr lang="en"/>
              <a:t>In the future, the area we would improve on is the data we gather. Also we can improve on better representing the data. </a:t>
            </a:r>
            <a:endParaRPr/>
          </a:p>
        </p:txBody>
      </p:sp>
      <p:pic>
        <p:nvPicPr>
          <p:cNvPr id="64" name="Google Shape;64;p14"/>
          <p:cNvPicPr preferRelativeResize="0"/>
          <p:nvPr/>
        </p:nvPicPr>
        <p:blipFill rotWithShape="1">
          <a:blip r:embed="rId3">
            <a:alphaModFix/>
          </a:blip>
          <a:srcRect b="2884"/>
          <a:stretch/>
        </p:blipFill>
        <p:spPr>
          <a:xfrm>
            <a:off x="79301" y="4624867"/>
            <a:ext cx="4188767" cy="2287567"/>
          </a:xfrm>
          <a:prstGeom prst="rect">
            <a:avLst/>
          </a:prstGeom>
          <a:noFill/>
          <a:ln>
            <a:noFill/>
          </a:ln>
        </p:spPr>
      </p:pic>
      <p:pic>
        <p:nvPicPr>
          <p:cNvPr id="65" name="Google Shape;65;p14"/>
          <p:cNvPicPr preferRelativeResize="0"/>
          <p:nvPr/>
        </p:nvPicPr>
        <p:blipFill>
          <a:blip r:embed="rId4">
            <a:alphaModFix/>
          </a:blip>
          <a:stretch>
            <a:fillRect/>
          </a:stretch>
        </p:blipFill>
        <p:spPr>
          <a:xfrm>
            <a:off x="7373334" y="4187133"/>
            <a:ext cx="4748201" cy="26708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Broader Impact</a:t>
            </a:r>
            <a:endParaRPr/>
          </a:p>
        </p:txBody>
      </p:sp>
      <p:sp>
        <p:nvSpPr>
          <p:cNvPr id="62" name="Google Shape;62;p14"/>
          <p:cNvSpPr txBox="1">
            <a:spLocks noGrp="1"/>
          </p:cNvSpPr>
          <p:nvPr>
            <p:ph type="body" idx="1"/>
          </p:nvPr>
        </p:nvSpPr>
        <p:spPr>
          <a:xfrm>
            <a:off x="340400" y="1511567"/>
            <a:ext cx="11360800" cy="5572000"/>
          </a:xfrm>
          <a:prstGeom prst="rect">
            <a:avLst/>
          </a:prstGeom>
        </p:spPr>
        <p:txBody>
          <a:bodyPr spcFirstLastPara="1" vert="horz" wrap="square" lIns="121900" tIns="121900" rIns="121900" bIns="121900" rtlCol="0" anchor="t" anchorCtr="0">
            <a:normAutofit fontScale="25000" lnSpcReduction="20000"/>
          </a:bodyPr>
          <a:lstStyle/>
          <a:p>
            <a:pPr marL="0" indent="0">
              <a:buNone/>
            </a:pPr>
            <a:r>
              <a:rPr lang="en" sz="6400" b="1" i="1" u="sng">
                <a:solidFill>
                  <a:schemeClr val="dk1"/>
                </a:solidFill>
              </a:rPr>
              <a:t>-How do you expect the impact of your work to be?</a:t>
            </a:r>
            <a:endParaRPr sz="6400" b="1" i="1" u="sng">
              <a:solidFill>
                <a:schemeClr val="dk1"/>
              </a:solidFill>
            </a:endParaRPr>
          </a:p>
          <a:p>
            <a:pPr marL="0" indent="0">
              <a:lnSpc>
                <a:spcPct val="200000"/>
              </a:lnSpc>
              <a:spcBef>
                <a:spcPts val="1600"/>
              </a:spcBef>
              <a:buNone/>
            </a:pPr>
            <a:r>
              <a:rPr lang="en" sz="6400" b="1">
                <a:solidFill>
                  <a:schemeClr val="dk1"/>
                </a:solidFill>
              </a:rPr>
              <a:t>---Impact: Huge!</a:t>
            </a:r>
            <a:endParaRPr sz="6400" b="1">
              <a:solidFill>
                <a:schemeClr val="dk1"/>
              </a:solidFill>
            </a:endParaRPr>
          </a:p>
          <a:p>
            <a:pPr marL="0" indent="0">
              <a:lnSpc>
                <a:spcPct val="200000"/>
              </a:lnSpc>
              <a:buNone/>
            </a:pPr>
            <a:r>
              <a:rPr lang="en" sz="6400" b="1">
                <a:solidFill>
                  <a:schemeClr val="dk1"/>
                </a:solidFill>
              </a:rPr>
              <a:t>---We used the data we acquired in the past to make a predictive model which will predict the solar radiation levels on earth and how accurate this model is in comparison with the real data! </a:t>
            </a:r>
            <a:endParaRPr sz="6400" b="1">
              <a:solidFill>
                <a:schemeClr val="dk1"/>
              </a:solidFill>
            </a:endParaRPr>
          </a:p>
          <a:p>
            <a:pPr marL="0" indent="0">
              <a:lnSpc>
                <a:spcPct val="200000"/>
              </a:lnSpc>
              <a:buClr>
                <a:schemeClr val="dk1"/>
              </a:buClr>
              <a:buSzPts val="275"/>
              <a:buNone/>
            </a:pPr>
            <a:r>
              <a:rPr lang="en" sz="6400" b="1">
                <a:solidFill>
                  <a:schemeClr val="dk1"/>
                </a:solidFill>
              </a:rPr>
              <a:t>-The impact of our work will allow for a more accurate data to be attained to measure signal accuracy in the affect of space weather on global tech devices!</a:t>
            </a:r>
            <a:endParaRPr sz="6400" b="1" i="1" u="sng">
              <a:solidFill>
                <a:schemeClr val="dk1"/>
              </a:solidFill>
            </a:endParaRPr>
          </a:p>
          <a:p>
            <a:pPr marL="0" indent="0">
              <a:buNone/>
            </a:pPr>
            <a:r>
              <a:rPr lang="en" sz="6400" b="1" i="1" u="sng">
                <a:solidFill>
                  <a:schemeClr val="dk1"/>
                </a:solidFill>
              </a:rPr>
              <a:t>-What can others learn from our work and apply it to their own problems?</a:t>
            </a:r>
            <a:endParaRPr sz="6400" b="1">
              <a:solidFill>
                <a:schemeClr val="dk1"/>
              </a:solidFill>
            </a:endParaRPr>
          </a:p>
          <a:p>
            <a:pPr marL="0" indent="0">
              <a:spcBef>
                <a:spcPts val="1600"/>
              </a:spcBef>
              <a:buNone/>
            </a:pPr>
            <a:r>
              <a:rPr lang="en" sz="6400" b="1">
                <a:solidFill>
                  <a:schemeClr val="dk1"/>
                </a:solidFill>
              </a:rPr>
              <a:t>-</a:t>
            </a:r>
            <a:r>
              <a:rPr lang="en" sz="6400" b="1">
                <a:solidFill>
                  <a:schemeClr val="dk1"/>
                </a:solidFill>
                <a:highlight>
                  <a:srgbClr val="FFFFFF"/>
                </a:highlight>
              </a:rPr>
              <a:t>Space weather, as it’s known, refers to the way that solar winds and variations in the Earth’s magnetosphere and atmosphere can affect conditions in our Solar System. </a:t>
            </a:r>
            <a:endParaRPr sz="6400" b="1">
              <a:solidFill>
                <a:schemeClr val="dk1"/>
              </a:solidFill>
              <a:highlight>
                <a:srgbClr val="FFFFFF"/>
              </a:highlight>
            </a:endParaRPr>
          </a:p>
          <a:p>
            <a:pPr marL="0" indent="0">
              <a:spcBef>
                <a:spcPts val="1600"/>
              </a:spcBef>
              <a:buNone/>
            </a:pPr>
            <a:r>
              <a:rPr lang="en" sz="6400" b="1">
                <a:solidFill>
                  <a:schemeClr val="dk1"/>
                </a:solidFill>
                <a:highlight>
                  <a:srgbClr val="FFFFFF"/>
                </a:highlight>
              </a:rPr>
              <a:t>-This includes “space storms” in which high-energy particles can bombard satellites or spacecraft, causing serious damage. These particles are even referred to as “killer electrons” because they can hamper navigation, communications, and weather monitoring satellites.</a:t>
            </a:r>
            <a:endParaRPr sz="6400" b="1">
              <a:solidFill>
                <a:schemeClr val="dk1"/>
              </a:solidFill>
            </a:endParaRPr>
          </a:p>
          <a:p>
            <a:pPr marL="0" indent="0">
              <a:spcBef>
                <a:spcPts val="1600"/>
              </a:spcBef>
              <a:buNone/>
            </a:pPr>
            <a:r>
              <a:rPr lang="en" sz="6400" b="1">
                <a:solidFill>
                  <a:schemeClr val="dk1"/>
                </a:solidFill>
              </a:rPr>
              <a:t>-Picture above displays predicting space weather to protect spacecraft from killer electrons! People can learn the effect of space weather by using data weather conditions to predict future conditions, to predict future space weather occurrences before it even happens so that equipments can be adjusted according to space weather!</a:t>
            </a:r>
            <a:endParaRPr sz="6400" b="1">
              <a:solidFill>
                <a:schemeClr val="dk1"/>
              </a:solidFill>
            </a:endParaRPr>
          </a:p>
          <a:p>
            <a:pPr marL="0" indent="0">
              <a:spcBef>
                <a:spcPts val="1600"/>
              </a:spcBef>
              <a:buNone/>
            </a:pPr>
            <a:endParaRPr sz="5600"/>
          </a:p>
          <a:p>
            <a:pPr marL="0" indent="0">
              <a:spcBef>
                <a:spcPts val="1600"/>
              </a:spcBef>
              <a:spcAft>
                <a:spcPts val="1600"/>
              </a:spcAft>
              <a:buNone/>
            </a:pPr>
            <a:endParaRPr/>
          </a:p>
        </p:txBody>
      </p:sp>
      <p:pic>
        <p:nvPicPr>
          <p:cNvPr id="63" name="Google Shape;63;p14"/>
          <p:cNvPicPr preferRelativeResize="0"/>
          <p:nvPr/>
        </p:nvPicPr>
        <p:blipFill rotWithShape="1">
          <a:blip r:embed="rId3">
            <a:alphaModFix/>
          </a:blip>
          <a:srcRect l="1360" r="-1359"/>
          <a:stretch/>
        </p:blipFill>
        <p:spPr>
          <a:xfrm>
            <a:off x="6238000" y="328133"/>
            <a:ext cx="4613235" cy="22446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688</Words>
  <Application>Microsoft Office PowerPoint</Application>
  <PresentationFormat>Widescreen</PresentationFormat>
  <Paragraphs>37</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Technical challenges</vt:lpstr>
      <vt:lpstr>Related Works:</vt:lpstr>
      <vt:lpstr>Your Approach and result</vt:lpstr>
      <vt:lpstr>Problem Statement</vt:lpstr>
      <vt:lpstr>What are the limitations of your work?  What are areas for future improvements?  </vt:lpstr>
      <vt:lpstr>Broader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challenges</dc:title>
  <dc:creator>Sumit Sehrawat</dc:creator>
  <cp:lastModifiedBy>Sumit  Sehrawat</cp:lastModifiedBy>
  <cp:revision>1</cp:revision>
  <dcterms:created xsi:type="dcterms:W3CDTF">2021-11-29T03:59:35Z</dcterms:created>
  <dcterms:modified xsi:type="dcterms:W3CDTF">2021-11-29T05:00:17Z</dcterms:modified>
</cp:coreProperties>
</file>