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2" r:id="rId6"/>
    <p:sldId id="268" r:id="rId7"/>
    <p:sldId id="269" r:id="rId8"/>
    <p:sldId id="270" r:id="rId9"/>
    <p:sldId id="266" r:id="rId10"/>
    <p:sldId id="26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B632DCB-8C94-43BB-B766-ACC4B8D2ACCE}" type="datetimeFigureOut">
              <a:rPr lang="pt-BR" smtClean="0"/>
              <a:pPr/>
              <a:t>8/5/2012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330D93A-A6CD-4E22-9F9A-042F2F9715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4348" y="500042"/>
            <a:ext cx="7772400" cy="9144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Trabalho de Conclusão de Curso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Projeto de Pesquisa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00034" y="6000768"/>
            <a:ext cx="28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Diego Ferreira da Silva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638" y="5232934"/>
            <a:ext cx="714375" cy="9525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904815" y="2978093"/>
            <a:ext cx="537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/>
              <a:t>CONTROLE FINANCEIRO </a:t>
            </a:r>
          </a:p>
          <a:p>
            <a:pPr algn="ctr"/>
            <a:r>
              <a:rPr lang="pt-BR" sz="3200" dirty="0" smtClean="0"/>
              <a:t>PESSOAL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1524" y="2357430"/>
            <a:ext cx="8183880" cy="1500198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Diego</a:t>
            </a:r>
          </a:p>
          <a:p>
            <a:pPr algn="ctr">
              <a:buNone/>
            </a:pPr>
            <a:r>
              <a:rPr lang="en-US" dirty="0" smtClean="0"/>
              <a:t>diegosiuniube@gmail.com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r>
              <a:rPr lang="pt-BR" sz="3200" dirty="0" smtClean="0"/>
              <a:t>Sistema para controle financeiro pessoal.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08720"/>
            <a:ext cx="8183880" cy="4187952"/>
          </a:xfrm>
        </p:spPr>
        <p:txBody>
          <a:bodyPr anchor="ctr" anchorCtr="0">
            <a:normAutofit lnSpcReduction="10000"/>
          </a:bodyPr>
          <a:lstStyle/>
          <a:p>
            <a:r>
              <a:rPr lang="en-US" dirty="0" err="1" smtClean="0"/>
              <a:t>Propiciar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um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financias</a:t>
            </a:r>
            <a:r>
              <a:rPr lang="en-US" dirty="0" smtClean="0"/>
              <a:t> </a:t>
            </a:r>
            <a:r>
              <a:rPr lang="en-US" dirty="0" err="1" smtClean="0"/>
              <a:t>pessoais</a:t>
            </a:r>
            <a:r>
              <a:rPr lang="en-US" dirty="0" smtClean="0"/>
              <a:t> </a:t>
            </a:r>
            <a:r>
              <a:rPr lang="en-US" dirty="0" err="1" smtClean="0"/>
              <a:t>móvel</a:t>
            </a:r>
            <a:r>
              <a:rPr lang="en-US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 err="1" smtClean="0"/>
              <a:t>Construir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o </a:t>
            </a:r>
            <a:r>
              <a:rPr lang="en-US" dirty="0" err="1" smtClean="0"/>
              <a:t>máximo</a:t>
            </a:r>
            <a:r>
              <a:rPr lang="en-US" dirty="0" smtClean="0"/>
              <a:t> de </a:t>
            </a:r>
            <a:r>
              <a:rPr lang="en-US" dirty="0" err="1" smtClean="0"/>
              <a:t>compatilidade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usuários</a:t>
            </a:r>
            <a:r>
              <a:rPr lang="en-US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utilizem</a:t>
            </a:r>
            <a:r>
              <a:rPr lang="en-US" dirty="0" smtClean="0"/>
              <a:t> o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, </a:t>
            </a:r>
            <a:r>
              <a:rPr lang="en-US" dirty="0" err="1" smtClean="0"/>
              <a:t>independente</a:t>
            </a:r>
            <a:r>
              <a:rPr lang="en-US" dirty="0" smtClean="0"/>
              <a:t> de </a:t>
            </a:r>
            <a:r>
              <a:rPr lang="en-US" dirty="0" err="1" smtClean="0"/>
              <a:t>conexão</a:t>
            </a:r>
            <a:r>
              <a:rPr lang="en-US" dirty="0" smtClean="0"/>
              <a:t> com a internet.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764704"/>
            <a:ext cx="8183880" cy="4187952"/>
          </a:xfrm>
        </p:spPr>
        <p:txBody>
          <a:bodyPr anchor="ctr" anchorCtr="0">
            <a:normAutofit/>
          </a:bodyPr>
          <a:lstStyle/>
          <a:p>
            <a:r>
              <a:rPr lang="pt-BR" sz="2000" dirty="0" smtClean="0"/>
              <a:t>Gerais</a:t>
            </a:r>
          </a:p>
          <a:p>
            <a:pPr>
              <a:buNone/>
            </a:pPr>
            <a:endParaRPr lang="pt-BR" sz="2000" dirty="0" smtClean="0"/>
          </a:p>
          <a:p>
            <a:pPr lvl="2">
              <a:buFont typeface="Wingdings" pitchFamily="2" charset="2"/>
              <a:buChar char="Ø"/>
            </a:pPr>
            <a:r>
              <a:rPr lang="pt-BR" sz="2000" dirty="0" smtClean="0"/>
              <a:t>Desenvolver um sistema de controle de gastos pessoais que seja compatível com a grande maioria de dispositivos móveis existentes no mercado, e que possua um módulo web(</a:t>
            </a:r>
            <a:r>
              <a:rPr lang="pt-BR" sz="2000" dirty="0" err="1" smtClean="0"/>
              <a:t>cross-browser</a:t>
            </a:r>
            <a:r>
              <a:rPr lang="pt-BR" sz="2000" dirty="0" smtClean="0"/>
              <a:t>) que seja sincronizado com o aparelho celular do usuário permitindo que o mesmo utilize o sistema através das duas interfaces.</a:t>
            </a:r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764704"/>
            <a:ext cx="8183880" cy="4714908"/>
          </a:xfrm>
        </p:spPr>
        <p:txBody>
          <a:bodyPr anchor="ctr" anchorCtr="0">
            <a:normAutofit fontScale="85000" lnSpcReduction="10000"/>
          </a:bodyPr>
          <a:lstStyle/>
          <a:p>
            <a:r>
              <a:rPr lang="pt-BR" sz="2000" dirty="0" smtClean="0"/>
              <a:t>Específicos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pt-BR" sz="2100" dirty="0" smtClean="0"/>
              <a:t>Prover uma interface para controle de gastos pessoais móvel</a:t>
            </a:r>
            <a:endParaRPr lang="en-US" sz="2100" dirty="0" smtClean="0"/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 </a:t>
            </a:r>
            <a:r>
              <a:rPr lang="pt-BR" sz="2100" dirty="0" smtClean="0"/>
              <a:t>Prover facilidade no lançamento dos gastos e na obtenção das informações devido a sua mobilidade.</a:t>
            </a:r>
            <a:endParaRPr lang="en-US" sz="2100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pt-BR" sz="2000" dirty="0" smtClean="0"/>
              <a:t>Instalador para  o dispositivo móvel</a:t>
            </a:r>
          </a:p>
          <a:p>
            <a:pPr lvl="1"/>
            <a:r>
              <a:rPr lang="pt-BR" sz="2000" dirty="0" smtClean="0"/>
              <a:t>Controle de acesso no aparelho e no módulo web (</a:t>
            </a:r>
            <a:r>
              <a:rPr lang="pt-BR" sz="2000" dirty="0" err="1" smtClean="0"/>
              <a:t>Login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Cadastro/manutenção de custos em ambos os módulos</a:t>
            </a:r>
          </a:p>
          <a:p>
            <a:pPr lvl="1"/>
            <a:r>
              <a:rPr lang="pt-BR" sz="2000" dirty="0" smtClean="0"/>
              <a:t>Cadastro de usuários no módulo web</a:t>
            </a:r>
          </a:p>
          <a:p>
            <a:pPr lvl="1"/>
            <a:r>
              <a:rPr lang="pt-BR" sz="2000" dirty="0" smtClean="0"/>
              <a:t>Manutenção de usuários no módulo web para o administrador do sistema</a:t>
            </a:r>
          </a:p>
          <a:p>
            <a:pPr lvl="1"/>
            <a:r>
              <a:rPr lang="pt-BR" sz="2000" dirty="0" smtClean="0"/>
              <a:t>Cadastro/manutenção de categoria de custos e status de gastos no módulo web para o administrador</a:t>
            </a:r>
          </a:p>
          <a:p>
            <a:pPr lvl="1"/>
            <a:r>
              <a:rPr lang="pt-BR" sz="2000" dirty="0" smtClean="0"/>
              <a:t>Sincronismo dos dados dispositivo móvel com o sistema web</a:t>
            </a:r>
          </a:p>
          <a:p>
            <a:pPr lvl="1"/>
            <a:r>
              <a:rPr lang="pt-BR" sz="2000" dirty="0" smtClean="0"/>
              <a:t>Relatórios de gastos com gráficos no módulo web e no dispositivo móvel.</a:t>
            </a:r>
          </a:p>
          <a:p>
            <a:pPr lvl="1">
              <a:buFont typeface="Wingdings" pitchFamily="2" charset="2"/>
              <a:buChar char="Ø"/>
            </a:pPr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90328"/>
              </p:ext>
            </p:extLst>
          </p:nvPr>
        </p:nvGraphicFramePr>
        <p:xfrm>
          <a:off x="683568" y="1124744"/>
          <a:ext cx="7786742" cy="3929090"/>
        </p:xfrm>
        <a:graphic>
          <a:graphicData uri="http://schemas.openxmlformats.org/drawingml/2006/table">
            <a:tbl>
              <a:tblPr/>
              <a:tblGrid>
                <a:gridCol w="3197040"/>
                <a:gridCol w="946364"/>
                <a:gridCol w="928694"/>
                <a:gridCol w="928694"/>
                <a:gridCol w="928694"/>
                <a:gridCol w="857256"/>
              </a:tblGrid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Atividades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Abr</a:t>
                      </a:r>
                      <a:r>
                        <a:rPr lang="pt-BR" sz="2000" b="1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/12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Mai/12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Jun</a:t>
                      </a:r>
                      <a:r>
                        <a:rPr lang="pt-BR" sz="2000" b="1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/12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Jul</a:t>
                      </a:r>
                      <a:r>
                        <a:rPr lang="pt-BR" sz="2000" b="1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/12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Ago</a:t>
                      </a:r>
                      <a:r>
                        <a:rPr lang="pt-BR" sz="2000" b="1" i="1" dirty="0" smtClean="0">
                          <a:latin typeface="Times New Roman"/>
                          <a:ea typeface="Times New Roman"/>
                          <a:cs typeface="Times New Roman"/>
                        </a:rPr>
                        <a:t>/12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Estudos e Definições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Documentação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Implementação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>
                          <a:latin typeface="Times New Roman"/>
                          <a:ea typeface="Times New Roman"/>
                          <a:cs typeface="Times New Roman"/>
                        </a:rPr>
                        <a:t>Preparação Apresentação</a:t>
                      </a: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pt-B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pt-B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5214950"/>
            <a:ext cx="8183880" cy="82009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716058" y="692696"/>
            <a:ext cx="814393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29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 sistema deve ser prático e funcional e atender as expectativas dos usuários quanto ao requisito principal que é oferecer um sistema de controle financeiro pessoal móvel superando as expectativas no quesito usabilidade.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651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</a:tabLst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Como melhorias futuras pretende-se desenvolver um módulo específico para compras de supermercado, permitindo que o usuário armazene os produtos comprados e o valor total da compra, isso irá auxiliar para conferência do valor da compra com o valor cobrado no caixa e servirá como comparativo para compras futuras, podendo comparar preços de produtos e o preço total da compra.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5214950"/>
            <a:ext cx="8183880" cy="82009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67544" y="548680"/>
            <a:ext cx="814393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 smtClean="0"/>
              <a:t>Gomes, Yuri Marx P. Java na Web com JSF, </a:t>
            </a:r>
            <a:r>
              <a:rPr lang="pt-BR" sz="1200" dirty="0" err="1" smtClean="0"/>
              <a:t>Spring</a:t>
            </a:r>
            <a:r>
              <a:rPr lang="pt-BR" sz="1200" dirty="0" smtClean="0"/>
              <a:t>, </a:t>
            </a:r>
            <a:r>
              <a:rPr lang="pt-BR" sz="1200" dirty="0" err="1" smtClean="0"/>
              <a:t>Hibernate</a:t>
            </a:r>
            <a:r>
              <a:rPr lang="pt-BR" sz="1200" dirty="0" smtClean="0"/>
              <a:t> e </a:t>
            </a:r>
            <a:r>
              <a:rPr lang="pt-BR" sz="1200" dirty="0" err="1" smtClean="0"/>
              <a:t>Netbeans</a:t>
            </a:r>
            <a:r>
              <a:rPr lang="pt-BR" sz="1200" dirty="0" smtClean="0"/>
              <a:t> 6. Rio de Janeiro: Editora Ciência Moderna, 2008.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Gonçalves, Edson. Desenvolvendo aplicações Web com </a:t>
            </a:r>
            <a:r>
              <a:rPr lang="pt-BR" sz="1200" dirty="0" err="1" smtClean="0"/>
              <a:t>Netbeans</a:t>
            </a:r>
            <a:r>
              <a:rPr lang="pt-BR" sz="1200" dirty="0" smtClean="0"/>
              <a:t> 6. Rio de Janeiro: Editora Ciência Moderna, 2008.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Gonçalves, Edson. Desenvolvendo aplicações Web com JSP </a:t>
            </a:r>
            <a:r>
              <a:rPr lang="pt-BR" sz="1200" dirty="0" err="1" smtClean="0"/>
              <a:t>Servlets</a:t>
            </a:r>
            <a:r>
              <a:rPr lang="pt-BR" sz="1200" dirty="0" smtClean="0"/>
              <a:t>, Java Server Faces, </a:t>
            </a:r>
            <a:r>
              <a:rPr lang="pt-BR" sz="1200" dirty="0" err="1" smtClean="0"/>
              <a:t>Hibernate</a:t>
            </a:r>
            <a:r>
              <a:rPr lang="pt-BR" sz="1200" dirty="0" smtClean="0"/>
              <a:t>, EJB 3 </a:t>
            </a:r>
            <a:r>
              <a:rPr lang="pt-BR" sz="1200" dirty="0" err="1" smtClean="0"/>
              <a:t>Persistence</a:t>
            </a:r>
            <a:r>
              <a:rPr lang="pt-BR" sz="1200" dirty="0" smtClean="0"/>
              <a:t> e Ajax. Rio de Janeiro: Editora Ciência Moderna, 2007.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WIKIPEDIA, Definição WAP. Disponível em: &lt;http://pt.wikipedia.org/wiki/WAP&gt;. Acesso em: 05 de agosto de 2009.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WIKIPEDIA, Definição GPRS. Disponível em: &lt; http://en.wikipedia.org/wiki/General_Packet_Radio_Service&gt;. Acesso em: 05 de agosto de 2009.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WIKIPEDIA, Definição HTTP. Disponível em: &lt; http://pt.wikipedia.org/wiki/Hypertext_Transfer_Protocol&gt;. Acesso em: 05 de agosto de 2009.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WIKIPEDIA, Definição SOAP. Disponível em: &lt; http://pt.wikipedia.org/wiki/SOAP&gt;. Acesso em: 05 de agosto de 2009.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DEVMEDIA, </a:t>
            </a:r>
            <a:r>
              <a:rPr lang="pt-BR" sz="1200" dirty="0" err="1" smtClean="0"/>
              <a:t>Video</a:t>
            </a:r>
            <a:r>
              <a:rPr lang="pt-BR" sz="1200" dirty="0" smtClean="0"/>
              <a:t> Aula desenvolvimento </a:t>
            </a:r>
            <a:r>
              <a:rPr lang="pt-BR" sz="1200" dirty="0" err="1" smtClean="0"/>
              <a:t>Mobile</a:t>
            </a:r>
            <a:r>
              <a:rPr lang="pt-BR" sz="1200" dirty="0" smtClean="0"/>
              <a:t>. Disponível em: &lt; http://www.devmedia.com.br/cursos/listcurso.asp?curso=17&gt;. Acesso em: 05 de agosto de 2009.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DEVMEDIA, Utilização de </a:t>
            </a:r>
            <a:r>
              <a:rPr lang="pt-BR" sz="1200" dirty="0" err="1" smtClean="0"/>
              <a:t>WebServices</a:t>
            </a:r>
            <a:r>
              <a:rPr lang="pt-BR" sz="1200" dirty="0" smtClean="0"/>
              <a:t> </a:t>
            </a:r>
            <a:r>
              <a:rPr lang="pt-BR" sz="1200" dirty="0" err="1" smtClean="0"/>
              <a:t>Mobile</a:t>
            </a:r>
            <a:r>
              <a:rPr lang="pt-BR" sz="1200" dirty="0" smtClean="0"/>
              <a:t>. Disponível em: &lt; http://www.devmedia.com.br/cursos/listcurso.asp?curso=96&gt;. Acesso em: 05 de agosto de 2009.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42910" y="1000108"/>
            <a:ext cx="1643074" cy="2286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Provedor</a:t>
            </a:r>
            <a:r>
              <a:rPr lang="en-US" dirty="0" smtClean="0">
                <a:solidFill>
                  <a:schemeClr val="tx1"/>
                </a:solidFill>
              </a:rPr>
              <a:t> de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Serviços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Financial Mobile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00496" y="714356"/>
            <a:ext cx="2286016" cy="928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Módulo</a:t>
            </a:r>
            <a:r>
              <a:rPr lang="en-US" dirty="0" smtClean="0">
                <a:solidFill>
                  <a:schemeClr val="tx1"/>
                </a:solidFill>
              </a:rPr>
              <a:t> Web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358082" y="2571744"/>
            <a:ext cx="1000132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Celular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8" idx="1"/>
            <a:endCxn id="46" idx="3"/>
          </p:cNvCxnSpPr>
          <p:nvPr/>
        </p:nvCxnSpPr>
        <p:spPr>
          <a:xfrm rot="10800000">
            <a:off x="6286512" y="2964654"/>
            <a:ext cx="1071570" cy="4643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1"/>
            <a:endCxn id="6" idx="3"/>
          </p:cNvCxnSpPr>
          <p:nvPr/>
        </p:nvCxnSpPr>
        <p:spPr>
          <a:xfrm rot="10800000" flipV="1">
            <a:off x="2285984" y="1178702"/>
            <a:ext cx="1714512" cy="964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642910" y="4357694"/>
            <a:ext cx="1571636" cy="128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BD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>
            <a:stCxn id="6" idx="2"/>
            <a:endCxn id="21" idx="0"/>
          </p:cNvCxnSpPr>
          <p:nvPr/>
        </p:nvCxnSpPr>
        <p:spPr>
          <a:xfrm rot="5400000">
            <a:off x="910803" y="3804050"/>
            <a:ext cx="1071570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de cantos arredondados 28"/>
          <p:cNvSpPr/>
          <p:nvPr/>
        </p:nvSpPr>
        <p:spPr>
          <a:xfrm>
            <a:off x="7225466" y="4929198"/>
            <a:ext cx="1265364" cy="857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SQLite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1" name="Conector de seta reta 30"/>
          <p:cNvCxnSpPr>
            <a:stCxn id="8" idx="2"/>
            <a:endCxn id="29" idx="0"/>
          </p:cNvCxnSpPr>
          <p:nvPr/>
        </p:nvCxnSpPr>
        <p:spPr>
          <a:xfrm>
            <a:off x="7858148" y="4286256"/>
            <a:ext cx="0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de cantos arredondados 45"/>
          <p:cNvSpPr/>
          <p:nvPr/>
        </p:nvSpPr>
        <p:spPr>
          <a:xfrm>
            <a:off x="4000496" y="2500306"/>
            <a:ext cx="2286016" cy="928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Módulo</a:t>
            </a:r>
            <a:r>
              <a:rPr lang="en-US" dirty="0" smtClean="0">
                <a:solidFill>
                  <a:schemeClr val="tx1"/>
                </a:solidFill>
              </a:rPr>
              <a:t> Web de </a:t>
            </a:r>
            <a:r>
              <a:rPr lang="en-US" dirty="0" err="1" smtClean="0">
                <a:solidFill>
                  <a:schemeClr val="tx1"/>
                </a:solidFill>
              </a:rPr>
              <a:t>Serviços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para</a:t>
            </a:r>
            <a:r>
              <a:rPr lang="en-US" dirty="0" smtClean="0">
                <a:solidFill>
                  <a:schemeClr val="tx1"/>
                </a:solidFill>
              </a:rPr>
              <a:t> o </a:t>
            </a:r>
            <a:r>
              <a:rPr lang="en-US" dirty="0" err="1" smtClean="0">
                <a:solidFill>
                  <a:schemeClr val="tx1"/>
                </a:solidFill>
              </a:rPr>
              <a:t>celular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9" name="Conector de seta reta 58"/>
          <p:cNvCxnSpPr>
            <a:stCxn id="46" idx="1"/>
            <a:endCxn id="6" idx="3"/>
          </p:cNvCxnSpPr>
          <p:nvPr/>
        </p:nvCxnSpPr>
        <p:spPr>
          <a:xfrm rot="10800000">
            <a:off x="2285984" y="2143117"/>
            <a:ext cx="1714512" cy="821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400</TotalTime>
  <Words>394</Words>
  <Application>Microsoft Office PowerPoint</Application>
  <PresentationFormat>Apresentação na tela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Aspecto</vt:lpstr>
      <vt:lpstr>Apresentação do PowerPoint</vt:lpstr>
      <vt:lpstr>Introdução</vt:lpstr>
      <vt:lpstr>Motivação</vt:lpstr>
      <vt:lpstr>Objetivos gerais</vt:lpstr>
      <vt:lpstr>Objetivos específicos</vt:lpstr>
      <vt:lpstr>Cronograma</vt:lpstr>
      <vt:lpstr>Conclusão</vt:lpstr>
      <vt:lpstr>Referências</vt:lpstr>
      <vt:lpstr>Apresentação do PowerPoint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E-commerce utilizando padrão MVC</dc:title>
  <dc:creator>Diego</dc:creator>
  <cp:lastModifiedBy>diego</cp:lastModifiedBy>
  <cp:revision>48</cp:revision>
  <dcterms:created xsi:type="dcterms:W3CDTF">2008-06-14T12:39:21Z</dcterms:created>
  <dcterms:modified xsi:type="dcterms:W3CDTF">2012-05-08T12:59:17Z</dcterms:modified>
</cp:coreProperties>
</file>