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9" r:id="rId4"/>
    <p:sldId id="261" r:id="rId5"/>
    <p:sldId id="262" r:id="rId6"/>
    <p:sldId id="268" r:id="rId7"/>
    <p:sldId id="269" r:id="rId8"/>
    <p:sldId id="270" r:id="rId9"/>
    <p:sldId id="266" r:id="rId10"/>
    <p:sldId id="267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692" y="-5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de cantos arredondado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0" name="Subtítulo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19" name="Espaço Reservado para Data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632DCB-8C94-43BB-B766-ACC4B8D2ACCE}" type="datetimeFigureOut">
              <a:rPr lang="pt-BR" smtClean="0"/>
              <a:pPr/>
              <a:t>07/08/2009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30D93A-A6CD-4E22-9F9A-042F2F97151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632DCB-8C94-43BB-B766-ACC4B8D2ACCE}" type="datetimeFigureOut">
              <a:rPr lang="pt-BR" smtClean="0"/>
              <a:pPr/>
              <a:t>07/08/2009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30D93A-A6CD-4E22-9F9A-042F2F97151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632DCB-8C94-43BB-B766-ACC4B8D2ACCE}" type="datetimeFigureOut">
              <a:rPr lang="pt-BR" smtClean="0"/>
              <a:pPr/>
              <a:t>07/08/2009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30D93A-A6CD-4E22-9F9A-042F2F97151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632DCB-8C94-43BB-B766-ACC4B8D2ACCE}" type="datetimeFigureOut">
              <a:rPr lang="pt-BR" smtClean="0"/>
              <a:pPr/>
              <a:t>07/08/2009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30D93A-A6CD-4E22-9F9A-042F2F97151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de cantos arredondados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632DCB-8C94-43BB-B766-ACC4B8D2ACCE}" type="datetimeFigureOut">
              <a:rPr lang="pt-BR" smtClean="0"/>
              <a:pPr/>
              <a:t>07/08/2009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30D93A-A6CD-4E22-9F9A-042F2F97151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632DCB-8C94-43BB-B766-ACC4B8D2ACCE}" type="datetimeFigureOut">
              <a:rPr lang="pt-BR" smtClean="0"/>
              <a:pPr/>
              <a:t>07/08/2009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30D93A-A6CD-4E22-9F9A-042F2F97151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632DCB-8C94-43BB-B766-ACC4B8D2ACCE}" type="datetimeFigureOut">
              <a:rPr lang="pt-BR" smtClean="0"/>
              <a:pPr/>
              <a:t>07/08/2009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30D93A-A6CD-4E22-9F9A-042F2F97151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632DCB-8C94-43BB-B766-ACC4B8D2ACCE}" type="datetimeFigureOut">
              <a:rPr lang="pt-BR" smtClean="0"/>
              <a:pPr/>
              <a:t>07/08/2009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30D93A-A6CD-4E22-9F9A-042F2F97151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632DCB-8C94-43BB-B766-ACC4B8D2ACCE}" type="datetimeFigureOut">
              <a:rPr lang="pt-BR" smtClean="0"/>
              <a:pPr/>
              <a:t>07/08/2009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30D93A-A6CD-4E22-9F9A-042F2F97151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632DCB-8C94-43BB-B766-ACC4B8D2ACCE}" type="datetimeFigureOut">
              <a:rPr lang="pt-BR" smtClean="0"/>
              <a:pPr/>
              <a:t>07/08/2009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30D93A-A6CD-4E22-9F9A-042F2F97151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de cantos arredondado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Arredondar Retângulo em um Canto Único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632DCB-8C94-43BB-B766-ACC4B8D2ACCE}" type="datetimeFigureOut">
              <a:rPr lang="pt-BR" smtClean="0"/>
              <a:pPr/>
              <a:t>07/08/2009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30D93A-A6CD-4E22-9F9A-042F2F97151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de cantos arredondados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Espaço Reservado para Título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6B632DCB-8C94-43BB-B766-ACC4B8D2ACCE}" type="datetimeFigureOut">
              <a:rPr lang="pt-BR" smtClean="0"/>
              <a:pPr/>
              <a:t>07/08/2009</a:t>
            </a:fld>
            <a:endParaRPr lang="pt-BR"/>
          </a:p>
        </p:txBody>
      </p:sp>
      <p:sp>
        <p:nvSpPr>
          <p:cNvPr id="18" name="Espaço Reservado para Rodapé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3330D93A-A6CD-4E22-9F9A-042F2F97151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14348" y="500042"/>
            <a:ext cx="7772400" cy="914400"/>
          </a:xfrm>
        </p:spPr>
        <p:txBody>
          <a:bodyPr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Universidade de Uberaba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Projeto Integrado II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500034" y="6000768"/>
            <a:ext cx="2825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Diego Ferreira da Silva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Imagem 5" descr="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488" y="2786058"/>
            <a:ext cx="3357586" cy="17947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Obrigado!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1524" y="2357430"/>
            <a:ext cx="8183880" cy="1500198"/>
          </a:xfrm>
        </p:spPr>
        <p:txBody>
          <a:bodyPr/>
          <a:lstStyle/>
          <a:p>
            <a:pPr algn="ctr">
              <a:buNone/>
            </a:pPr>
            <a:r>
              <a:rPr lang="pt-BR" dirty="0" smtClean="0"/>
              <a:t>Diego</a:t>
            </a:r>
          </a:p>
          <a:p>
            <a:pPr algn="ctr">
              <a:buNone/>
            </a:pPr>
            <a:r>
              <a:rPr lang="en-US" dirty="0" smtClean="0"/>
              <a:t>diegosiuniube@gmail.com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 anchorCtr="0">
            <a:normAutofit/>
          </a:bodyPr>
          <a:lstStyle/>
          <a:p>
            <a:r>
              <a:rPr lang="pt-BR" sz="3200" dirty="0" smtClean="0"/>
              <a:t>Sistema para controle financeiro pessoal.</a:t>
            </a:r>
          </a:p>
        </p:txBody>
      </p:sp>
      <p:pic>
        <p:nvPicPr>
          <p:cNvPr id="8" name="Imagem 7" descr="logo_AlphaR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00364" y="2643182"/>
            <a:ext cx="3071834" cy="16419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ogo_AlphaR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00364" y="2643182"/>
            <a:ext cx="3071834" cy="164197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 anchorCtr="0">
            <a:normAutofit lnSpcReduction="10000"/>
          </a:bodyPr>
          <a:lstStyle/>
          <a:p>
            <a:r>
              <a:rPr lang="en-US" dirty="0" err="1" smtClean="0"/>
              <a:t>Propiciar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o </a:t>
            </a:r>
            <a:r>
              <a:rPr lang="en-US" dirty="0" err="1" smtClean="0"/>
              <a:t>usuário</a:t>
            </a:r>
            <a:r>
              <a:rPr lang="en-US" dirty="0" smtClean="0"/>
              <a:t> um </a:t>
            </a:r>
            <a:r>
              <a:rPr lang="en-US" dirty="0" err="1" smtClean="0"/>
              <a:t>controle</a:t>
            </a:r>
            <a:r>
              <a:rPr lang="en-US" dirty="0" smtClean="0"/>
              <a:t> de </a:t>
            </a:r>
            <a:r>
              <a:rPr lang="en-US" dirty="0" err="1" smtClean="0"/>
              <a:t>financias</a:t>
            </a:r>
            <a:r>
              <a:rPr lang="en-US" dirty="0" smtClean="0"/>
              <a:t> </a:t>
            </a:r>
            <a:r>
              <a:rPr lang="en-US" dirty="0" err="1" smtClean="0"/>
              <a:t>pessoais</a:t>
            </a:r>
            <a:r>
              <a:rPr lang="en-US" dirty="0" smtClean="0"/>
              <a:t> </a:t>
            </a:r>
            <a:r>
              <a:rPr lang="en-US" dirty="0" err="1" smtClean="0"/>
              <a:t>móvel</a:t>
            </a:r>
            <a:r>
              <a:rPr lang="en-US" dirty="0" smtClean="0"/>
              <a:t>.</a:t>
            </a:r>
            <a:endParaRPr lang="pt-BR" dirty="0" smtClean="0"/>
          </a:p>
          <a:p>
            <a:endParaRPr lang="pt-BR" dirty="0" smtClean="0"/>
          </a:p>
          <a:p>
            <a:r>
              <a:rPr lang="en-US" dirty="0" err="1" smtClean="0"/>
              <a:t>Construir</a:t>
            </a:r>
            <a:r>
              <a:rPr lang="en-US" dirty="0" smtClean="0"/>
              <a:t> um </a:t>
            </a:r>
            <a:r>
              <a:rPr lang="en-US" dirty="0" err="1" smtClean="0"/>
              <a:t>sistema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tenha</a:t>
            </a:r>
            <a:r>
              <a:rPr lang="en-US" dirty="0" smtClean="0"/>
              <a:t> o </a:t>
            </a:r>
            <a:r>
              <a:rPr lang="en-US" dirty="0" err="1" smtClean="0"/>
              <a:t>máximo</a:t>
            </a:r>
            <a:r>
              <a:rPr lang="en-US" dirty="0" smtClean="0"/>
              <a:t> de </a:t>
            </a:r>
            <a:r>
              <a:rPr lang="en-US" dirty="0" err="1" smtClean="0"/>
              <a:t>compatilidade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usuários</a:t>
            </a:r>
            <a:r>
              <a:rPr lang="en-US" dirty="0" smtClean="0"/>
              <a:t>.</a:t>
            </a:r>
            <a:endParaRPr lang="pt-BR" dirty="0" smtClean="0"/>
          </a:p>
          <a:p>
            <a:endParaRPr lang="pt-BR" dirty="0" smtClean="0"/>
          </a:p>
          <a:p>
            <a:r>
              <a:rPr lang="en-US" dirty="0" err="1" smtClean="0"/>
              <a:t>Permitir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usuários</a:t>
            </a:r>
            <a:r>
              <a:rPr lang="en-US" dirty="0" smtClean="0"/>
              <a:t> </a:t>
            </a:r>
            <a:r>
              <a:rPr lang="en-US" dirty="0" err="1" smtClean="0"/>
              <a:t>utilizem</a:t>
            </a:r>
            <a:r>
              <a:rPr lang="en-US" dirty="0" smtClean="0"/>
              <a:t> o </a:t>
            </a:r>
            <a:r>
              <a:rPr lang="en-US" dirty="0" err="1" smtClean="0"/>
              <a:t>sistema</a:t>
            </a:r>
            <a:r>
              <a:rPr lang="en-US" dirty="0" smtClean="0"/>
              <a:t> de </a:t>
            </a:r>
            <a:r>
              <a:rPr lang="en-US" dirty="0" err="1" smtClean="0"/>
              <a:t>onde</a:t>
            </a:r>
            <a:r>
              <a:rPr lang="en-US" dirty="0" smtClean="0"/>
              <a:t> </a:t>
            </a:r>
            <a:r>
              <a:rPr lang="en-US" dirty="0" err="1" smtClean="0"/>
              <a:t>estiver</a:t>
            </a:r>
            <a:r>
              <a:rPr lang="en-US" dirty="0" smtClean="0"/>
              <a:t>, </a:t>
            </a:r>
            <a:r>
              <a:rPr lang="en-US" dirty="0" err="1" smtClean="0"/>
              <a:t>independente</a:t>
            </a:r>
            <a:r>
              <a:rPr lang="en-US" dirty="0" smtClean="0"/>
              <a:t> de </a:t>
            </a:r>
            <a:r>
              <a:rPr lang="en-US" dirty="0" err="1" smtClean="0"/>
              <a:t>conexão</a:t>
            </a:r>
            <a:r>
              <a:rPr lang="en-US" dirty="0" smtClean="0"/>
              <a:t> com a internet.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ogo_AlphaR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00364" y="2643182"/>
            <a:ext cx="3071834" cy="164197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 gerais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2920" y="669808"/>
            <a:ext cx="8183880" cy="4187952"/>
          </a:xfrm>
        </p:spPr>
        <p:txBody>
          <a:bodyPr anchor="ctr" anchorCtr="0">
            <a:normAutofit/>
          </a:bodyPr>
          <a:lstStyle/>
          <a:p>
            <a:r>
              <a:rPr lang="pt-BR" sz="2000" dirty="0" smtClean="0"/>
              <a:t>Gerais</a:t>
            </a:r>
          </a:p>
          <a:p>
            <a:pPr>
              <a:buNone/>
            </a:pPr>
            <a:endParaRPr lang="pt-BR" sz="2000" dirty="0" smtClean="0"/>
          </a:p>
          <a:p>
            <a:pPr lvl="2">
              <a:buFont typeface="Wingdings" pitchFamily="2" charset="2"/>
              <a:buChar char="Ø"/>
            </a:pPr>
            <a:r>
              <a:rPr lang="pt-BR" sz="2000" dirty="0" smtClean="0"/>
              <a:t>Desenvolver um sistema de controle de gastos pessoais que seja compatível com a grande maioria de dispositivos móveis existentes no mercado, e que possua um módulo web(</a:t>
            </a:r>
            <a:r>
              <a:rPr lang="pt-BR" sz="2000" dirty="0" err="1" smtClean="0"/>
              <a:t>cross-browser</a:t>
            </a:r>
            <a:r>
              <a:rPr lang="pt-BR" sz="2000" dirty="0" smtClean="0"/>
              <a:t>) que seja sincronizado com o aparelho celular do usuário permitindo que o mesmo utilize o sistema através das duas interfaces</a:t>
            </a:r>
            <a:r>
              <a:rPr lang="pt-BR" sz="2000" dirty="0" smtClean="0"/>
              <a:t>.</a:t>
            </a:r>
            <a:endParaRPr lang="pt-BR" sz="2000" dirty="0" smtClean="0"/>
          </a:p>
          <a:p>
            <a:pPr>
              <a:buNone/>
            </a:pPr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 específicos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596" y="714356"/>
            <a:ext cx="8183880" cy="4714908"/>
          </a:xfrm>
        </p:spPr>
        <p:txBody>
          <a:bodyPr anchor="ctr" anchorCtr="0">
            <a:normAutofit fontScale="85000" lnSpcReduction="10000"/>
          </a:bodyPr>
          <a:lstStyle/>
          <a:p>
            <a:r>
              <a:rPr lang="pt-BR" sz="2000" dirty="0" smtClean="0"/>
              <a:t>Específicos</a:t>
            </a:r>
          </a:p>
          <a:p>
            <a:pPr lvl="1">
              <a:buNone/>
            </a:pPr>
            <a:endParaRPr lang="en-US" sz="2000" dirty="0" smtClean="0"/>
          </a:p>
          <a:p>
            <a:pPr lvl="1">
              <a:buFont typeface="Wingdings" pitchFamily="2" charset="2"/>
              <a:buChar char="Ø"/>
            </a:pPr>
            <a:r>
              <a:rPr lang="en-US" sz="2000" dirty="0" smtClean="0"/>
              <a:t> </a:t>
            </a:r>
            <a:r>
              <a:rPr lang="pt-BR" sz="2100" dirty="0" smtClean="0"/>
              <a:t>Prover uma interface para controle de gastos pessoais móvel</a:t>
            </a:r>
            <a:endParaRPr lang="en-US" sz="2100" dirty="0" smtClean="0"/>
          </a:p>
          <a:p>
            <a:pPr lvl="1">
              <a:buFont typeface="Wingdings" pitchFamily="2" charset="2"/>
              <a:buChar char="Ø"/>
            </a:pPr>
            <a:r>
              <a:rPr lang="en-US" sz="2100" dirty="0" smtClean="0"/>
              <a:t> </a:t>
            </a:r>
            <a:r>
              <a:rPr lang="pt-BR" sz="2100" dirty="0" smtClean="0"/>
              <a:t>Prover facilidade no lançamento dos gastos e na obtenção das informações devido a sua mobilidade.</a:t>
            </a:r>
            <a:endParaRPr lang="en-US" sz="2100" dirty="0" smtClean="0"/>
          </a:p>
          <a:p>
            <a:pPr lvl="1">
              <a:buNone/>
            </a:pPr>
            <a:endParaRPr lang="en-US" sz="2000" dirty="0" smtClean="0"/>
          </a:p>
          <a:p>
            <a:pPr lvl="1"/>
            <a:r>
              <a:rPr lang="pt-BR" sz="2000" dirty="0" smtClean="0"/>
              <a:t>Instalador para  o dispositivo móvel</a:t>
            </a:r>
          </a:p>
          <a:p>
            <a:pPr lvl="1"/>
            <a:r>
              <a:rPr lang="pt-BR" sz="2000" dirty="0" smtClean="0"/>
              <a:t>Controle de acesso no aparelho e no módulo web (</a:t>
            </a:r>
            <a:r>
              <a:rPr lang="pt-BR" sz="2000" dirty="0" err="1" smtClean="0"/>
              <a:t>Login</a:t>
            </a:r>
            <a:r>
              <a:rPr lang="pt-BR" sz="2000" dirty="0" smtClean="0"/>
              <a:t>)</a:t>
            </a:r>
          </a:p>
          <a:p>
            <a:pPr lvl="1"/>
            <a:r>
              <a:rPr lang="pt-BR" sz="2000" dirty="0" smtClean="0"/>
              <a:t>Cadastro/manutenção de custos em ambos os módulos</a:t>
            </a:r>
          </a:p>
          <a:p>
            <a:pPr lvl="1"/>
            <a:r>
              <a:rPr lang="pt-BR" sz="2000" dirty="0" smtClean="0"/>
              <a:t>Cadastro de usuários no módulo web</a:t>
            </a:r>
          </a:p>
          <a:p>
            <a:pPr lvl="1"/>
            <a:r>
              <a:rPr lang="pt-BR" sz="2000" dirty="0" smtClean="0"/>
              <a:t>Manutenção de usuários no módulo web para o administrador do sistema</a:t>
            </a:r>
          </a:p>
          <a:p>
            <a:pPr lvl="1"/>
            <a:r>
              <a:rPr lang="pt-BR" sz="2000" dirty="0" smtClean="0"/>
              <a:t>Cadastro/manutenção de categoria de custos e status de gastos no módulo web para o administrador</a:t>
            </a:r>
          </a:p>
          <a:p>
            <a:pPr lvl="1"/>
            <a:r>
              <a:rPr lang="pt-BR" sz="2000" dirty="0" smtClean="0"/>
              <a:t>Sincronismo dos dados dispositivo móvel com o sistema web</a:t>
            </a:r>
          </a:p>
          <a:p>
            <a:pPr lvl="1"/>
            <a:r>
              <a:rPr lang="pt-BR" sz="2000" dirty="0" smtClean="0"/>
              <a:t>Relatórios de gastos com gráficos no módulo web e no dispositivo móvel.</a:t>
            </a:r>
          </a:p>
          <a:p>
            <a:pPr lvl="1">
              <a:buFont typeface="Wingdings" pitchFamily="2" charset="2"/>
              <a:buChar char="Ø"/>
            </a:pPr>
            <a:endParaRPr lang="pt-BR" sz="2000" dirty="0" smtClean="0"/>
          </a:p>
          <a:p>
            <a:endParaRPr lang="pt-BR" sz="2000" dirty="0" smtClean="0"/>
          </a:p>
          <a:p>
            <a:endParaRPr lang="pt-BR" sz="2000" dirty="0" smtClean="0"/>
          </a:p>
        </p:txBody>
      </p:sp>
      <p:pic>
        <p:nvPicPr>
          <p:cNvPr id="4" name="Imagem 3" descr="logo_AlphaR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00364" y="2643182"/>
            <a:ext cx="3071834" cy="16419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pic>
        <p:nvPicPr>
          <p:cNvPr id="4" name="Imagem 3" descr="logo_AlphaR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00364" y="2643182"/>
            <a:ext cx="3071834" cy="1641978"/>
          </a:xfrm>
          <a:prstGeom prst="rect">
            <a:avLst/>
          </a:prstGeom>
        </p:spPr>
      </p:pic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642910" y="928670"/>
          <a:ext cx="7786742" cy="3929090"/>
        </p:xfrm>
        <a:graphic>
          <a:graphicData uri="http://schemas.openxmlformats.org/drawingml/2006/table">
            <a:tbl>
              <a:tblPr/>
              <a:tblGrid>
                <a:gridCol w="3197040"/>
                <a:gridCol w="946364"/>
                <a:gridCol w="928694"/>
                <a:gridCol w="928694"/>
                <a:gridCol w="928694"/>
                <a:gridCol w="857256"/>
              </a:tblGrid>
              <a:tr h="78581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2000" b="1" i="1" dirty="0">
                          <a:latin typeface="Times New Roman"/>
                          <a:ea typeface="Times New Roman"/>
                          <a:cs typeface="Times New Roman"/>
                        </a:rPr>
                        <a:t>Atividades</a:t>
                      </a:r>
                      <a:endParaRPr lang="pt-BR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2000" b="1" i="1">
                          <a:latin typeface="Times New Roman"/>
                          <a:ea typeface="Times New Roman"/>
                          <a:cs typeface="Times New Roman"/>
                        </a:rPr>
                        <a:t>Jul/09</a:t>
                      </a:r>
                      <a:endParaRPr lang="pt-BR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2000" b="1" i="1">
                          <a:latin typeface="Times New Roman"/>
                          <a:ea typeface="Times New Roman"/>
                          <a:cs typeface="Times New Roman"/>
                        </a:rPr>
                        <a:t>Ago/09</a:t>
                      </a:r>
                      <a:endParaRPr lang="pt-BR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2000" b="1" i="1">
                          <a:latin typeface="Times New Roman"/>
                          <a:ea typeface="Times New Roman"/>
                          <a:cs typeface="Times New Roman"/>
                        </a:rPr>
                        <a:t>Set/09</a:t>
                      </a:r>
                      <a:endParaRPr lang="pt-BR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2000" b="1" i="1">
                          <a:latin typeface="Times New Roman"/>
                          <a:ea typeface="Times New Roman"/>
                          <a:cs typeface="Times New Roman"/>
                        </a:rPr>
                        <a:t>Out/09</a:t>
                      </a:r>
                      <a:endParaRPr lang="pt-BR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2000" b="1" i="1">
                          <a:latin typeface="Times New Roman"/>
                          <a:ea typeface="Times New Roman"/>
                          <a:cs typeface="Times New Roman"/>
                        </a:rPr>
                        <a:t>Nov/09</a:t>
                      </a:r>
                      <a:endParaRPr lang="pt-BR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581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2000" b="1" i="1" dirty="0">
                          <a:latin typeface="Times New Roman"/>
                          <a:ea typeface="Times New Roman"/>
                          <a:cs typeface="Times New Roman"/>
                        </a:rPr>
                        <a:t>Estudos e Definições</a:t>
                      </a:r>
                      <a:endParaRPr lang="pt-BR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2000" b="1" i="1">
                          <a:latin typeface="Times New Roman"/>
                          <a:ea typeface="Times New Roman"/>
                          <a:cs typeface="Times New Roman"/>
                        </a:rPr>
                        <a:t>X</a:t>
                      </a:r>
                      <a:endParaRPr lang="pt-BR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pt-BR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pt-BR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pt-BR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pt-BR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581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2000" b="1" i="1">
                          <a:latin typeface="Times New Roman"/>
                          <a:ea typeface="Times New Roman"/>
                          <a:cs typeface="Times New Roman"/>
                        </a:rPr>
                        <a:t>Documentação</a:t>
                      </a:r>
                      <a:endParaRPr lang="pt-BR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pt-BR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2000" b="1" i="1" dirty="0">
                          <a:latin typeface="Times New Roman"/>
                          <a:ea typeface="Times New Roman"/>
                          <a:cs typeface="Times New Roman"/>
                        </a:rPr>
                        <a:t>X</a:t>
                      </a:r>
                      <a:endParaRPr lang="pt-BR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pt-BR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pt-BR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pt-BR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581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2000" b="1" i="1">
                          <a:latin typeface="Times New Roman"/>
                          <a:ea typeface="Times New Roman"/>
                          <a:cs typeface="Times New Roman"/>
                        </a:rPr>
                        <a:t>Implementação</a:t>
                      </a:r>
                      <a:endParaRPr lang="pt-BR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pt-BR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pt-BR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2000" b="1" i="1" dirty="0">
                          <a:latin typeface="Times New Roman"/>
                          <a:ea typeface="Times New Roman"/>
                          <a:cs typeface="Times New Roman"/>
                        </a:rPr>
                        <a:t>X</a:t>
                      </a:r>
                      <a:endParaRPr lang="pt-BR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2000" b="1" i="1" dirty="0">
                          <a:latin typeface="Times New Roman"/>
                          <a:ea typeface="Times New Roman"/>
                          <a:cs typeface="Times New Roman"/>
                        </a:rPr>
                        <a:t>X</a:t>
                      </a:r>
                      <a:endParaRPr lang="pt-BR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pt-BR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581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2000" b="1" i="1">
                          <a:latin typeface="Times New Roman"/>
                          <a:ea typeface="Times New Roman"/>
                          <a:cs typeface="Times New Roman"/>
                        </a:rPr>
                        <a:t>Preparação Apresentação</a:t>
                      </a:r>
                      <a:endParaRPr lang="pt-BR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pt-BR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pt-BR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pt-BR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pt-BR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2000" b="1" i="1" dirty="0">
                          <a:latin typeface="Times New Roman"/>
                          <a:ea typeface="Times New Roman"/>
                          <a:cs typeface="Times New Roman"/>
                        </a:rPr>
                        <a:t>X</a:t>
                      </a:r>
                      <a:endParaRPr lang="pt-BR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5214950"/>
            <a:ext cx="8183880" cy="820090"/>
          </a:xfrm>
        </p:spPr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pic>
        <p:nvPicPr>
          <p:cNvPr id="4" name="Imagem 3" descr="logo_AlphaR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00364" y="2643182"/>
            <a:ext cx="3071834" cy="1641978"/>
          </a:xfrm>
          <a:prstGeom prst="rect">
            <a:avLst/>
          </a:prstGeom>
        </p:spPr>
      </p:pic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428596" y="785794"/>
            <a:ext cx="8143932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291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85850" algn="l"/>
              </a:tabLst>
            </a:pP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O sistema deve ser prático e funcional e atender as expectativas dos usuários quanto ao requisito principal que é oferecer um sistema de controle financeiro pessoal móvel superando as expectativas no quesito usabilidade.</a:t>
            </a:r>
            <a:endParaRPr kumimoji="0" lang="pt-B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65138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85850" algn="l"/>
              </a:tabLst>
            </a:pP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Como melhorias futuras pretende-se desenvolver um módulo específico para compras de supermercado, permitindo que o usuário armazene os produtos comprados e o valor total da compra, isso irá auxiliar para conferência do valor da compra com o valor cobrado no caixa e servirá como comparativo para compras futuras, podendo comparar preços de produtos e o preço total da compra.</a:t>
            </a:r>
            <a:endParaRPr kumimoji="0" lang="pt-B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5214950"/>
            <a:ext cx="8183880" cy="820090"/>
          </a:xfrm>
        </p:spPr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pic>
        <p:nvPicPr>
          <p:cNvPr id="4" name="Imagem 3" descr="logo_AlphaR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00364" y="2643182"/>
            <a:ext cx="3071834" cy="1641978"/>
          </a:xfrm>
          <a:prstGeom prst="rect">
            <a:avLst/>
          </a:prstGeom>
        </p:spPr>
      </p:pic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500034" y="535617"/>
            <a:ext cx="8143932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pt-BR" sz="1200" dirty="0" smtClean="0"/>
              <a:t>Gomes, Yuri Marx P. Java na Web com JSF, </a:t>
            </a:r>
            <a:r>
              <a:rPr lang="pt-BR" sz="1200" dirty="0" err="1" smtClean="0"/>
              <a:t>Spring</a:t>
            </a:r>
            <a:r>
              <a:rPr lang="pt-BR" sz="1200" dirty="0" smtClean="0"/>
              <a:t>, </a:t>
            </a:r>
            <a:r>
              <a:rPr lang="pt-BR" sz="1200" dirty="0" err="1" smtClean="0"/>
              <a:t>Hibernate</a:t>
            </a:r>
            <a:r>
              <a:rPr lang="pt-BR" sz="1200" dirty="0" smtClean="0"/>
              <a:t> e </a:t>
            </a:r>
            <a:r>
              <a:rPr lang="pt-BR" sz="1200" dirty="0" err="1" smtClean="0"/>
              <a:t>Netbeans</a:t>
            </a:r>
            <a:r>
              <a:rPr lang="pt-BR" sz="1200" dirty="0" smtClean="0"/>
              <a:t> 6. Rio de Janeiro: Editora Ciência Moderna, 2008.</a:t>
            </a:r>
          </a:p>
          <a:p>
            <a:r>
              <a:rPr lang="pt-BR" sz="1200" dirty="0" smtClean="0"/>
              <a:t> </a:t>
            </a:r>
          </a:p>
          <a:p>
            <a:r>
              <a:rPr lang="pt-BR" sz="1200" dirty="0" smtClean="0"/>
              <a:t>Gonçalves, Edson. Desenvolvendo aplicações Web com </a:t>
            </a:r>
            <a:r>
              <a:rPr lang="pt-BR" sz="1200" dirty="0" err="1" smtClean="0"/>
              <a:t>Netbeans</a:t>
            </a:r>
            <a:r>
              <a:rPr lang="pt-BR" sz="1200" dirty="0" smtClean="0"/>
              <a:t> 6. Rio de Janeiro: Editora Ciência Moderna, 2008.</a:t>
            </a:r>
          </a:p>
          <a:p>
            <a:r>
              <a:rPr lang="pt-BR" sz="1200" dirty="0" smtClean="0"/>
              <a:t> </a:t>
            </a:r>
          </a:p>
          <a:p>
            <a:r>
              <a:rPr lang="pt-BR" sz="1200" dirty="0" smtClean="0"/>
              <a:t>Gonçalves, Edson. Desenvolvendo aplicações Web com JSP </a:t>
            </a:r>
            <a:r>
              <a:rPr lang="pt-BR" sz="1200" dirty="0" err="1" smtClean="0"/>
              <a:t>Servlets</a:t>
            </a:r>
            <a:r>
              <a:rPr lang="pt-BR" sz="1200" dirty="0" smtClean="0"/>
              <a:t>, Java Server Faces, </a:t>
            </a:r>
            <a:r>
              <a:rPr lang="pt-BR" sz="1200" dirty="0" err="1" smtClean="0"/>
              <a:t>Hibernate</a:t>
            </a:r>
            <a:r>
              <a:rPr lang="pt-BR" sz="1200" dirty="0" smtClean="0"/>
              <a:t>, EJB 3 </a:t>
            </a:r>
            <a:r>
              <a:rPr lang="pt-BR" sz="1200" dirty="0" err="1" smtClean="0"/>
              <a:t>Persistence</a:t>
            </a:r>
            <a:r>
              <a:rPr lang="pt-BR" sz="1200" dirty="0" smtClean="0"/>
              <a:t> e Ajax. Rio de Janeiro: Editora Ciência Moderna, 2007.</a:t>
            </a:r>
          </a:p>
          <a:p>
            <a:r>
              <a:rPr lang="pt-BR" sz="1200" dirty="0" smtClean="0"/>
              <a:t> </a:t>
            </a:r>
          </a:p>
          <a:p>
            <a:r>
              <a:rPr lang="pt-BR" sz="1200" dirty="0" smtClean="0"/>
              <a:t>WIKIPEDIA, Definição WAP. Disponível em: &lt;http://pt.wikipedia.org/wiki/WAP&gt;. Acesso em: 05 de agosto de 2009.</a:t>
            </a:r>
          </a:p>
          <a:p>
            <a:r>
              <a:rPr lang="pt-BR" sz="1200" dirty="0" smtClean="0"/>
              <a:t> </a:t>
            </a:r>
          </a:p>
          <a:p>
            <a:r>
              <a:rPr lang="pt-BR" sz="1200" dirty="0" smtClean="0"/>
              <a:t>WIKIPEDIA, Definição GPRS. Disponível em: &lt; http://en.wikipedia.org/wiki/General_Packet_Radio_Service&gt;. Acesso em: 05 de agosto de 2009.</a:t>
            </a:r>
          </a:p>
          <a:p>
            <a:r>
              <a:rPr lang="pt-BR" sz="1200" dirty="0" smtClean="0"/>
              <a:t> </a:t>
            </a:r>
          </a:p>
          <a:p>
            <a:r>
              <a:rPr lang="pt-BR" sz="1200" dirty="0" smtClean="0"/>
              <a:t>WIKIPEDIA, Definição HTTP. Disponível em: &lt; http://pt.wikipedia.org/wiki/Hypertext_Transfer_Protocol&gt;. Acesso em: 05 de agosto de 2009.</a:t>
            </a:r>
          </a:p>
          <a:p>
            <a:r>
              <a:rPr lang="pt-BR" sz="1200" dirty="0" smtClean="0"/>
              <a:t> </a:t>
            </a:r>
          </a:p>
          <a:p>
            <a:r>
              <a:rPr lang="pt-BR" sz="1200" dirty="0" smtClean="0"/>
              <a:t>WIKIPEDIA, Definição SOAP. Disponível em: &lt; http://pt.wikipedia.org/wiki/SOAP&gt;. Acesso em: 05 de agosto de 2009.</a:t>
            </a:r>
          </a:p>
          <a:p>
            <a:r>
              <a:rPr lang="pt-BR" sz="1200" dirty="0" smtClean="0"/>
              <a:t> </a:t>
            </a:r>
          </a:p>
          <a:p>
            <a:r>
              <a:rPr lang="pt-BR" sz="1200" dirty="0" smtClean="0"/>
              <a:t>DEVMEDIA, </a:t>
            </a:r>
            <a:r>
              <a:rPr lang="pt-BR" sz="1200" dirty="0" err="1" smtClean="0"/>
              <a:t>Video</a:t>
            </a:r>
            <a:r>
              <a:rPr lang="pt-BR" sz="1200" dirty="0" smtClean="0"/>
              <a:t> Aula desenvolvimento </a:t>
            </a:r>
            <a:r>
              <a:rPr lang="pt-BR" sz="1200" dirty="0" err="1" smtClean="0"/>
              <a:t>Mobile</a:t>
            </a:r>
            <a:r>
              <a:rPr lang="pt-BR" sz="1200" dirty="0" smtClean="0"/>
              <a:t>. Disponível em: &lt; http://www.devmedia.com.br/cursos/listcurso.asp?curso=17&gt;. Acesso em: 05 de agosto de 2009.</a:t>
            </a:r>
          </a:p>
          <a:p>
            <a:r>
              <a:rPr lang="pt-BR" sz="1200" dirty="0" smtClean="0"/>
              <a:t> </a:t>
            </a:r>
          </a:p>
          <a:p>
            <a:r>
              <a:rPr lang="pt-BR" sz="1200" dirty="0" smtClean="0"/>
              <a:t>DEVMEDIA, Utilização de </a:t>
            </a:r>
            <a:r>
              <a:rPr lang="pt-BR" sz="1200" dirty="0" err="1" smtClean="0"/>
              <a:t>WebServices</a:t>
            </a:r>
            <a:r>
              <a:rPr lang="pt-BR" sz="1200" dirty="0" smtClean="0"/>
              <a:t> </a:t>
            </a:r>
            <a:r>
              <a:rPr lang="pt-BR" sz="1200" dirty="0" err="1" smtClean="0"/>
              <a:t>Mobile</a:t>
            </a:r>
            <a:r>
              <a:rPr lang="pt-BR" sz="1200" dirty="0" smtClean="0"/>
              <a:t>. Disponível em: &lt; http://www.devmedia.com.br/cursos/listcurso.asp?curso=96&gt;. Acesso em: 05 de agosto de 2009.</a:t>
            </a:r>
            <a:endParaRPr lang="pt-BR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642910" y="1000108"/>
            <a:ext cx="1643074" cy="2286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Provedor</a:t>
            </a:r>
            <a:r>
              <a:rPr lang="en-US" dirty="0" smtClean="0">
                <a:solidFill>
                  <a:schemeClr val="tx1"/>
                </a:solidFill>
              </a:rPr>
              <a:t> de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Serviços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Financial Mobile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 de cantos arredondados 6"/>
          <p:cNvSpPr/>
          <p:nvPr/>
        </p:nvSpPr>
        <p:spPr>
          <a:xfrm>
            <a:off x="4000496" y="714356"/>
            <a:ext cx="2286016" cy="92869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Módulo</a:t>
            </a:r>
            <a:r>
              <a:rPr lang="en-US" dirty="0" smtClean="0">
                <a:solidFill>
                  <a:schemeClr val="tx1"/>
                </a:solidFill>
              </a:rPr>
              <a:t> Web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7358082" y="2571744"/>
            <a:ext cx="1000132" cy="17145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Celular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0" name="Conector de seta reta 9"/>
          <p:cNvCxnSpPr>
            <a:stCxn id="8" idx="1"/>
            <a:endCxn id="46" idx="3"/>
          </p:cNvCxnSpPr>
          <p:nvPr/>
        </p:nvCxnSpPr>
        <p:spPr>
          <a:xfrm rot="10800000">
            <a:off x="6286512" y="2964654"/>
            <a:ext cx="1071570" cy="4643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>
            <a:stCxn id="7" idx="1"/>
            <a:endCxn id="6" idx="3"/>
          </p:cNvCxnSpPr>
          <p:nvPr/>
        </p:nvCxnSpPr>
        <p:spPr>
          <a:xfrm rot="10800000" flipV="1">
            <a:off x="2285984" y="1178702"/>
            <a:ext cx="1714512" cy="9644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de cantos arredondados 20"/>
          <p:cNvSpPr/>
          <p:nvPr/>
        </p:nvSpPr>
        <p:spPr>
          <a:xfrm>
            <a:off x="642910" y="4357694"/>
            <a:ext cx="1571636" cy="128588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BD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23" name="Conector de seta reta 22"/>
          <p:cNvCxnSpPr>
            <a:stCxn id="6" idx="2"/>
            <a:endCxn id="21" idx="0"/>
          </p:cNvCxnSpPr>
          <p:nvPr/>
        </p:nvCxnSpPr>
        <p:spPr>
          <a:xfrm rot="5400000">
            <a:off x="910803" y="3804050"/>
            <a:ext cx="1071570" cy="357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de cantos arredondados 28"/>
          <p:cNvSpPr/>
          <p:nvPr/>
        </p:nvSpPr>
        <p:spPr>
          <a:xfrm>
            <a:off x="7429520" y="4929198"/>
            <a:ext cx="1000132" cy="8572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RMS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31" name="Conector de seta reta 30"/>
          <p:cNvCxnSpPr>
            <a:stCxn id="8" idx="2"/>
            <a:endCxn id="29" idx="0"/>
          </p:cNvCxnSpPr>
          <p:nvPr/>
        </p:nvCxnSpPr>
        <p:spPr>
          <a:xfrm rot="16200000" flipH="1">
            <a:off x="7572396" y="4572008"/>
            <a:ext cx="642942" cy="714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ângulo de cantos arredondados 45"/>
          <p:cNvSpPr/>
          <p:nvPr/>
        </p:nvSpPr>
        <p:spPr>
          <a:xfrm>
            <a:off x="4000496" y="2500306"/>
            <a:ext cx="2286016" cy="92869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Módulo</a:t>
            </a:r>
            <a:r>
              <a:rPr lang="en-US" dirty="0" smtClean="0">
                <a:solidFill>
                  <a:schemeClr val="tx1"/>
                </a:solidFill>
              </a:rPr>
              <a:t> Web de </a:t>
            </a:r>
            <a:r>
              <a:rPr lang="en-US" dirty="0" err="1" smtClean="0">
                <a:solidFill>
                  <a:schemeClr val="tx1"/>
                </a:solidFill>
              </a:rPr>
              <a:t>Serviços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para</a:t>
            </a:r>
            <a:r>
              <a:rPr lang="en-US" dirty="0" smtClean="0">
                <a:solidFill>
                  <a:schemeClr val="tx1"/>
                </a:solidFill>
              </a:rPr>
              <a:t> o </a:t>
            </a:r>
            <a:r>
              <a:rPr lang="en-US" dirty="0" err="1" smtClean="0">
                <a:solidFill>
                  <a:schemeClr val="tx1"/>
                </a:solidFill>
              </a:rPr>
              <a:t>celular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59" name="Conector de seta reta 58"/>
          <p:cNvCxnSpPr>
            <a:stCxn id="46" idx="1"/>
            <a:endCxn id="6" idx="3"/>
          </p:cNvCxnSpPr>
          <p:nvPr/>
        </p:nvCxnSpPr>
        <p:spPr>
          <a:xfrm rot="10800000">
            <a:off x="2285984" y="2143117"/>
            <a:ext cx="1714512" cy="8215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o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o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372</TotalTime>
  <Words>389</Words>
  <Application>Microsoft Office PowerPoint</Application>
  <PresentationFormat>Apresentação na tela (4:3)</PresentationFormat>
  <Paragraphs>78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Aspecto</vt:lpstr>
      <vt:lpstr>Slide 1</vt:lpstr>
      <vt:lpstr>Introdução</vt:lpstr>
      <vt:lpstr>Motivação</vt:lpstr>
      <vt:lpstr>Objetivos gerais</vt:lpstr>
      <vt:lpstr>Objetivos específicos</vt:lpstr>
      <vt:lpstr>Cronograma</vt:lpstr>
      <vt:lpstr>Conclusão</vt:lpstr>
      <vt:lpstr>Referências</vt:lpstr>
      <vt:lpstr>Slide 9</vt:lpstr>
      <vt:lpstr>Obrigado!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de um E-commerce utilizando padrão MVC</dc:title>
  <dc:creator>Diego</dc:creator>
  <cp:lastModifiedBy>diego</cp:lastModifiedBy>
  <cp:revision>46</cp:revision>
  <dcterms:created xsi:type="dcterms:W3CDTF">2008-06-14T12:39:21Z</dcterms:created>
  <dcterms:modified xsi:type="dcterms:W3CDTF">2009-08-07T21:55:38Z</dcterms:modified>
</cp:coreProperties>
</file>