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y="5143500" cx="9144000"/>
  <p:notesSz cx="6858000" cy="9144000"/>
  <p:embeddedFontLst>
    <p:embeddedFont>
      <p:font typeface="Dosis Light"/>
      <p:regular r:id="rId87"/>
      <p:bold r:id="rId88"/>
    </p:embeddedFont>
    <p:embeddedFont>
      <p:font typeface="Dosis"/>
      <p:regular r:id="rId89"/>
      <p:bold r:id="rId90"/>
    </p:embeddedFont>
    <p:embeddedFont>
      <p:font typeface="Titillium Web"/>
      <p:regular r:id="rId91"/>
      <p:bold r:id="rId92"/>
      <p:italic r:id="rId93"/>
      <p:boldItalic r:id="rId94"/>
    </p:embeddedFont>
    <p:embeddedFont>
      <p:font typeface="Titillium Web Light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TitilliumWebLight-regular.fntdata"/><Relationship Id="rId94" Type="http://schemas.openxmlformats.org/officeDocument/2006/relationships/font" Target="fonts/TitilliumWeb-boldItalic.fntdata"/><Relationship Id="rId97" Type="http://schemas.openxmlformats.org/officeDocument/2006/relationships/font" Target="fonts/TitilliumWebLight-italic.fntdata"/><Relationship Id="rId96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8" Type="http://schemas.openxmlformats.org/officeDocument/2006/relationships/font" Target="fonts/TitilliumWeb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TitilliumWeb-regular.fntdata"/><Relationship Id="rId90" Type="http://schemas.openxmlformats.org/officeDocument/2006/relationships/font" Target="fonts/Dosis-bold.fntdata"/><Relationship Id="rId93" Type="http://schemas.openxmlformats.org/officeDocument/2006/relationships/font" Target="fonts/TitilliumWeb-italic.fntdata"/><Relationship Id="rId92" Type="http://schemas.openxmlformats.org/officeDocument/2006/relationships/font" Target="fonts/TitilliumWeb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DosisLight-bold.fntdata"/><Relationship Id="rId87" Type="http://schemas.openxmlformats.org/officeDocument/2006/relationships/font" Target="fonts/DosisLight-regular.fntdata"/><Relationship Id="rId89" Type="http://schemas.openxmlformats.org/officeDocument/2006/relationships/font" Target="fonts/Dosis-regular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1b65a2f67f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1b65a2f67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2124770a79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2124770a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1" name="Google Shape;39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1b65a2f67f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1b65a2f67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2124770a79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2124770a7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215f91de257_0_8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215f91de25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2124770a79f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" name="Google Shape;3958;g2124770a7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2124770a79f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2124770a7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215f91de257_0_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215f91de257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2124770a79f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2124770a7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1b65a2f67f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1b65a2f67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213fe67d006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213fe67d0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2139c856369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2139c8563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2124770a79f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2124770a7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2124770a79f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2124770a7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g2139c85636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2" name="Google Shape;4032;g2139c8563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g215f91de25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Google Shape;4043;g215f91de2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215f91de257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215f91de2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g215f91de257_0_7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7" name="Google Shape;4077;g215f91de25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2124770a79f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2124770a79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2139c856369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2139c8563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2139c856369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2139c85636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g2139c856369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6" name="Google Shape;4116;g2139c8563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0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Google Shape;4121;g213fe67d006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2" name="Google Shape;4122;g213fe67d0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216189b1d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216189b1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7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g213fe67d006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9" name="Google Shape;4159;g213fe67d00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213fe67d006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213fe67d0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8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Google Shape;4219;g213fe67d006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0" name="Google Shape;4220;g213fe67d00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0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g215f91de257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2" name="Google Shape;4262;g215f91de25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9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0" name="Google Shape;4320;g2124770a79f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1" name="Google Shape;4321;g2124770a7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4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g216189b1d7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6" name="Google Shape;4336;g216189b1d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215f91de257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215f91de2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g215f91de257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1" name="Google Shape;4351;g215f91de25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9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g215f91de257_0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1" name="Google Shape;4381;g215f91de25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" name="Google Shape;4423;g215f91de257_0_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4" name="Google Shape;4424;g215f91de25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6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g215f91de257_0_4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8" name="Google Shape;4478;g215f91de257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0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g215f91de257_0_5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2" name="Google Shape;4532;g215f91de25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8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13fe67d006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13fe67d0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2" name="Shape 4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3" name="Google Shape;4603;g215f91de257_0_6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4" name="Google Shape;4604;g215f91de257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Google Shape;4622;g215f91de257_0_6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3" name="Google Shape;4623;g215f91de25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8" name="Shape 4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9" name="Google Shape;4629;g215f91de257_0_6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0" name="Google Shape;4630;g215f91de25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9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g215f91de257_0_6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1" name="Google Shape;4641;g215f91de25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9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215f91de257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215f91de25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8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215f91de25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215f91de2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6" name="Shape 4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Google Shape;4667;g215f91de257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8" name="Google Shape;4668;g215f91de2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g215f91de25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6" name="Google Shape;4676;g215f91de2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g215f91de257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5" name="Google Shape;4705;g215f91de25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3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Google Shape;4744;g214bb71c4d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5" name="Google Shape;4745;g214bb71c4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9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215f91de257_0_6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215f91de257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7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2139c856369_0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2139c85636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0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g2139c85636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2" name="Google Shape;4812;g2139c8563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0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g2139c856369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g2139c8563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g1b65a2f67f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g1b65a2f6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0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2139c856369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2139c85636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g2139c856369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1" name="Google Shape;4841;g2139c85636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8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g2139c856369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0" name="Google Shape;4850;g2139c8563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7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2139c856369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2139c85636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6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g2139c856369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8" name="Google Shape;4868;g2139c8563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8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g2139c856369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0" name="Google Shape;4880;g2139c8563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6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2139c856369_0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8" name="Google Shape;4888;g2139c85636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5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g2139c856369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7" name="Google Shape;4897;g2139c8563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2" name="Shape 4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3" name="Google Shape;4903;g2139c85636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4" name="Google Shape;4904;g2139c856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9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0" name="Google Shape;4910;g2139c856369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1" name="Google Shape;4911;g2139c85636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1b65a2f67f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1b65a2f67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6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g213fe67d006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8" name="Google Shape;4918;g213fe67d0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5" name="Shape 4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6" name="Google Shape;4936;g2139c85636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7" name="Google Shape;4937;g2139c8563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5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g213fe67d006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7" name="Google Shape;4947;g213fe67d0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3" name="Shape 4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4" name="Google Shape;4954;g2139c856369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5" name="Google Shape;4955;g2139c85636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3" name="Shape 4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4" name="Google Shape;4964;g2139c856369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5" name="Google Shape;4965;g2139c85636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2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3" name="Google Shape;4973;g213fe67d0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4" name="Google Shape;4974;g213fe67d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8" name="Shape 4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9" name="Google Shape;4979;g213fe67d006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0" name="Google Shape;4980;g213fe67d0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0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1" name="Google Shape;4991;g213fe67d00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2" name="Google Shape;4992;g213fe67d0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8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g2139c856369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0" name="Google Shape;5000;g2139c85636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g1b65a2f67f7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3" name="Google Shape;5013;g1b65a2f67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13fe67d006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13fe67d00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8" name="Shape 5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" name="Google Shape;50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0" name="Google Shape;50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5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7" name="Google Shape;50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2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" name="Google Shape;5033;g2139c856369_0_3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4" name="Google Shape;5034;g2139c85636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2111604cf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2111604c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xkcd.com/1597" TargetMode="External"/><Relationship Id="rId4" Type="http://schemas.openxmlformats.org/officeDocument/2006/relationships/hyperlink" Target="https://creativecommons.org/licenses/by-nc/2.5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xkcd.com/1597" TargetMode="External"/><Relationship Id="rId5" Type="http://schemas.openxmlformats.org/officeDocument/2006/relationships/hyperlink" Target="https://creativecommons.org/licenses/by-nc/2.5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me+code@institute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yuser/rep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me/pr1" TargetMode="External"/><Relationship Id="rId4" Type="http://schemas.openxmlformats.org/officeDocument/2006/relationships/hyperlink" Target="https://github.com/me/pr1" TargetMode="External"/><Relationship Id="rId5" Type="http://schemas.openxmlformats.org/officeDocument/2006/relationships/hyperlink" Target="https://github.com/me/pr1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Relationship Id="rId4" Type="http://schemas.openxmlformats.org/officeDocument/2006/relationships/hyperlink" Target="https://lutece.paris.fr/support/wiki/git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ithub.com/esi-neuroscience/syncopy" TargetMode="External"/><Relationship Id="rId4" Type="http://schemas.openxmlformats.org/officeDocument/2006/relationships/hyperlink" Target="https://github.com/my_colleague/syncopy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Relationship Id="rId4" Type="http://schemas.openxmlformats.org/officeDocument/2006/relationships/hyperlink" Target="https://martinfowler.com/articles/branching-patterns.html" TargetMode="External"/><Relationship Id="rId5" Type="http://schemas.openxmlformats.org/officeDocument/2006/relationships/hyperlink" Target="https://git-scm.com/book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0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git-scm.com/book" TargetMode="External"/><Relationship Id="rId4" Type="http://schemas.openxmlformats.org/officeDocument/2006/relationships/hyperlink" Target="http://www.slidescarnival.com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it-scm.com/boo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for Scientists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Dr. Tim Schäfer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ESI for Neuroscience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Fries Lab Academy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March 06, 2023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Coding Platform (SCP)* benefits for Scientists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*GitHub,</a:t>
            </a:r>
            <a:r>
              <a:rPr lang="en" sz="1400"/>
              <a:t> Sourceforge, Gitlab, BitBucket, …</a:t>
            </a:r>
            <a:endParaRPr sz="1400"/>
          </a:p>
        </p:txBody>
      </p:sp>
      <p:sp>
        <p:nvSpPr>
          <p:cNvPr id="3911" name="Google Shape;3911;p22"/>
          <p:cNvSpPr txBox="1"/>
          <p:nvPr>
            <p:ph idx="1" type="body"/>
          </p:nvPr>
        </p:nvSpPr>
        <p:spPr>
          <a:xfrm>
            <a:off x="718300" y="1733550"/>
            <a:ext cx="67611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▪"/>
            </a:pPr>
            <a:r>
              <a:rPr lang="en" sz="1800">
                <a:solidFill>
                  <a:srgbClr val="B7B7B7"/>
                </a:solidFill>
              </a:rPr>
              <a:t>Note: </a:t>
            </a:r>
            <a:r>
              <a:rPr lang="en" sz="1800">
                <a:solidFill>
                  <a:srgbClr val="B7B7B7"/>
                </a:solidFill>
              </a:rPr>
              <a:t>SCPs are build around VC, they act as a VC server.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They are social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Scientific collaboration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Networking, visibility for your projects,  jobsearch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Easy integration with other services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E</a:t>
            </a:r>
            <a:r>
              <a:rPr lang="en" sz="1400"/>
              <a:t>.g., publish a Python package from your Git repository, host project website, CI, get a DOI for a software version, build and publish documentation, …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Side effect: </a:t>
            </a:r>
            <a:r>
              <a:rPr lang="en" sz="1800"/>
              <a:t>Synchronize work across devices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What about b</a:t>
            </a:r>
            <a:r>
              <a:rPr lang="en" sz="1400"/>
              <a:t>ackup?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▪"/>
            </a:pPr>
            <a:r>
              <a:rPr lang="en" sz="1800">
                <a:solidFill>
                  <a:srgbClr val="666666"/>
                </a:solidFill>
              </a:rPr>
              <a:t>Note: SCPs o</a:t>
            </a:r>
            <a:r>
              <a:rPr lang="en" sz="1800">
                <a:solidFill>
                  <a:srgbClr val="666666"/>
                </a:solidFill>
              </a:rPr>
              <a:t>ften offer free professional accounts for scientists.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912" name="Google Shape;3912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 and Git basics</a:t>
            </a:r>
            <a:endParaRPr/>
          </a:p>
        </p:txBody>
      </p:sp>
      <p:sp>
        <p:nvSpPr>
          <p:cNvPr id="3918" name="Google Shape;3918;p2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concepts and vocabulary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 (VCS)</a:t>
            </a:r>
            <a:endParaRPr/>
          </a:p>
        </p:txBody>
      </p:sp>
      <p:sp>
        <p:nvSpPr>
          <p:cNvPr id="3924" name="Google Shape;3924;p2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/>
              <a:t>E.g., Revision Control System (RCS)</a:t>
            </a:r>
            <a:endParaRPr i="1" sz="1200"/>
          </a:p>
        </p:txBody>
      </p:sp>
      <p:sp>
        <p:nvSpPr>
          <p:cNvPr id="3925" name="Google Shape;3925;p24"/>
          <p:cNvSpPr txBox="1"/>
          <p:nvPr>
            <p:ph idx="2" type="body"/>
          </p:nvPr>
        </p:nvSpPr>
        <p:spPr>
          <a:xfrm>
            <a:off x="3009251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Centralized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/>
              <a:t>Subversion, Concurrent Versions System (CVS)</a:t>
            </a:r>
            <a:endParaRPr i="1" sz="1200"/>
          </a:p>
        </p:txBody>
      </p:sp>
      <p:sp>
        <p:nvSpPr>
          <p:cNvPr id="3926" name="Google Shape;3926;p24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Distributed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/>
              <a:t>Mercurial, Bazaar, Darcs, Git</a:t>
            </a:r>
            <a:endParaRPr i="1" sz="1200"/>
          </a:p>
        </p:txBody>
      </p:sp>
      <p:sp>
        <p:nvSpPr>
          <p:cNvPr id="3927" name="Google Shape;3927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8" name="Google Shape;39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50" y="2685800"/>
            <a:ext cx="2337920" cy="19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Google Shape;39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0" y="2685800"/>
            <a:ext cx="2459000" cy="19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851" y="2685800"/>
            <a:ext cx="1924201" cy="19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1" name="Google Shape;3931;p24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VCS and Servers</a:t>
            </a:r>
            <a:endParaRPr/>
          </a:p>
        </p:txBody>
      </p:sp>
      <p:sp>
        <p:nvSpPr>
          <p:cNvPr id="3937" name="Google Shape;3937;p2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Servers are optional for distributed VCS systems, but almost always used in practice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Team work, Access management, Backup, Integration with other services, …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Technically all repos are equal and the ‘authoritative’ server/repo is just a convention.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If a Server exists: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Stand-alone</a:t>
            </a:r>
            <a:r>
              <a:rPr lang="en" sz="1400"/>
              <a:t> (on-premises, private SaaS / cloud instance)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Social Coding Platform (GitHub, GitLab, BitBucket, Sourceforge,  …)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8" name="Google Shape;3938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3944" name="Google Shape;3944;p2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widely used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speed, distributed workflows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Linus Torvalds, 2005, Linux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Open Source (GPL)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Data integrity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Secure against data loss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Powerful &amp; complex</a:t>
            </a:r>
            <a:endParaRPr sz="14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▫"/>
            </a:pPr>
            <a:r>
              <a:rPr lang="en" sz="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See, e.g.: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 Rosso, S.P., and Jackson, D. “Purposes, Concepts, Misfits, and a Redesign of Git.” ACM Press, 2016. 292–310.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5" name="Google Shape;3945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6" name="Google Shape;3946;p26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XKCD, </a:t>
            </a:r>
            <a:r>
              <a:rPr lang="en" sz="1000">
                <a:solidFill>
                  <a:srgbClr val="9E9E9E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https://xkcd.com/1597/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uFill>
                  <a:noFill/>
                </a:uFill>
                <a:latin typeface="Titillium Web Light"/>
                <a:ea typeface="Titillium Web Light"/>
                <a:cs typeface="Titillium Web Light"/>
                <a:sym typeface="Titillium Web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 2.5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3952" name="Google Shape;3952;p27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widely used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speed, distributed workflows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Linus Torvalds, 2005, Linux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Open Source (GPL)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Data integrity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Secure against data loss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Powerful &amp; complex</a:t>
            </a:r>
            <a:endParaRPr sz="14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▫"/>
            </a:pPr>
            <a:r>
              <a:rPr lang="en" sz="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See, e.g.: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 Rosso, S.P., and Jackson, D. “Purposes, Concepts, Misfits, and a Redesign of Git.” ACM Press, 2016. 292–310.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3" name="Google Shape;3953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4" name="Google Shape;39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875" y="994625"/>
            <a:ext cx="2594925" cy="375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5" name="Google Shape;3955;p27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XKCD, </a:t>
            </a:r>
            <a:r>
              <a:rPr lang="en" sz="1000">
                <a:solidFill>
                  <a:srgbClr val="9E9E9E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https://xkcd.com/1597/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uFill>
                  <a:noFill/>
                </a:uFill>
                <a:latin typeface="Titillium Web Light"/>
                <a:ea typeface="Titillium Web Light"/>
                <a:cs typeface="Titillium Web Light"/>
                <a:sym typeface="Titillium Web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 2.5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8"/>
          <p:cNvSpPr txBox="1"/>
          <p:nvPr>
            <p:ph type="title"/>
          </p:nvPr>
        </p:nvSpPr>
        <p:spPr>
          <a:xfrm>
            <a:off x="718300" y="4376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special about </a:t>
            </a:r>
            <a:r>
              <a:rPr lang="en"/>
              <a:t>Git?</a:t>
            </a:r>
            <a:endParaRPr/>
          </a:p>
        </p:txBody>
      </p:sp>
      <p:sp>
        <p:nvSpPr>
          <p:cNvPr id="3961" name="Google Shape;3961;p28"/>
          <p:cNvSpPr txBox="1"/>
          <p:nvPr>
            <p:ph idx="1" type="body"/>
          </p:nvPr>
        </p:nvSpPr>
        <p:spPr>
          <a:xfrm>
            <a:off x="718300" y="1352550"/>
            <a:ext cx="67611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Each copy is the full repo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Most actions are local and thus fast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It works offline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Safe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Data integrity via checksums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Designed to add data, not delete it (but it's possible if absolutely needed)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Filesystem-like approach: Snapshots instead of Deltas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2" name="Google Shape;3962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3" name="Google Shape;39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25" y="3318738"/>
            <a:ext cx="2976050" cy="1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4" name="Google Shape;39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795" y="3299099"/>
            <a:ext cx="3127854" cy="11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5" name="Google Shape;3965;p28"/>
          <p:cNvSpPr txBox="1"/>
          <p:nvPr/>
        </p:nvSpPr>
        <p:spPr>
          <a:xfrm>
            <a:off x="1302400" y="4546500"/>
            <a:ext cx="568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Delta approach                                                                                                             Snapshot approach                  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66" name="Google Shape;3966;p28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first time setup</a:t>
            </a:r>
            <a:endParaRPr/>
          </a:p>
        </p:txBody>
      </p:sp>
      <p:sp>
        <p:nvSpPr>
          <p:cNvPr id="3972" name="Google Shape;397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3" name="Google Shape;3973;p2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Notes: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Command line interface (CLI) versus IDE / graphical UI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Concepts, not commands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git CLI follows convention: 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&lt;git_command&gt; &lt;cmd_options&gt;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       git help &lt;git_command&gt;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first time setup</a:t>
            </a:r>
            <a:endParaRPr/>
          </a:p>
        </p:txBody>
      </p:sp>
      <p:sp>
        <p:nvSpPr>
          <p:cNvPr id="3979" name="Google Shape;3979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0" name="Google Shape;3980;p3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Git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nstallation: pre-installed on many systems, otherwise download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https://git-scm.com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Commits have an author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▫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config user.name                        # Show it.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▫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config --global user.name "Jane Doe"    # Set it.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▫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config --global user.email "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me+code@institute.org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Many more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config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options are available, e.g., Credentials storage. Check the documentation: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help config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1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Turn your </a:t>
            </a:r>
            <a:r>
              <a:rPr b="1" lang="en"/>
              <a:t>existing</a:t>
            </a:r>
            <a:r>
              <a:rPr b="1" lang="en"/>
              <a:t> project folder into a Git repository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cd myproject/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6" name="Google Shape;3986;p3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git repository - Two Options</a:t>
            </a:r>
            <a:endParaRPr/>
          </a:p>
        </p:txBody>
      </p:sp>
      <p:sp>
        <p:nvSpPr>
          <p:cNvPr id="3987" name="Google Shape;3987;p31"/>
          <p:cNvSpPr txBox="1"/>
          <p:nvPr>
            <p:ph idx="2" type="body"/>
          </p:nvPr>
        </p:nvSpPr>
        <p:spPr>
          <a:xfrm>
            <a:off x="4384676" y="1762650"/>
            <a:ext cx="40038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Clone a remote repository (e.g., after creating an empty one on the Github website)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https://github.com/myuser/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myproject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cd myproject/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8" name="Google Shape;3988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9" name="Google Shape;3989;p31"/>
          <p:cNvSpPr txBox="1"/>
          <p:nvPr>
            <p:ph idx="1" type="body"/>
          </p:nvPr>
        </p:nvSpPr>
        <p:spPr>
          <a:xfrm>
            <a:off x="718300" y="4201625"/>
            <a:ext cx="67611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Creates subdirectory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.git</a:t>
            </a:r>
            <a:r>
              <a:rPr lang="en" sz="1400"/>
              <a:t> and other special files, e.g.,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586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Presentation</a:t>
            </a:r>
            <a:endParaRPr/>
          </a:p>
        </p:txBody>
      </p:sp>
      <p:sp>
        <p:nvSpPr>
          <p:cNvPr id="3842" name="Google Shape;3842;p14"/>
          <p:cNvSpPr txBox="1"/>
          <p:nvPr>
            <p:ph idx="1" type="body"/>
          </p:nvPr>
        </p:nvSpPr>
        <p:spPr>
          <a:xfrm>
            <a:off x="718300" y="1412800"/>
            <a:ext cx="67611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title is </a:t>
            </a:r>
            <a:r>
              <a:rPr i="1" lang="en" sz="1800"/>
              <a:t>Git for Scientists</a:t>
            </a:r>
            <a:r>
              <a:rPr lang="en" sz="1800"/>
              <a:t>: the first part explains how Git can help scientists, but the rest is </a:t>
            </a:r>
            <a:r>
              <a:rPr lang="en" sz="1800"/>
              <a:t>not</a:t>
            </a:r>
            <a:r>
              <a:rPr lang="en" sz="1800"/>
              <a:t> specific to science.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Keep in mind that git is a very complex tool for distributed software development, and you do not need all of its features.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recommendations given come from me (Tim) and are </a:t>
            </a:r>
            <a:r>
              <a:rPr i="1" lang="en" sz="1800"/>
              <a:t>my personal opinion</a:t>
            </a:r>
            <a:r>
              <a:rPr lang="en" sz="1800"/>
              <a:t>. As coding platform, I primarily use and thus focus on GitHub. Feel free to use another one, they all work.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This is a presentation, not a hands-on git workshop. </a:t>
            </a:r>
            <a:r>
              <a:rPr lang="en" sz="1800"/>
              <a:t>The focus is on concepts, not git commands.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git CLI can do everything and is shown here, use a GUI or the git integration of your favourite IDE later if you prefer.</a:t>
            </a:r>
            <a:endParaRPr sz="1800"/>
          </a:p>
        </p:txBody>
      </p:sp>
      <p:sp>
        <p:nvSpPr>
          <p:cNvPr id="3843" name="Google Shape;3843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2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cd myproject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add *.py subdir1 subdir2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commit -m "add my project"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Now change some files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add changed_file1.py file2.m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add file3 dir2/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commit -m "add feature XY"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Repeat.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5" name="Google Shape;3995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files to version control: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</a:t>
            </a:r>
            <a:r>
              <a:rPr lang="en" sz="1400"/>
              <a:t>nd working alone on a project on a single computer</a:t>
            </a:r>
            <a:endParaRPr sz="1400"/>
          </a:p>
        </p:txBody>
      </p:sp>
      <p:sp>
        <p:nvSpPr>
          <p:cNvPr id="3996" name="Google Shape;3996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7" name="Google Shape;3997;p32"/>
          <p:cNvSpPr txBox="1"/>
          <p:nvPr/>
        </p:nvSpPr>
        <p:spPr>
          <a:xfrm>
            <a:off x="4716725" y="1957325"/>
            <a:ext cx="253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Important: 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With git, users decide which files and changes are added to the database, and under which label (commit message). It does not happen automatically.</a:t>
            </a:r>
            <a:endParaRPr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Saving files to the database is known as committing.</a:t>
            </a:r>
            <a:endParaRPr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A commit should be made whenever something is done.</a:t>
            </a:r>
            <a:endParaRPr i="1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commit?</a:t>
            </a:r>
            <a:endParaRPr/>
          </a:p>
        </p:txBody>
      </p:sp>
      <p:sp>
        <p:nvSpPr>
          <p:cNvPr id="4003" name="Google Shape;4003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4" name="Google Shape;40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075" y="1596776"/>
            <a:ext cx="6023526" cy="33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5" name="Google Shape;4005;p33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6" name="Google Shape;4006;p33"/>
          <p:cNvSpPr txBox="1"/>
          <p:nvPr/>
        </p:nvSpPr>
        <p:spPr>
          <a:xfrm>
            <a:off x="559225" y="4069175"/>
            <a:ext cx="42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A commit refers to a tree: a set of files (file paths) in a certain state. The contents of each file is represented internally as one blob (in the git database).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007" name="Google Shape;4007;p33"/>
          <p:cNvCxnSpPr/>
          <p:nvPr/>
        </p:nvCxnSpPr>
        <p:spPr>
          <a:xfrm>
            <a:off x="3208250" y="1611475"/>
            <a:ext cx="0" cy="23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08" name="Google Shape;4008;p33"/>
          <p:cNvSpPr txBox="1"/>
          <p:nvPr/>
        </p:nvSpPr>
        <p:spPr>
          <a:xfrm>
            <a:off x="1022825" y="1898450"/>
            <a:ext cx="6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What the user sees:                                Git internals, in DB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3"/>
          <p:cNvSpPr txBox="1"/>
          <p:nvPr/>
        </p:nvSpPr>
        <p:spPr>
          <a:xfrm>
            <a:off x="412725" y="2188975"/>
            <a:ext cx="291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tillium Web Light"/>
              <a:buChar char="●"/>
            </a:pP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commit identified by hash: </a:t>
            </a:r>
            <a:r>
              <a:rPr i="1"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98ca9</a:t>
            </a: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…</a:t>
            </a:r>
            <a:endParaRPr sz="12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tillium Web Light"/>
              <a:buChar char="●"/>
            </a:pP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commit metadata (author, …)</a:t>
            </a:r>
            <a:endParaRPr sz="12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0" name="Google Shape;4010;p33"/>
          <p:cNvSpPr txBox="1"/>
          <p:nvPr/>
        </p:nvSpPr>
        <p:spPr>
          <a:xfrm>
            <a:off x="4682350" y="1494900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snapshot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3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areas of a git repo: working dir, staging area, repo (database)</a:t>
            </a:r>
            <a:endParaRPr i="1"/>
          </a:p>
        </p:txBody>
      </p:sp>
      <p:sp>
        <p:nvSpPr>
          <p:cNvPr id="4016" name="Google Shape;4016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7" name="Google Shape;40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13" y="1650722"/>
            <a:ext cx="5801676" cy="3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8" name="Google Shape;4018;p34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9" name="Google Shape;4019;p34"/>
          <p:cNvSpPr txBox="1"/>
          <p:nvPr/>
        </p:nvSpPr>
        <p:spPr>
          <a:xfrm>
            <a:off x="2211125" y="3736425"/>
            <a:ext cx="4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step 1: stage                              step 2: commit                                   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0" name="Google Shape;4020;p34"/>
          <p:cNvSpPr txBox="1"/>
          <p:nvPr/>
        </p:nvSpPr>
        <p:spPr>
          <a:xfrm>
            <a:off x="232350" y="3450950"/>
            <a:ext cx="26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Saving has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two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parts: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stage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commit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1" name="Google Shape;4021;p34"/>
          <p:cNvSpPr txBox="1"/>
          <p:nvPr>
            <p:ph idx="1" type="body"/>
          </p:nvPr>
        </p:nvSpPr>
        <p:spPr>
          <a:xfrm>
            <a:off x="109650" y="2153800"/>
            <a:ext cx="32424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clone https://gh…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Now change some files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add changed_file1 file2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add file3 dir2/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commit -m "add feature XY"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changes to a repository: file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possible states of files</a:t>
            </a:r>
            <a:endParaRPr sz="1400"/>
          </a:p>
        </p:txBody>
      </p:sp>
      <p:sp>
        <p:nvSpPr>
          <p:cNvPr id="4027" name="Google Shape;4027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8" name="Google Shape;40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6" y="1874871"/>
            <a:ext cx="6761100" cy="2788954"/>
          </a:xfrm>
          <a:prstGeom prst="rect">
            <a:avLst/>
          </a:prstGeom>
          <a:noFill/>
          <a:ln>
            <a:noFill/>
          </a:ln>
        </p:spPr>
      </p:pic>
      <p:sp>
        <p:nvSpPr>
          <p:cNvPr id="4029" name="Google Shape;4029;p35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r>
              <a:rPr lang="en"/>
              <a:t> Visualization of Commit History</a:t>
            </a:r>
            <a:endParaRPr/>
          </a:p>
        </p:txBody>
      </p:sp>
      <p:sp>
        <p:nvSpPr>
          <p:cNvPr id="4035" name="Google Shape;4035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6" name="Google Shape;40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75" y="1995675"/>
            <a:ext cx="4760650" cy="15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36"/>
          <p:cNvSpPr txBox="1"/>
          <p:nvPr>
            <p:ph idx="1" type="body"/>
          </p:nvPr>
        </p:nvSpPr>
        <p:spPr>
          <a:xfrm>
            <a:off x="591600" y="1332475"/>
            <a:ext cx="67611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Initial commit in a repo: root commit, no parent.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All other commits have a parent commit (one or more).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8" name="Google Shape;4038;p36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039" name="Google Shape;4039;p36"/>
          <p:cNvCxnSpPr/>
          <p:nvPr/>
        </p:nvCxnSpPr>
        <p:spPr>
          <a:xfrm flipH="1" rot="10800000">
            <a:off x="912150" y="3638400"/>
            <a:ext cx="5173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0" name="Google Shape;4040;p36"/>
          <p:cNvSpPr txBox="1"/>
          <p:nvPr/>
        </p:nvSpPr>
        <p:spPr>
          <a:xfrm>
            <a:off x="822050" y="3483800"/>
            <a:ext cx="29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3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Visualization of Commit History</a:t>
            </a:r>
            <a:endParaRPr/>
          </a:p>
        </p:txBody>
      </p:sp>
      <p:sp>
        <p:nvSpPr>
          <p:cNvPr id="4046" name="Google Shape;4046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7" name="Google Shape;40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75" y="1995675"/>
            <a:ext cx="4760650" cy="15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8" name="Google Shape;4048;p37"/>
          <p:cNvSpPr txBox="1"/>
          <p:nvPr>
            <p:ph idx="1" type="body"/>
          </p:nvPr>
        </p:nvSpPr>
        <p:spPr>
          <a:xfrm>
            <a:off x="591600" y="1332475"/>
            <a:ext cx="67611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Initial commit in a repo: root commit, no parent.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All other commits have a parent commit (one or more).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9" name="Google Shape;4049;p37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0" name="Google Shape;4050;p37"/>
          <p:cNvSpPr/>
          <p:nvPr/>
        </p:nvSpPr>
        <p:spPr>
          <a:xfrm>
            <a:off x="3856950" y="4149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1" name="Google Shape;4051;p37"/>
          <p:cNvSpPr/>
          <p:nvPr/>
        </p:nvSpPr>
        <p:spPr>
          <a:xfrm>
            <a:off x="5533350" y="4149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52" name="Google Shape;4052;p37"/>
          <p:cNvSpPr/>
          <p:nvPr/>
        </p:nvSpPr>
        <p:spPr>
          <a:xfrm>
            <a:off x="2122650" y="4149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053" name="Google Shape;4053;p37"/>
          <p:cNvCxnSpPr>
            <a:stCxn id="4052" idx="6"/>
            <a:endCxn id="4050" idx="2"/>
          </p:cNvCxnSpPr>
          <p:nvPr/>
        </p:nvCxnSpPr>
        <p:spPr>
          <a:xfrm>
            <a:off x="2431650" y="4303375"/>
            <a:ext cx="14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4" name="Google Shape;4054;p37"/>
          <p:cNvCxnSpPr>
            <a:stCxn id="4050" idx="6"/>
            <a:endCxn id="4051" idx="2"/>
          </p:cNvCxnSpPr>
          <p:nvPr/>
        </p:nvCxnSpPr>
        <p:spPr>
          <a:xfrm>
            <a:off x="4165950" y="43033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5" name="Google Shape;4055;p37"/>
          <p:cNvCxnSpPr/>
          <p:nvPr/>
        </p:nvCxnSpPr>
        <p:spPr>
          <a:xfrm flipH="1" rot="10800000">
            <a:off x="912150" y="3638400"/>
            <a:ext cx="5173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6" name="Google Shape;4056;p37"/>
          <p:cNvSpPr txBox="1"/>
          <p:nvPr/>
        </p:nvSpPr>
        <p:spPr>
          <a:xfrm>
            <a:off x="822050" y="3483800"/>
            <a:ext cx="29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7" name="Google Shape;4057;p37"/>
          <p:cNvSpPr txBox="1"/>
          <p:nvPr/>
        </p:nvSpPr>
        <p:spPr>
          <a:xfrm>
            <a:off x="803100" y="3790100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Simplified representation: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3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Histories of commits: Commit trees and Branches</a:t>
            </a:r>
            <a:endParaRPr/>
          </a:p>
        </p:txBody>
      </p:sp>
      <p:sp>
        <p:nvSpPr>
          <p:cNvPr id="4063" name="Google Shape;4063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4" name="Google Shape;4064;p38"/>
          <p:cNvSpPr/>
          <p:nvPr/>
        </p:nvSpPr>
        <p:spPr>
          <a:xfrm>
            <a:off x="38569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5" name="Google Shape;4065;p38"/>
          <p:cNvSpPr/>
          <p:nvPr/>
        </p:nvSpPr>
        <p:spPr>
          <a:xfrm>
            <a:off x="55333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66" name="Google Shape;4066;p38"/>
          <p:cNvSpPr/>
          <p:nvPr/>
        </p:nvSpPr>
        <p:spPr>
          <a:xfrm>
            <a:off x="21226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067" name="Google Shape;4067;p38"/>
          <p:cNvCxnSpPr>
            <a:stCxn id="4066" idx="6"/>
            <a:endCxn id="4064" idx="2"/>
          </p:cNvCxnSpPr>
          <p:nvPr/>
        </p:nvCxnSpPr>
        <p:spPr>
          <a:xfrm>
            <a:off x="2431650" y="3388975"/>
            <a:ext cx="14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8" name="Google Shape;4068;p38"/>
          <p:cNvCxnSpPr>
            <a:stCxn id="4064" idx="6"/>
            <a:endCxn id="4065" idx="2"/>
          </p:cNvCxnSpPr>
          <p:nvPr/>
        </p:nvCxnSpPr>
        <p:spPr>
          <a:xfrm>
            <a:off x="41659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9" name="Google Shape;4069;p38"/>
          <p:cNvCxnSpPr/>
          <p:nvPr/>
        </p:nvCxnSpPr>
        <p:spPr>
          <a:xfrm flipH="1" rot="10800000">
            <a:off x="912150" y="1657200"/>
            <a:ext cx="5173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0" name="Google Shape;4070;p38"/>
          <p:cNvSpPr txBox="1"/>
          <p:nvPr/>
        </p:nvSpPr>
        <p:spPr>
          <a:xfrm>
            <a:off x="822050" y="1502600"/>
            <a:ext cx="29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1" name="Google Shape;4071;p38"/>
          <p:cNvSpPr txBox="1"/>
          <p:nvPr/>
        </p:nvSpPr>
        <p:spPr>
          <a:xfrm>
            <a:off x="803100" y="2875700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Simplified representation: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2" name="Google Shape;4072;p38"/>
          <p:cNvSpPr/>
          <p:nvPr/>
        </p:nvSpPr>
        <p:spPr>
          <a:xfrm>
            <a:off x="72097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073" name="Google Shape;4073;p38"/>
          <p:cNvCxnSpPr>
            <a:endCxn id="4072" idx="2"/>
          </p:cNvCxnSpPr>
          <p:nvPr/>
        </p:nvCxnSpPr>
        <p:spPr>
          <a:xfrm>
            <a:off x="58423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4" name="Google Shape;4074;p38"/>
          <p:cNvSpPr txBox="1"/>
          <p:nvPr/>
        </p:nvSpPr>
        <p:spPr>
          <a:xfrm>
            <a:off x="2113150" y="3765150"/>
            <a:ext cx="56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root                                                      trunk                                                   leaf / tip                                                    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Histories of commits: Trees and Branches</a:t>
            </a:r>
            <a:endParaRPr/>
          </a:p>
        </p:txBody>
      </p:sp>
      <p:sp>
        <p:nvSpPr>
          <p:cNvPr id="4080" name="Google Shape;4080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1" name="Google Shape;4081;p39"/>
          <p:cNvSpPr/>
          <p:nvPr/>
        </p:nvSpPr>
        <p:spPr>
          <a:xfrm>
            <a:off x="38569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82" name="Google Shape;4082;p39"/>
          <p:cNvSpPr/>
          <p:nvPr/>
        </p:nvSpPr>
        <p:spPr>
          <a:xfrm>
            <a:off x="55333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83" name="Google Shape;4083;p39"/>
          <p:cNvSpPr/>
          <p:nvPr/>
        </p:nvSpPr>
        <p:spPr>
          <a:xfrm>
            <a:off x="21226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084" name="Google Shape;4084;p39"/>
          <p:cNvCxnSpPr>
            <a:stCxn id="4083" idx="6"/>
            <a:endCxn id="4081" idx="2"/>
          </p:cNvCxnSpPr>
          <p:nvPr/>
        </p:nvCxnSpPr>
        <p:spPr>
          <a:xfrm>
            <a:off x="2431650" y="3388975"/>
            <a:ext cx="14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5" name="Google Shape;4085;p39"/>
          <p:cNvCxnSpPr>
            <a:stCxn id="4081" idx="6"/>
            <a:endCxn id="4082" idx="2"/>
          </p:cNvCxnSpPr>
          <p:nvPr/>
        </p:nvCxnSpPr>
        <p:spPr>
          <a:xfrm>
            <a:off x="41659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6" name="Google Shape;4086;p39"/>
          <p:cNvCxnSpPr/>
          <p:nvPr/>
        </p:nvCxnSpPr>
        <p:spPr>
          <a:xfrm flipH="1" rot="10800000">
            <a:off x="912150" y="1657200"/>
            <a:ext cx="5173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7" name="Google Shape;4087;p39"/>
          <p:cNvSpPr txBox="1"/>
          <p:nvPr/>
        </p:nvSpPr>
        <p:spPr>
          <a:xfrm>
            <a:off x="822050" y="1502600"/>
            <a:ext cx="29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88" name="Google Shape;4088;p39"/>
          <p:cNvSpPr txBox="1"/>
          <p:nvPr/>
        </p:nvSpPr>
        <p:spPr>
          <a:xfrm>
            <a:off x="803100" y="2875700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Simplified representation: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89" name="Google Shape;4089;p39"/>
          <p:cNvSpPr/>
          <p:nvPr/>
        </p:nvSpPr>
        <p:spPr>
          <a:xfrm>
            <a:off x="72097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090" name="Google Shape;4090;p39"/>
          <p:cNvCxnSpPr>
            <a:endCxn id="4089" idx="2"/>
          </p:cNvCxnSpPr>
          <p:nvPr/>
        </p:nvCxnSpPr>
        <p:spPr>
          <a:xfrm>
            <a:off x="58423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1" name="Google Shape;4091;p39"/>
          <p:cNvSpPr/>
          <p:nvPr/>
        </p:nvSpPr>
        <p:spPr>
          <a:xfrm>
            <a:off x="7209750" y="2320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92" name="Google Shape;4092;p39"/>
          <p:cNvSpPr/>
          <p:nvPr/>
        </p:nvSpPr>
        <p:spPr>
          <a:xfrm>
            <a:off x="7209750" y="4073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93" name="Google Shape;4093;p39"/>
          <p:cNvCxnSpPr>
            <a:stCxn id="4082" idx="6"/>
            <a:endCxn id="4092" idx="2"/>
          </p:cNvCxnSpPr>
          <p:nvPr/>
        </p:nvCxnSpPr>
        <p:spPr>
          <a:xfrm>
            <a:off x="5842350" y="3388975"/>
            <a:ext cx="13674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4" name="Google Shape;4094;p39"/>
          <p:cNvCxnSpPr>
            <a:stCxn id="4082" idx="6"/>
          </p:cNvCxnSpPr>
          <p:nvPr/>
        </p:nvCxnSpPr>
        <p:spPr>
          <a:xfrm flipH="1" rot="10800000">
            <a:off x="5842350" y="2476075"/>
            <a:ext cx="1433400" cy="9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5" name="Google Shape;4095;p39"/>
          <p:cNvSpPr txBox="1"/>
          <p:nvPr/>
        </p:nvSpPr>
        <p:spPr>
          <a:xfrm>
            <a:off x="2113150" y="3765150"/>
            <a:ext cx="56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root                                        trunk                                        branches            leafs                                                     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status and history</a:t>
            </a:r>
            <a:endParaRPr/>
          </a:p>
        </p:txBody>
      </p:sp>
      <p:sp>
        <p:nvSpPr>
          <p:cNvPr id="4101" name="Google Shape;4101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2" name="Google Shape;4102;p4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Show the </a:t>
            </a:r>
            <a:r>
              <a:rPr i="1" lang="en"/>
              <a:t>diff</a:t>
            </a:r>
            <a:r>
              <a:rPr lang="en"/>
              <a:t> (difference) for a changed file (compared to last commit)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▫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it diff path_to/file.py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Show repo status (changed files, staged files,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▫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Show history (previous commits and commit messages)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▫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Browse using web interface (e.g.,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gitweb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) or other GUI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3" name="Google Shape;4103;p40"/>
          <p:cNvSpPr txBox="1"/>
          <p:nvPr/>
        </p:nvSpPr>
        <p:spPr>
          <a:xfrm>
            <a:off x="875650" y="4231050"/>
            <a:ext cx="6342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Remember: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help diff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git help status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git help log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4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Basic </a:t>
            </a:r>
            <a:r>
              <a:rPr lang="en"/>
              <a:t>Git Concepts</a:t>
            </a:r>
            <a:endParaRPr/>
          </a:p>
        </p:txBody>
      </p:sp>
      <p:sp>
        <p:nvSpPr>
          <p:cNvPr id="4109" name="Google Shape;4109;p41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Repository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git project folder, including a database storing the snapshots of your files and metadata. Turn a folder into a repo with </a:t>
            </a:r>
            <a:r>
              <a:rPr i="1" lang="en" sz="1200"/>
              <a:t>git init</a:t>
            </a:r>
            <a:r>
              <a:rPr lang="en" sz="1200"/>
              <a:t>.</a:t>
            </a:r>
            <a:endParaRPr sz="1200"/>
          </a:p>
        </p:txBody>
      </p:sp>
      <p:sp>
        <p:nvSpPr>
          <p:cNvPr id="4110" name="Google Shape;4110;p41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Staging, to stage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Mark changes (changed files) to be written to the repository on the next commit. Stage a file with </a:t>
            </a:r>
            <a:r>
              <a:rPr i="1" lang="en" sz="1200"/>
              <a:t>git add &lt;file&gt;</a:t>
            </a:r>
            <a:r>
              <a:rPr lang="en" sz="1200"/>
              <a:t>.</a:t>
            </a:r>
            <a:endParaRPr sz="1200"/>
          </a:p>
        </p:txBody>
      </p:sp>
      <p:sp>
        <p:nvSpPr>
          <p:cNvPr id="4111" name="Google Shape;4111;p41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commit, a commit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Add a set of changed to the versioning database. Commit with </a:t>
            </a:r>
            <a:r>
              <a:rPr i="1" lang="en" sz="1200"/>
              <a:t>git commit -m &lt;msg&gt;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12" name="Google Shape;4112;p41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Checkout / Snapshot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All project files from a repository at  a certain point in time.</a:t>
            </a:r>
            <a:endParaRPr sz="1200"/>
          </a:p>
        </p:txBody>
      </p:sp>
      <p:sp>
        <p:nvSpPr>
          <p:cNvPr id="4113" name="Google Shape;4113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849" name="Google Shape;3849;p1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Part 1: What version control can do for science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Versioning, Collaboration, R</a:t>
            </a:r>
            <a:r>
              <a:rPr lang="en" sz="1600"/>
              <a:t>eproducibility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Part 2: Git basics: Local git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Repositories, commits, diffs, conflicts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Part 3: Distributed git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Platforms</a:t>
            </a:r>
            <a:r>
              <a:rPr lang="en" sz="1600"/>
              <a:t>, Distributed Git Workflow, Branches, Conflicts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Part 4: Suggestions for getting started with git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Git, GitHub, IDE integration</a:t>
            </a:r>
            <a:endParaRPr sz="1600"/>
          </a:p>
        </p:txBody>
      </p:sp>
      <p:sp>
        <p:nvSpPr>
          <p:cNvPr id="3850" name="Google Shape;3850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7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p4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Git</a:t>
            </a:r>
            <a:endParaRPr/>
          </a:p>
        </p:txBody>
      </p:sp>
      <p:sp>
        <p:nvSpPr>
          <p:cNvPr id="4119" name="Google Shape;4119;p42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Remotes, Servers and Collaboration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3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p4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25" name="Google Shape;4125;p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6" name="Google Shape;4126;p43"/>
          <p:cNvSpPr txBox="1"/>
          <p:nvPr/>
        </p:nvSpPr>
        <p:spPr>
          <a:xfrm>
            <a:off x="596025" y="4839200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27" name="Google Shape;4127;p43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28" name="Google Shape;4128;p43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29" name="Google Shape;4129;p43"/>
          <p:cNvSpPr txBox="1"/>
          <p:nvPr/>
        </p:nvSpPr>
        <p:spPr>
          <a:xfrm>
            <a:off x="1792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30" name="Google Shape;4130;p43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31" name="Google Shape;4131;p43"/>
          <p:cNvCxnSpPr>
            <a:stCxn id="4127" idx="0"/>
            <a:endCxn id="4130" idx="4"/>
          </p:cNvCxnSpPr>
          <p:nvPr/>
        </p:nvCxnSpPr>
        <p:spPr>
          <a:xfrm rot="10800000">
            <a:off x="15913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2" name="Google Shape;4132;p43"/>
          <p:cNvSpPr txBox="1"/>
          <p:nvPr/>
        </p:nvSpPr>
        <p:spPr>
          <a:xfrm>
            <a:off x="1181675" y="2952925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clone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33" name="Google Shape;4133;p43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34" name="Google Shape;4134;p43"/>
          <p:cNvSpPr txBox="1"/>
          <p:nvPr/>
        </p:nvSpPr>
        <p:spPr>
          <a:xfrm>
            <a:off x="516875" y="1545575"/>
            <a:ext cx="55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We now have a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, e.g., a repo on Github.com or a local git server.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40" name="Google Shape;4140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1" name="Google Shape;4141;p44"/>
          <p:cNvSpPr txBox="1"/>
          <p:nvPr/>
        </p:nvSpPr>
        <p:spPr>
          <a:xfrm>
            <a:off x="596025" y="4839200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42" name="Google Shape;4142;p44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43" name="Google Shape;4143;p44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4" name="Google Shape;4144;p44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45" name="Google Shape;4145;p44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46" name="Google Shape;4146;p44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47" name="Google Shape;4147;p44"/>
          <p:cNvSpPr txBox="1"/>
          <p:nvPr/>
        </p:nvSpPr>
        <p:spPr>
          <a:xfrm>
            <a:off x="1792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48" name="Google Shape;4148;p44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49" name="Google Shape;4149;p44"/>
          <p:cNvCxnSpPr>
            <a:stCxn id="4142" idx="0"/>
            <a:endCxn id="4148" idx="4"/>
          </p:cNvCxnSpPr>
          <p:nvPr/>
        </p:nvCxnSpPr>
        <p:spPr>
          <a:xfrm rot="10800000">
            <a:off x="15913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0" name="Google Shape;4150;p44"/>
          <p:cNvSpPr txBox="1"/>
          <p:nvPr/>
        </p:nvSpPr>
        <p:spPr>
          <a:xfrm>
            <a:off x="1181675" y="2952925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clone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151" name="Google Shape;4151;p44"/>
          <p:cNvCxnSpPr>
            <a:stCxn id="4148" idx="6"/>
            <a:endCxn id="4143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2" name="Google Shape;4152;p44"/>
          <p:cNvCxnSpPr>
            <a:stCxn id="4143" idx="6"/>
            <a:endCxn id="4144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3" name="Google Shape;4153;p44"/>
          <p:cNvCxnSpPr>
            <a:stCxn id="4144" idx="6"/>
            <a:endCxn id="4145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4" name="Google Shape;4154;p44"/>
          <p:cNvSpPr txBox="1"/>
          <p:nvPr/>
        </p:nvSpPr>
        <p:spPr>
          <a:xfrm>
            <a:off x="1550825" y="22744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commit          commit          commit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55" name="Google Shape;4155;p44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56" name="Google Shape;4156;p44"/>
          <p:cNvSpPr txBox="1"/>
          <p:nvPr/>
        </p:nvSpPr>
        <p:spPr>
          <a:xfrm>
            <a:off x="516875" y="1545575"/>
            <a:ext cx="55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We now have a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, e.g., a repo on Github.com or a local git server.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4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62" name="Google Shape;4162;p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3" name="Google Shape;4163;p45"/>
          <p:cNvSpPr txBox="1"/>
          <p:nvPr/>
        </p:nvSpPr>
        <p:spPr>
          <a:xfrm>
            <a:off x="596025" y="4839200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64" name="Google Shape;4164;p45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65" name="Google Shape;4165;p45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66" name="Google Shape;4166;p45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67" name="Google Shape;4167;p45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68" name="Google Shape;4168;p45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69" name="Google Shape;4169;p45"/>
          <p:cNvSpPr txBox="1"/>
          <p:nvPr/>
        </p:nvSpPr>
        <p:spPr>
          <a:xfrm>
            <a:off x="2554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70" name="Google Shape;4170;p45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71" name="Google Shape;4171;p45"/>
          <p:cNvCxnSpPr>
            <a:stCxn id="4170" idx="6"/>
            <a:endCxn id="4165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2" name="Google Shape;4172;p45"/>
          <p:cNvCxnSpPr>
            <a:stCxn id="4165" idx="6"/>
            <a:endCxn id="4166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3" name="Google Shape;4173;p45"/>
          <p:cNvCxnSpPr>
            <a:stCxn id="4166" idx="6"/>
            <a:endCxn id="4167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4" name="Google Shape;4174;p45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75" name="Google Shape;4175;p45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76" name="Google Shape;4176;p45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77" name="Google Shape;4177;p45"/>
          <p:cNvCxnSpPr>
            <a:stCxn id="4174" idx="6"/>
            <a:endCxn id="4175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8" name="Google Shape;4178;p45"/>
          <p:cNvCxnSpPr>
            <a:stCxn id="4175" idx="6"/>
            <a:endCxn id="4176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9" name="Google Shape;4179;p45"/>
          <p:cNvCxnSpPr>
            <a:stCxn id="4164" idx="6"/>
            <a:endCxn id="4174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0" name="Google Shape;4180;p45"/>
          <p:cNvCxnSpPr>
            <a:stCxn id="4165" idx="4"/>
            <a:endCxn id="4174" idx="0"/>
          </p:cNvCxnSpPr>
          <p:nvPr/>
        </p:nvCxnSpPr>
        <p:spPr>
          <a:xfrm>
            <a:off x="22588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1" name="Google Shape;4181;p45"/>
          <p:cNvCxnSpPr>
            <a:stCxn id="4166" idx="4"/>
            <a:endCxn id="4175" idx="0"/>
          </p:cNvCxnSpPr>
          <p:nvPr/>
        </p:nvCxnSpPr>
        <p:spPr>
          <a:xfrm>
            <a:off x="28684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2" name="Google Shape;4182;p45"/>
          <p:cNvCxnSpPr>
            <a:stCxn id="4167" idx="4"/>
            <a:endCxn id="4176" idx="0"/>
          </p:cNvCxnSpPr>
          <p:nvPr/>
        </p:nvCxnSpPr>
        <p:spPr>
          <a:xfrm>
            <a:off x="34780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3" name="Google Shape;4183;p45"/>
          <p:cNvSpPr txBox="1"/>
          <p:nvPr/>
        </p:nvSpPr>
        <p:spPr>
          <a:xfrm>
            <a:off x="3632550" y="2901100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git push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84" name="Google Shape;4184;p45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85" name="Google Shape;4185;p45"/>
          <p:cNvSpPr txBox="1"/>
          <p:nvPr/>
        </p:nvSpPr>
        <p:spPr>
          <a:xfrm>
            <a:off x="516875" y="1545575"/>
            <a:ext cx="55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Sync changes to server: git push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4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91" name="Google Shape;4191;p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2" name="Google Shape;4192;p46"/>
          <p:cNvSpPr txBox="1"/>
          <p:nvPr/>
        </p:nvSpPr>
        <p:spPr>
          <a:xfrm>
            <a:off x="596025" y="4839200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93" name="Google Shape;4193;p46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94" name="Google Shape;4194;p46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95" name="Google Shape;4195;p46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96" name="Google Shape;4196;p46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7" name="Google Shape;4197;p46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98" name="Google Shape;4198;p46"/>
          <p:cNvSpPr txBox="1"/>
          <p:nvPr/>
        </p:nvSpPr>
        <p:spPr>
          <a:xfrm>
            <a:off x="2554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99" name="Google Shape;4199;p46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200" name="Google Shape;4200;p46"/>
          <p:cNvCxnSpPr>
            <a:stCxn id="4199" idx="6"/>
            <a:endCxn id="4194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1" name="Google Shape;4201;p46"/>
          <p:cNvCxnSpPr>
            <a:stCxn id="4194" idx="6"/>
            <a:endCxn id="4195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2" name="Google Shape;4202;p46"/>
          <p:cNvCxnSpPr>
            <a:stCxn id="4195" idx="6"/>
            <a:endCxn id="4196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3" name="Google Shape;4203;p46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04" name="Google Shape;4204;p46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05" name="Google Shape;4205;p46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206" name="Google Shape;4206;p46"/>
          <p:cNvCxnSpPr>
            <a:stCxn id="4203" idx="6"/>
            <a:endCxn id="4204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7" name="Google Shape;4207;p46"/>
          <p:cNvCxnSpPr>
            <a:stCxn id="4204" idx="6"/>
            <a:endCxn id="4205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8" name="Google Shape;4208;p46"/>
          <p:cNvCxnSpPr>
            <a:stCxn id="4193" idx="6"/>
            <a:endCxn id="4203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9" name="Google Shape;4209;p46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10" name="Google Shape;4210;p46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11" name="Google Shape;4211;p46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212" name="Google Shape;4212;p46"/>
          <p:cNvCxnSpPr>
            <a:stCxn id="4213" idx="6"/>
            <a:endCxn id="4209" idx="2"/>
          </p:cNvCxnSpPr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4" name="Google Shape;4214;p46"/>
          <p:cNvCxnSpPr>
            <a:stCxn id="4209" idx="6"/>
            <a:endCxn id="4210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5" name="Google Shape;4215;p46"/>
          <p:cNvCxnSpPr>
            <a:stCxn id="4210" idx="6"/>
            <a:endCxn id="4211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6" name="Google Shape;4216;p46"/>
          <p:cNvSpPr txBox="1"/>
          <p:nvPr/>
        </p:nvSpPr>
        <p:spPr>
          <a:xfrm>
            <a:off x="3608225" y="22744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commit          commit          commit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17" name="Google Shape;4217;p46"/>
          <p:cNvSpPr txBox="1"/>
          <p:nvPr/>
        </p:nvSpPr>
        <p:spPr>
          <a:xfrm>
            <a:off x="279783" y="40778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23" name="Google Shape;4223;p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4" name="Google Shape;4224;p47"/>
          <p:cNvSpPr txBox="1"/>
          <p:nvPr/>
        </p:nvSpPr>
        <p:spPr>
          <a:xfrm>
            <a:off x="596025" y="4839200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25" name="Google Shape;4225;p47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26" name="Google Shape;4226;p47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27" name="Google Shape;4227;p47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28" name="Google Shape;4228;p47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29" name="Google Shape;4229;p47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30" name="Google Shape;4230;p47"/>
          <p:cNvSpPr txBox="1"/>
          <p:nvPr/>
        </p:nvSpPr>
        <p:spPr>
          <a:xfrm>
            <a:off x="2554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31" name="Google Shape;4231;p47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232" name="Google Shape;4232;p47"/>
          <p:cNvCxnSpPr>
            <a:stCxn id="4231" idx="6"/>
            <a:endCxn id="4226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3" name="Google Shape;4233;p47"/>
          <p:cNvCxnSpPr>
            <a:stCxn id="4226" idx="6"/>
            <a:endCxn id="4227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4" name="Google Shape;4234;p47"/>
          <p:cNvCxnSpPr>
            <a:stCxn id="4227" idx="6"/>
            <a:endCxn id="4228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5" name="Google Shape;4235;p47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36" name="Google Shape;4236;p47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7" name="Google Shape;4237;p47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238" name="Google Shape;4238;p47"/>
          <p:cNvCxnSpPr>
            <a:stCxn id="4235" idx="6"/>
            <a:endCxn id="4236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9" name="Google Shape;4239;p47"/>
          <p:cNvCxnSpPr>
            <a:stCxn id="4236" idx="6"/>
            <a:endCxn id="4237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0" name="Google Shape;4240;p47"/>
          <p:cNvCxnSpPr>
            <a:stCxn id="4225" idx="6"/>
            <a:endCxn id="4235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1" name="Google Shape;4241;p47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2" name="Google Shape;4242;p47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43" name="Google Shape;4243;p47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244" name="Google Shape;4244;p47"/>
          <p:cNvCxnSpPr>
            <a:stCxn id="4245" idx="6"/>
            <a:endCxn id="4241" idx="2"/>
          </p:cNvCxnSpPr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6" name="Google Shape;4246;p47"/>
          <p:cNvCxnSpPr>
            <a:stCxn id="4241" idx="6"/>
            <a:endCxn id="4242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7" name="Google Shape;4247;p47"/>
          <p:cNvCxnSpPr>
            <a:stCxn id="4242" idx="6"/>
            <a:endCxn id="4243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8" name="Google Shape;4248;p47"/>
          <p:cNvSpPr txBox="1"/>
          <p:nvPr/>
        </p:nvSpPr>
        <p:spPr>
          <a:xfrm>
            <a:off x="3608225" y="22744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commit          commit          commit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249" name="Google Shape;4249;p47"/>
          <p:cNvCxnSpPr/>
          <p:nvPr/>
        </p:nvCxnSpPr>
        <p:spPr>
          <a:xfrm>
            <a:off x="41638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0" name="Google Shape;4250;p47"/>
          <p:cNvCxnSpPr/>
          <p:nvPr/>
        </p:nvCxnSpPr>
        <p:spPr>
          <a:xfrm>
            <a:off x="47734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1" name="Google Shape;4251;p47"/>
          <p:cNvCxnSpPr/>
          <p:nvPr/>
        </p:nvCxnSpPr>
        <p:spPr>
          <a:xfrm>
            <a:off x="53830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2" name="Google Shape;4252;p47"/>
          <p:cNvSpPr txBox="1"/>
          <p:nvPr/>
        </p:nvSpPr>
        <p:spPr>
          <a:xfrm>
            <a:off x="5537550" y="2901100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git push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53" name="Google Shape;4253;p47"/>
          <p:cNvSpPr/>
          <p:nvPr/>
        </p:nvSpPr>
        <p:spPr>
          <a:xfrm>
            <a:off x="4009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54" name="Google Shape;4254;p47"/>
          <p:cNvSpPr/>
          <p:nvPr/>
        </p:nvSpPr>
        <p:spPr>
          <a:xfrm>
            <a:off x="4618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55" name="Google Shape;4255;p47"/>
          <p:cNvSpPr/>
          <p:nvPr/>
        </p:nvSpPr>
        <p:spPr>
          <a:xfrm>
            <a:off x="5228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256" name="Google Shape;4256;p47"/>
          <p:cNvCxnSpPr>
            <a:stCxn id="4253" idx="6"/>
            <a:endCxn id="4254" idx="2"/>
          </p:cNvCxnSpPr>
          <p:nvPr/>
        </p:nvCxnSpPr>
        <p:spPr>
          <a:xfrm>
            <a:off x="4318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7" name="Google Shape;4257;p47"/>
          <p:cNvCxnSpPr>
            <a:stCxn id="4254" idx="6"/>
            <a:endCxn id="4255" idx="2"/>
          </p:cNvCxnSpPr>
          <p:nvPr/>
        </p:nvCxnSpPr>
        <p:spPr>
          <a:xfrm>
            <a:off x="4927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8" name="Google Shape;4258;p47"/>
          <p:cNvCxnSpPr>
            <a:endCxn id="4253" idx="2"/>
          </p:cNvCxnSpPr>
          <p:nvPr/>
        </p:nvCxnSpPr>
        <p:spPr>
          <a:xfrm>
            <a:off x="3650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9" name="Google Shape;4259;p47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3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p4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1 person, 2 PCs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65" name="Google Shape;4265;p48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6" name="Google Shape;4266;p48"/>
          <p:cNvSpPr txBox="1"/>
          <p:nvPr/>
        </p:nvSpPr>
        <p:spPr>
          <a:xfrm>
            <a:off x="596025" y="4834133"/>
            <a:ext cx="42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https://www.atlassian.com/git/tutorials/syncing/git-pull</a:t>
            </a:r>
            <a:endParaRPr sz="8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67" name="Google Shape;4267;p48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68" name="Google Shape;4268;p48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9" name="Google Shape;4269;p48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70" name="Google Shape;4270;p48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71" name="Google Shape;4271;p48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72" name="Google Shape;4272;p48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Laptop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73" name="Google Shape;4273;p48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274" name="Google Shape;4274;p48"/>
          <p:cNvCxnSpPr>
            <a:stCxn id="4273" idx="6"/>
            <a:endCxn id="4268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5" name="Google Shape;4275;p48"/>
          <p:cNvCxnSpPr>
            <a:stCxn id="4268" idx="6"/>
            <a:endCxn id="4269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6" name="Google Shape;4276;p48"/>
          <p:cNvCxnSpPr>
            <a:stCxn id="4269" idx="6"/>
            <a:endCxn id="4270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7" name="Google Shape;4277;p48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78" name="Google Shape;4278;p48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79" name="Google Shape;4279;p48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280" name="Google Shape;4280;p48"/>
          <p:cNvCxnSpPr>
            <a:stCxn id="4277" idx="6"/>
            <a:endCxn id="4278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1" name="Google Shape;4281;p48"/>
          <p:cNvCxnSpPr>
            <a:stCxn id="4278" idx="6"/>
            <a:endCxn id="4279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2" name="Google Shape;4282;p48"/>
          <p:cNvCxnSpPr>
            <a:stCxn id="4267" idx="6"/>
            <a:endCxn id="4277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3" name="Google Shape;4283;p48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84" name="Google Shape;4284;p48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85" name="Google Shape;4285;p48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286" name="Google Shape;4286;p48"/>
          <p:cNvCxnSpPr>
            <a:stCxn id="4287" idx="6"/>
            <a:endCxn id="4283" idx="2"/>
          </p:cNvCxnSpPr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8" name="Google Shape;4288;p48"/>
          <p:cNvCxnSpPr>
            <a:stCxn id="4283" idx="6"/>
            <a:endCxn id="4284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9" name="Google Shape;4289;p48"/>
          <p:cNvCxnSpPr>
            <a:stCxn id="4284" idx="6"/>
            <a:endCxn id="4285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0" name="Google Shape;4290;p48"/>
          <p:cNvSpPr txBox="1"/>
          <p:nvPr/>
        </p:nvSpPr>
        <p:spPr>
          <a:xfrm>
            <a:off x="3608225" y="22744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commit          commit          commit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91" name="Google Shape;4291;p48"/>
          <p:cNvSpPr/>
          <p:nvPr/>
        </p:nvSpPr>
        <p:spPr>
          <a:xfrm>
            <a:off x="4009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92" name="Google Shape;4292;p48"/>
          <p:cNvSpPr/>
          <p:nvPr/>
        </p:nvSpPr>
        <p:spPr>
          <a:xfrm>
            <a:off x="4618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93" name="Google Shape;4293;p48"/>
          <p:cNvSpPr/>
          <p:nvPr/>
        </p:nvSpPr>
        <p:spPr>
          <a:xfrm>
            <a:off x="5228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294" name="Google Shape;4294;p48"/>
          <p:cNvCxnSpPr>
            <a:stCxn id="4291" idx="6"/>
            <a:endCxn id="4292" idx="2"/>
          </p:cNvCxnSpPr>
          <p:nvPr/>
        </p:nvCxnSpPr>
        <p:spPr>
          <a:xfrm>
            <a:off x="4318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5" name="Google Shape;4295;p48"/>
          <p:cNvCxnSpPr>
            <a:stCxn id="4292" idx="6"/>
            <a:endCxn id="4293" idx="2"/>
          </p:cNvCxnSpPr>
          <p:nvPr/>
        </p:nvCxnSpPr>
        <p:spPr>
          <a:xfrm>
            <a:off x="4927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6" name="Google Shape;4296;p48"/>
          <p:cNvCxnSpPr>
            <a:endCxn id="4291" idx="2"/>
          </p:cNvCxnSpPr>
          <p:nvPr/>
        </p:nvCxnSpPr>
        <p:spPr>
          <a:xfrm>
            <a:off x="3650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7" name="Google Shape;4297;p48"/>
          <p:cNvSpPr/>
          <p:nvPr/>
        </p:nvSpPr>
        <p:spPr>
          <a:xfrm>
            <a:off x="14317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98" name="Google Shape;4298;p48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Desktop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99" name="Google Shape;4299;p48"/>
          <p:cNvSpPr/>
          <p:nvPr/>
        </p:nvSpPr>
        <p:spPr>
          <a:xfrm>
            <a:off x="2099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00" name="Google Shape;4300;p48"/>
          <p:cNvSpPr/>
          <p:nvPr/>
        </p:nvSpPr>
        <p:spPr>
          <a:xfrm>
            <a:off x="2708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01" name="Google Shape;4301;p48"/>
          <p:cNvSpPr/>
          <p:nvPr/>
        </p:nvSpPr>
        <p:spPr>
          <a:xfrm>
            <a:off x="3318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02" name="Google Shape;4302;p48"/>
          <p:cNvSpPr/>
          <p:nvPr/>
        </p:nvSpPr>
        <p:spPr>
          <a:xfrm>
            <a:off x="4004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03" name="Google Shape;4303;p48"/>
          <p:cNvSpPr/>
          <p:nvPr/>
        </p:nvSpPr>
        <p:spPr>
          <a:xfrm>
            <a:off x="4613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04" name="Google Shape;4304;p48"/>
          <p:cNvSpPr/>
          <p:nvPr/>
        </p:nvSpPr>
        <p:spPr>
          <a:xfrm>
            <a:off x="5223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305" name="Google Shape;4305;p48"/>
          <p:cNvCxnSpPr/>
          <p:nvPr/>
        </p:nvCxnSpPr>
        <p:spPr>
          <a:xfrm>
            <a:off x="41638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6" name="Google Shape;4306;p48"/>
          <p:cNvCxnSpPr/>
          <p:nvPr/>
        </p:nvCxnSpPr>
        <p:spPr>
          <a:xfrm>
            <a:off x="47734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7" name="Google Shape;4307;p48"/>
          <p:cNvCxnSpPr/>
          <p:nvPr/>
        </p:nvCxnSpPr>
        <p:spPr>
          <a:xfrm>
            <a:off x="53830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8" name="Google Shape;4308;p48"/>
          <p:cNvSpPr txBox="1"/>
          <p:nvPr/>
        </p:nvSpPr>
        <p:spPr>
          <a:xfrm>
            <a:off x="5537550" y="3622372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git clone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309" name="Google Shape;4309;p48"/>
          <p:cNvCxnSpPr/>
          <p:nvPr/>
        </p:nvCxnSpPr>
        <p:spPr>
          <a:xfrm>
            <a:off x="22588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0" name="Google Shape;4310;p48"/>
          <p:cNvCxnSpPr/>
          <p:nvPr/>
        </p:nvCxnSpPr>
        <p:spPr>
          <a:xfrm>
            <a:off x="28684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1" name="Google Shape;4311;p48"/>
          <p:cNvCxnSpPr/>
          <p:nvPr/>
        </p:nvCxnSpPr>
        <p:spPr>
          <a:xfrm>
            <a:off x="34780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2" name="Google Shape;4312;p48"/>
          <p:cNvCxnSpPr/>
          <p:nvPr/>
        </p:nvCxnSpPr>
        <p:spPr>
          <a:xfrm>
            <a:off x="2413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3" name="Google Shape;4313;p48"/>
          <p:cNvCxnSpPr/>
          <p:nvPr/>
        </p:nvCxnSpPr>
        <p:spPr>
          <a:xfrm>
            <a:off x="3022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4" name="Google Shape;4314;p48"/>
          <p:cNvCxnSpPr/>
          <p:nvPr/>
        </p:nvCxnSpPr>
        <p:spPr>
          <a:xfrm>
            <a:off x="1745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5" name="Google Shape;4315;p48"/>
          <p:cNvCxnSpPr/>
          <p:nvPr/>
        </p:nvCxnSpPr>
        <p:spPr>
          <a:xfrm>
            <a:off x="4318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6" name="Google Shape;4316;p48"/>
          <p:cNvCxnSpPr/>
          <p:nvPr/>
        </p:nvCxnSpPr>
        <p:spPr>
          <a:xfrm>
            <a:off x="4927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7" name="Google Shape;4317;p48"/>
          <p:cNvCxnSpPr/>
          <p:nvPr/>
        </p:nvCxnSpPr>
        <p:spPr>
          <a:xfrm>
            <a:off x="3650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8" name="Google Shape;4318;p48"/>
          <p:cNvCxnSpPr/>
          <p:nvPr/>
        </p:nvCxnSpPr>
        <p:spPr>
          <a:xfrm>
            <a:off x="1573050" y="3624142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2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3" name="Google Shape;4323;p4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workflow: The git commands</a:t>
            </a:r>
            <a:endParaRPr/>
          </a:p>
        </p:txBody>
      </p:sp>
      <p:sp>
        <p:nvSpPr>
          <p:cNvPr id="4324" name="Google Shape;4324;p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5" name="Google Shape;4325;p49"/>
          <p:cNvSpPr/>
          <p:nvPr/>
        </p:nvSpPr>
        <p:spPr>
          <a:xfrm>
            <a:off x="718300" y="2439200"/>
            <a:ext cx="2894700" cy="7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it clone </a:t>
            </a:r>
            <a:r>
              <a:rPr lang="en" sz="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https://github.com/me/pr1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cd pr1/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add file2 file5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commit -m "Work at ESI done."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6" name="Google Shape;4326;p49"/>
          <p:cNvSpPr/>
          <p:nvPr/>
        </p:nvSpPr>
        <p:spPr>
          <a:xfrm>
            <a:off x="4292325" y="2269975"/>
            <a:ext cx="2894700" cy="217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sz="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https://github.com/me/pr1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7" name="Google Shape;4327;p49"/>
          <p:cNvSpPr/>
          <p:nvPr/>
        </p:nvSpPr>
        <p:spPr>
          <a:xfrm>
            <a:off x="4299700" y="3182600"/>
            <a:ext cx="2894700" cy="8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cd pr1/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add file2 file5 file7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commit -m "Work pkg1 at laptop done."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add file3 file7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commit -m "Work pkg2 at laptop done."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8" name="Google Shape;4328;p49"/>
          <p:cNvSpPr txBox="1"/>
          <p:nvPr/>
        </p:nvSpPr>
        <p:spPr>
          <a:xfrm>
            <a:off x="890375" y="1503225"/>
            <a:ext cx="62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Your Desktop PC at work                                                      Your Laptop at Home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329" name="Google Shape;4329;p49"/>
          <p:cNvCxnSpPr/>
          <p:nvPr/>
        </p:nvCxnSpPr>
        <p:spPr>
          <a:xfrm flipH="1">
            <a:off x="375425" y="1773375"/>
            <a:ext cx="7200" cy="27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0" name="Google Shape;4330;p49"/>
          <p:cNvSpPr txBox="1"/>
          <p:nvPr/>
        </p:nvSpPr>
        <p:spPr>
          <a:xfrm rot="-5400000">
            <a:off x="-46925" y="2855675"/>
            <a:ext cx="6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Time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31" name="Google Shape;4331;p49"/>
          <p:cNvSpPr/>
          <p:nvPr/>
        </p:nvSpPr>
        <p:spPr>
          <a:xfrm>
            <a:off x="718300" y="4268000"/>
            <a:ext cx="2894700" cy="7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# Start working, then commit &amp; push.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2" name="Google Shape;4332;p49"/>
          <p:cNvSpPr/>
          <p:nvPr/>
        </p:nvSpPr>
        <p:spPr>
          <a:xfrm>
            <a:off x="3804400" y="2128725"/>
            <a:ext cx="322500" cy="283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4333" name="Google Shape;4333;p49"/>
          <p:cNvSpPr/>
          <p:nvPr/>
        </p:nvSpPr>
        <p:spPr>
          <a:xfrm>
            <a:off x="3024550" y="1825375"/>
            <a:ext cx="1799100" cy="35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create repo at </a:t>
            </a:r>
            <a:r>
              <a:rPr lang="en" sz="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https://github.com/me/pr1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7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Google Shape;4338;p5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Cycle</a:t>
            </a:r>
            <a:endParaRPr/>
          </a:p>
        </p:txBody>
      </p:sp>
      <p:sp>
        <p:nvSpPr>
          <p:cNvPr id="4339" name="Google Shape;4339;p50"/>
          <p:cNvSpPr txBox="1"/>
          <p:nvPr>
            <p:ph idx="1" type="body"/>
          </p:nvPr>
        </p:nvSpPr>
        <p:spPr>
          <a:xfrm>
            <a:off x="186375" y="186265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repeat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"/>
              <a:t>  change stuff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2.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3. git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5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Workflow: 2 Developers, central server</a:t>
            </a:r>
            <a:endParaRPr/>
          </a:p>
        </p:txBody>
      </p:sp>
      <p:sp>
        <p:nvSpPr>
          <p:cNvPr id="4345" name="Google Shape;4345;p51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Everyone on the team has direct write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Almost identical to the Desktop PC + Laptop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But: people work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 parallel</a:t>
            </a:r>
            <a:r>
              <a:rPr lang="en"/>
              <a:t>, so there can be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conflicts</a:t>
            </a:r>
            <a:r>
              <a:rPr lang="en"/>
              <a:t>!</a:t>
            </a:r>
            <a:endParaRPr/>
          </a:p>
        </p:txBody>
      </p:sp>
      <p:sp>
        <p:nvSpPr>
          <p:cNvPr id="4346" name="Google Shape;4346;p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7" name="Google Shape;4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00" y="1498225"/>
            <a:ext cx="2737549" cy="349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8" name="Google Shape;4348;p51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and version control</a:t>
            </a:r>
            <a:endParaRPr/>
          </a:p>
        </p:txBody>
      </p:sp>
      <p:sp>
        <p:nvSpPr>
          <p:cNvPr id="3856" name="Google Shape;3856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step towards reproducibility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2" name="Shape 4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3" name="Google Shape;4353;p5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Auto-merging and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54" name="Google Shape;4354;p52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5" name="Google Shape;4355;p52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56" name="Google Shape;4356;p52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57" name="Google Shape;4357;p52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58" name="Google Shape;4358;p52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59" name="Google Shape;4359;p52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60" name="Google Shape;4360;p52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61" name="Google Shape;4361;p52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62" name="Google Shape;4362;p52"/>
          <p:cNvCxnSpPr>
            <a:stCxn id="4361" idx="6"/>
            <a:endCxn id="4356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3" name="Google Shape;4363;p52"/>
          <p:cNvCxnSpPr>
            <a:stCxn id="4356" idx="6"/>
            <a:endCxn id="4357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4" name="Google Shape;4364;p52"/>
          <p:cNvCxnSpPr>
            <a:stCxn id="4357" idx="6"/>
            <a:endCxn id="4358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5" name="Google Shape;4365;p52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66" name="Google Shape;4366;p52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67" name="Google Shape;4367;p52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368" name="Google Shape;4368;p52"/>
          <p:cNvCxnSpPr>
            <a:stCxn id="4365" idx="6"/>
            <a:endCxn id="4366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9" name="Google Shape;4369;p52"/>
          <p:cNvCxnSpPr>
            <a:stCxn id="4366" idx="6"/>
            <a:endCxn id="4367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0" name="Google Shape;4370;p52"/>
          <p:cNvCxnSpPr>
            <a:stCxn id="4355" idx="6"/>
            <a:endCxn id="4365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1" name="Google Shape;4371;p52"/>
          <p:cNvSpPr/>
          <p:nvPr/>
        </p:nvSpPr>
        <p:spPr>
          <a:xfrm>
            <a:off x="14317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72" name="Google Shape;4372;p52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73" name="Google Shape;4373;p52"/>
          <p:cNvSpPr/>
          <p:nvPr/>
        </p:nvSpPr>
        <p:spPr>
          <a:xfrm>
            <a:off x="2099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4" name="Google Shape;4374;p52"/>
          <p:cNvSpPr/>
          <p:nvPr/>
        </p:nvSpPr>
        <p:spPr>
          <a:xfrm>
            <a:off x="2708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75" name="Google Shape;4375;p52"/>
          <p:cNvSpPr/>
          <p:nvPr/>
        </p:nvSpPr>
        <p:spPr>
          <a:xfrm>
            <a:off x="3318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376" name="Google Shape;4376;p52"/>
          <p:cNvCxnSpPr/>
          <p:nvPr/>
        </p:nvCxnSpPr>
        <p:spPr>
          <a:xfrm>
            <a:off x="2413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7" name="Google Shape;4377;p52"/>
          <p:cNvCxnSpPr/>
          <p:nvPr/>
        </p:nvCxnSpPr>
        <p:spPr>
          <a:xfrm>
            <a:off x="3022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8" name="Google Shape;4378;p52"/>
          <p:cNvCxnSpPr/>
          <p:nvPr/>
        </p:nvCxnSpPr>
        <p:spPr>
          <a:xfrm>
            <a:off x="1745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2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p5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Auto-merging and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84" name="Google Shape;4384;p53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5" name="Google Shape;4385;p53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86" name="Google Shape;4386;p53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87" name="Google Shape;4387;p53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88" name="Google Shape;4388;p53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89" name="Google Shape;4389;p53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90" name="Google Shape;4390;p53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91" name="Google Shape;4391;p53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92" name="Google Shape;4392;p53"/>
          <p:cNvCxnSpPr>
            <a:stCxn id="4391" idx="6"/>
            <a:endCxn id="4386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3" name="Google Shape;4393;p53"/>
          <p:cNvCxnSpPr>
            <a:stCxn id="4386" idx="6"/>
            <a:endCxn id="4387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4" name="Google Shape;4394;p53"/>
          <p:cNvCxnSpPr>
            <a:stCxn id="4387" idx="6"/>
            <a:endCxn id="4388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5" name="Google Shape;4395;p53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6" name="Google Shape;4396;p53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97" name="Google Shape;4397;p53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398" name="Google Shape;4398;p53"/>
          <p:cNvCxnSpPr>
            <a:stCxn id="4395" idx="6"/>
            <a:endCxn id="4396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9" name="Google Shape;4399;p53"/>
          <p:cNvCxnSpPr>
            <a:stCxn id="4396" idx="6"/>
            <a:endCxn id="4397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0" name="Google Shape;4400;p53"/>
          <p:cNvCxnSpPr>
            <a:stCxn id="4385" idx="6"/>
            <a:endCxn id="4395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1" name="Google Shape;4401;p53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402" name="Google Shape;4402;p53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403" name="Google Shape;4403;p53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404" name="Google Shape;4404;p53"/>
          <p:cNvCxnSpPr>
            <a:stCxn id="4401" idx="6"/>
            <a:endCxn id="4402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5" name="Google Shape;4405;p53"/>
          <p:cNvCxnSpPr>
            <a:stCxn id="4402" idx="6"/>
            <a:endCxn id="4403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6" name="Google Shape;4406;p53"/>
          <p:cNvSpPr/>
          <p:nvPr/>
        </p:nvSpPr>
        <p:spPr>
          <a:xfrm>
            <a:off x="14317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07" name="Google Shape;4407;p53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08" name="Google Shape;4408;p53"/>
          <p:cNvSpPr/>
          <p:nvPr/>
        </p:nvSpPr>
        <p:spPr>
          <a:xfrm>
            <a:off x="2099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09" name="Google Shape;4409;p53"/>
          <p:cNvSpPr/>
          <p:nvPr/>
        </p:nvSpPr>
        <p:spPr>
          <a:xfrm>
            <a:off x="2708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10" name="Google Shape;4410;p53"/>
          <p:cNvSpPr/>
          <p:nvPr/>
        </p:nvSpPr>
        <p:spPr>
          <a:xfrm>
            <a:off x="3318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11" name="Google Shape;4411;p53"/>
          <p:cNvCxnSpPr/>
          <p:nvPr/>
        </p:nvCxnSpPr>
        <p:spPr>
          <a:xfrm>
            <a:off x="2413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2" name="Google Shape;4412;p53"/>
          <p:cNvCxnSpPr/>
          <p:nvPr/>
        </p:nvCxnSpPr>
        <p:spPr>
          <a:xfrm>
            <a:off x="3022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3" name="Google Shape;4413;p53"/>
          <p:cNvCxnSpPr/>
          <p:nvPr/>
        </p:nvCxnSpPr>
        <p:spPr>
          <a:xfrm>
            <a:off x="1745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4" name="Google Shape;4414;p53"/>
          <p:cNvCxnSpPr/>
          <p:nvPr/>
        </p:nvCxnSpPr>
        <p:spPr>
          <a:xfrm>
            <a:off x="3650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5" name="Google Shape;4415;p53"/>
          <p:cNvCxnSpPr/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6" name="Google Shape;4416;p53"/>
          <p:cNvSpPr txBox="1"/>
          <p:nvPr/>
        </p:nvSpPr>
        <p:spPr>
          <a:xfrm>
            <a:off x="983100" y="185977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Two developers working in parallel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17" name="Google Shape;4417;p53"/>
          <p:cNvSpPr/>
          <p:nvPr/>
        </p:nvSpPr>
        <p:spPr>
          <a:xfrm>
            <a:off x="40093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4b</a:t>
            </a:r>
            <a:endParaRPr sz="1000"/>
          </a:p>
        </p:txBody>
      </p:sp>
      <p:sp>
        <p:nvSpPr>
          <p:cNvPr id="4418" name="Google Shape;4418;p53"/>
          <p:cNvSpPr/>
          <p:nvPr/>
        </p:nvSpPr>
        <p:spPr>
          <a:xfrm>
            <a:off x="46189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5b</a:t>
            </a:r>
            <a:endParaRPr sz="1000"/>
          </a:p>
        </p:txBody>
      </p:sp>
      <p:sp>
        <p:nvSpPr>
          <p:cNvPr id="4419" name="Google Shape;4419;p53"/>
          <p:cNvSpPr/>
          <p:nvPr/>
        </p:nvSpPr>
        <p:spPr>
          <a:xfrm>
            <a:off x="52285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6b</a:t>
            </a:r>
            <a:endParaRPr sz="1000"/>
          </a:p>
        </p:txBody>
      </p:sp>
      <p:cxnSp>
        <p:nvCxnSpPr>
          <p:cNvPr id="4420" name="Google Shape;4420;p53"/>
          <p:cNvCxnSpPr>
            <a:stCxn id="4417" idx="6"/>
            <a:endCxn id="4418" idx="2"/>
          </p:cNvCxnSpPr>
          <p:nvPr/>
        </p:nvCxnSpPr>
        <p:spPr>
          <a:xfrm>
            <a:off x="4318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1" name="Google Shape;4421;p53"/>
          <p:cNvCxnSpPr>
            <a:stCxn id="4418" idx="6"/>
            <a:endCxn id="4419" idx="2"/>
          </p:cNvCxnSpPr>
          <p:nvPr/>
        </p:nvCxnSpPr>
        <p:spPr>
          <a:xfrm>
            <a:off x="4927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5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p5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Auto-merging and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27" name="Google Shape;4427;p54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8" name="Google Shape;4428;p54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29" name="Google Shape;4429;p54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0" name="Google Shape;4430;p54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31" name="Google Shape;4431;p54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32" name="Google Shape;4432;p54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33" name="Google Shape;4433;p54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34" name="Google Shape;4434;p54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435" name="Google Shape;4435;p54"/>
          <p:cNvCxnSpPr>
            <a:stCxn id="4434" idx="6"/>
            <a:endCxn id="4429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6" name="Google Shape;4436;p54"/>
          <p:cNvCxnSpPr>
            <a:stCxn id="4429" idx="6"/>
            <a:endCxn id="4430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7" name="Google Shape;4437;p54"/>
          <p:cNvCxnSpPr>
            <a:stCxn id="4430" idx="6"/>
            <a:endCxn id="4431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8" name="Google Shape;4438;p54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9" name="Google Shape;4439;p54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40" name="Google Shape;4440;p54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41" name="Google Shape;4441;p54"/>
          <p:cNvCxnSpPr>
            <a:stCxn id="4438" idx="6"/>
            <a:endCxn id="4439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2" name="Google Shape;4442;p54"/>
          <p:cNvCxnSpPr>
            <a:stCxn id="4439" idx="6"/>
            <a:endCxn id="4440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3" name="Google Shape;4443;p54"/>
          <p:cNvCxnSpPr>
            <a:stCxn id="4428" idx="6"/>
            <a:endCxn id="4438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4" name="Google Shape;4444;p54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a</a:t>
            </a:r>
            <a:endParaRPr sz="1000"/>
          </a:p>
        </p:txBody>
      </p:sp>
      <p:sp>
        <p:nvSpPr>
          <p:cNvPr id="4445" name="Google Shape;4445;p54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446" name="Google Shape;4446;p54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447" name="Google Shape;4447;p54"/>
          <p:cNvCxnSpPr>
            <a:stCxn id="4444" idx="6"/>
            <a:endCxn id="4445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8" name="Google Shape;4448;p54"/>
          <p:cNvCxnSpPr>
            <a:stCxn id="4445" idx="6"/>
            <a:endCxn id="4446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9" name="Google Shape;4449;p54"/>
          <p:cNvSpPr/>
          <p:nvPr/>
        </p:nvSpPr>
        <p:spPr>
          <a:xfrm>
            <a:off x="14317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50" name="Google Shape;4450;p54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51" name="Google Shape;4451;p54"/>
          <p:cNvSpPr/>
          <p:nvPr/>
        </p:nvSpPr>
        <p:spPr>
          <a:xfrm>
            <a:off x="2099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52" name="Google Shape;4452;p54"/>
          <p:cNvSpPr/>
          <p:nvPr/>
        </p:nvSpPr>
        <p:spPr>
          <a:xfrm>
            <a:off x="2708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53" name="Google Shape;4453;p54"/>
          <p:cNvSpPr/>
          <p:nvPr/>
        </p:nvSpPr>
        <p:spPr>
          <a:xfrm>
            <a:off x="3318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54" name="Google Shape;4454;p54"/>
          <p:cNvCxnSpPr/>
          <p:nvPr/>
        </p:nvCxnSpPr>
        <p:spPr>
          <a:xfrm>
            <a:off x="2413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5" name="Google Shape;4455;p54"/>
          <p:cNvCxnSpPr/>
          <p:nvPr/>
        </p:nvCxnSpPr>
        <p:spPr>
          <a:xfrm>
            <a:off x="3022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6" name="Google Shape;4456;p54"/>
          <p:cNvCxnSpPr/>
          <p:nvPr/>
        </p:nvCxnSpPr>
        <p:spPr>
          <a:xfrm>
            <a:off x="1745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7" name="Google Shape;4457;p54"/>
          <p:cNvCxnSpPr/>
          <p:nvPr/>
        </p:nvCxnSpPr>
        <p:spPr>
          <a:xfrm>
            <a:off x="3650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8" name="Google Shape;4458;p54"/>
          <p:cNvCxnSpPr/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9" name="Google Shape;4459;p54"/>
          <p:cNvSpPr txBox="1"/>
          <p:nvPr/>
        </p:nvSpPr>
        <p:spPr>
          <a:xfrm>
            <a:off x="983100" y="185977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Two developers working in parallel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60" name="Google Shape;4460;p54"/>
          <p:cNvSpPr/>
          <p:nvPr/>
        </p:nvSpPr>
        <p:spPr>
          <a:xfrm>
            <a:off x="40093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4b</a:t>
            </a:r>
            <a:endParaRPr sz="1000"/>
          </a:p>
        </p:txBody>
      </p:sp>
      <p:sp>
        <p:nvSpPr>
          <p:cNvPr id="4461" name="Google Shape;4461;p54"/>
          <p:cNvSpPr/>
          <p:nvPr/>
        </p:nvSpPr>
        <p:spPr>
          <a:xfrm>
            <a:off x="46189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5b</a:t>
            </a:r>
            <a:endParaRPr sz="1000"/>
          </a:p>
        </p:txBody>
      </p:sp>
      <p:sp>
        <p:nvSpPr>
          <p:cNvPr id="4462" name="Google Shape;4462;p54"/>
          <p:cNvSpPr/>
          <p:nvPr/>
        </p:nvSpPr>
        <p:spPr>
          <a:xfrm>
            <a:off x="52285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6b</a:t>
            </a:r>
            <a:endParaRPr sz="1000"/>
          </a:p>
        </p:txBody>
      </p:sp>
      <p:cxnSp>
        <p:nvCxnSpPr>
          <p:cNvPr id="4463" name="Google Shape;4463;p54"/>
          <p:cNvCxnSpPr>
            <a:stCxn id="4460" idx="6"/>
            <a:endCxn id="4461" idx="2"/>
          </p:cNvCxnSpPr>
          <p:nvPr/>
        </p:nvCxnSpPr>
        <p:spPr>
          <a:xfrm>
            <a:off x="4318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4" name="Google Shape;4464;p54"/>
          <p:cNvCxnSpPr>
            <a:stCxn id="4461" idx="6"/>
            <a:endCxn id="4462" idx="2"/>
          </p:cNvCxnSpPr>
          <p:nvPr/>
        </p:nvCxnSpPr>
        <p:spPr>
          <a:xfrm>
            <a:off x="4927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5" name="Google Shape;4465;p54"/>
          <p:cNvCxnSpPr/>
          <p:nvPr/>
        </p:nvCxnSpPr>
        <p:spPr>
          <a:xfrm>
            <a:off x="41638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6" name="Google Shape;4466;p54"/>
          <p:cNvCxnSpPr/>
          <p:nvPr/>
        </p:nvCxnSpPr>
        <p:spPr>
          <a:xfrm>
            <a:off x="47734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7" name="Google Shape;4467;p54"/>
          <p:cNvCxnSpPr/>
          <p:nvPr/>
        </p:nvCxnSpPr>
        <p:spPr>
          <a:xfrm>
            <a:off x="5383050" y="29332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8" name="Google Shape;4468;p54"/>
          <p:cNvSpPr txBox="1"/>
          <p:nvPr/>
        </p:nvSpPr>
        <p:spPr>
          <a:xfrm>
            <a:off x="5537550" y="2901100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git push</a:t>
            </a:r>
            <a:endParaRPr sz="1000"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69" name="Google Shape;4469;p54"/>
          <p:cNvSpPr txBox="1"/>
          <p:nvPr/>
        </p:nvSpPr>
        <p:spPr>
          <a:xfrm>
            <a:off x="-445950" y="205232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70" name="Google Shape;4470;p54"/>
          <p:cNvSpPr/>
          <p:nvPr/>
        </p:nvSpPr>
        <p:spPr>
          <a:xfrm>
            <a:off x="4009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471" name="Google Shape;4471;p54"/>
          <p:cNvSpPr/>
          <p:nvPr/>
        </p:nvSpPr>
        <p:spPr>
          <a:xfrm>
            <a:off x="4618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472" name="Google Shape;4472;p54"/>
          <p:cNvSpPr/>
          <p:nvPr/>
        </p:nvSpPr>
        <p:spPr>
          <a:xfrm>
            <a:off x="5228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473" name="Google Shape;4473;p54"/>
          <p:cNvCxnSpPr>
            <a:stCxn id="4470" idx="6"/>
            <a:endCxn id="4471" idx="2"/>
          </p:cNvCxnSpPr>
          <p:nvPr/>
        </p:nvCxnSpPr>
        <p:spPr>
          <a:xfrm>
            <a:off x="4318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4" name="Google Shape;4474;p54"/>
          <p:cNvCxnSpPr>
            <a:stCxn id="4471" idx="6"/>
            <a:endCxn id="4472" idx="2"/>
          </p:cNvCxnSpPr>
          <p:nvPr/>
        </p:nvCxnSpPr>
        <p:spPr>
          <a:xfrm>
            <a:off x="4927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5" name="Google Shape;4475;p54"/>
          <p:cNvCxnSpPr/>
          <p:nvPr/>
        </p:nvCxnSpPr>
        <p:spPr>
          <a:xfrm>
            <a:off x="3650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9" name="Shape 4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0" name="Google Shape;4480;p5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Auto-merging and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81" name="Google Shape;4481;p55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2" name="Google Shape;4482;p55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83" name="Google Shape;4483;p55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84" name="Google Shape;4484;p55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85" name="Google Shape;4485;p55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86" name="Google Shape;4486;p55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87" name="Google Shape;4487;p55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488" name="Google Shape;4488;p55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489" name="Google Shape;4489;p55"/>
          <p:cNvCxnSpPr>
            <a:stCxn id="4488" idx="6"/>
            <a:endCxn id="4483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0" name="Google Shape;4490;p55"/>
          <p:cNvCxnSpPr>
            <a:stCxn id="4483" idx="6"/>
            <a:endCxn id="4484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1" name="Google Shape;4491;p55"/>
          <p:cNvCxnSpPr>
            <a:stCxn id="4484" idx="6"/>
            <a:endCxn id="4485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2" name="Google Shape;4492;p55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93" name="Google Shape;4493;p55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94" name="Google Shape;4494;p55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95" name="Google Shape;4495;p55"/>
          <p:cNvCxnSpPr>
            <a:stCxn id="4492" idx="6"/>
            <a:endCxn id="4493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6" name="Google Shape;4496;p55"/>
          <p:cNvCxnSpPr>
            <a:stCxn id="4493" idx="6"/>
            <a:endCxn id="4494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7" name="Google Shape;4497;p55"/>
          <p:cNvCxnSpPr>
            <a:stCxn id="4482" idx="6"/>
            <a:endCxn id="4492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8" name="Google Shape;4498;p55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499" name="Google Shape;4499;p55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500" name="Google Shape;4500;p55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501" name="Google Shape;4501;p55"/>
          <p:cNvCxnSpPr>
            <a:stCxn id="4498" idx="6"/>
            <a:endCxn id="4499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2" name="Google Shape;4502;p55"/>
          <p:cNvCxnSpPr>
            <a:stCxn id="4499" idx="6"/>
            <a:endCxn id="4500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3" name="Google Shape;4503;p55"/>
          <p:cNvSpPr/>
          <p:nvPr/>
        </p:nvSpPr>
        <p:spPr>
          <a:xfrm>
            <a:off x="14317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04" name="Google Shape;4504;p55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05" name="Google Shape;4505;p55"/>
          <p:cNvSpPr/>
          <p:nvPr/>
        </p:nvSpPr>
        <p:spPr>
          <a:xfrm>
            <a:off x="20992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06" name="Google Shape;4506;p55"/>
          <p:cNvSpPr/>
          <p:nvPr/>
        </p:nvSpPr>
        <p:spPr>
          <a:xfrm>
            <a:off x="27088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07" name="Google Shape;4507;p55"/>
          <p:cNvSpPr/>
          <p:nvPr/>
        </p:nvSpPr>
        <p:spPr>
          <a:xfrm>
            <a:off x="3318483" y="3996887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08" name="Google Shape;4508;p55"/>
          <p:cNvCxnSpPr/>
          <p:nvPr/>
        </p:nvCxnSpPr>
        <p:spPr>
          <a:xfrm>
            <a:off x="2413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9" name="Google Shape;4509;p55"/>
          <p:cNvCxnSpPr/>
          <p:nvPr/>
        </p:nvCxnSpPr>
        <p:spPr>
          <a:xfrm>
            <a:off x="3022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0" name="Google Shape;4510;p55"/>
          <p:cNvCxnSpPr/>
          <p:nvPr/>
        </p:nvCxnSpPr>
        <p:spPr>
          <a:xfrm>
            <a:off x="1745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1" name="Google Shape;4511;p55"/>
          <p:cNvCxnSpPr/>
          <p:nvPr/>
        </p:nvCxnSpPr>
        <p:spPr>
          <a:xfrm>
            <a:off x="3650850" y="41509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2" name="Google Shape;4512;p55"/>
          <p:cNvCxnSpPr/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3" name="Google Shape;4513;p55"/>
          <p:cNvSpPr txBox="1"/>
          <p:nvPr/>
        </p:nvSpPr>
        <p:spPr>
          <a:xfrm>
            <a:off x="983100" y="185977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Two developers working in parallel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14" name="Google Shape;4514;p55"/>
          <p:cNvSpPr/>
          <p:nvPr/>
        </p:nvSpPr>
        <p:spPr>
          <a:xfrm>
            <a:off x="40093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4b</a:t>
            </a:r>
            <a:endParaRPr sz="1000"/>
          </a:p>
        </p:txBody>
      </p:sp>
      <p:sp>
        <p:nvSpPr>
          <p:cNvPr id="4515" name="Google Shape;4515;p55"/>
          <p:cNvSpPr/>
          <p:nvPr/>
        </p:nvSpPr>
        <p:spPr>
          <a:xfrm>
            <a:off x="46189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5b</a:t>
            </a:r>
            <a:endParaRPr sz="1000"/>
          </a:p>
        </p:txBody>
      </p:sp>
      <p:sp>
        <p:nvSpPr>
          <p:cNvPr id="4516" name="Google Shape;4516;p55"/>
          <p:cNvSpPr/>
          <p:nvPr/>
        </p:nvSpPr>
        <p:spPr>
          <a:xfrm>
            <a:off x="52285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6b</a:t>
            </a:r>
            <a:endParaRPr sz="1000"/>
          </a:p>
        </p:txBody>
      </p:sp>
      <p:cxnSp>
        <p:nvCxnSpPr>
          <p:cNvPr id="4517" name="Google Shape;4517;p55"/>
          <p:cNvCxnSpPr>
            <a:stCxn id="4514" idx="6"/>
            <a:endCxn id="4515" idx="2"/>
          </p:cNvCxnSpPr>
          <p:nvPr/>
        </p:nvCxnSpPr>
        <p:spPr>
          <a:xfrm>
            <a:off x="4318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8" name="Google Shape;4518;p55"/>
          <p:cNvCxnSpPr>
            <a:stCxn id="4515" idx="6"/>
            <a:endCxn id="4516" idx="2"/>
          </p:cNvCxnSpPr>
          <p:nvPr/>
        </p:nvCxnSpPr>
        <p:spPr>
          <a:xfrm>
            <a:off x="4927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9" name="Google Shape;4519;p55"/>
          <p:cNvSpPr txBox="1"/>
          <p:nvPr/>
        </p:nvSpPr>
        <p:spPr>
          <a:xfrm>
            <a:off x="-445950" y="205232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20" name="Google Shape;4520;p55"/>
          <p:cNvSpPr/>
          <p:nvPr/>
        </p:nvSpPr>
        <p:spPr>
          <a:xfrm>
            <a:off x="4009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521" name="Google Shape;4521;p55"/>
          <p:cNvSpPr/>
          <p:nvPr/>
        </p:nvSpPr>
        <p:spPr>
          <a:xfrm>
            <a:off x="4618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522" name="Google Shape;4522;p55"/>
          <p:cNvSpPr/>
          <p:nvPr/>
        </p:nvSpPr>
        <p:spPr>
          <a:xfrm>
            <a:off x="5228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523" name="Google Shape;4523;p55"/>
          <p:cNvCxnSpPr>
            <a:stCxn id="4520" idx="6"/>
            <a:endCxn id="4521" idx="2"/>
          </p:cNvCxnSpPr>
          <p:nvPr/>
        </p:nvCxnSpPr>
        <p:spPr>
          <a:xfrm>
            <a:off x="4318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4" name="Google Shape;4524;p55"/>
          <p:cNvCxnSpPr>
            <a:stCxn id="4521" idx="6"/>
            <a:endCxn id="4522" idx="2"/>
          </p:cNvCxnSpPr>
          <p:nvPr/>
        </p:nvCxnSpPr>
        <p:spPr>
          <a:xfrm>
            <a:off x="4927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5" name="Google Shape;4525;p55"/>
          <p:cNvCxnSpPr/>
          <p:nvPr/>
        </p:nvCxnSpPr>
        <p:spPr>
          <a:xfrm>
            <a:off x="3650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6" name="Google Shape;4526;p55"/>
          <p:cNvCxnSpPr>
            <a:stCxn id="4514" idx="0"/>
            <a:endCxn id="4520" idx="4"/>
          </p:cNvCxnSpPr>
          <p:nvPr/>
        </p:nvCxnSpPr>
        <p:spPr>
          <a:xfrm rot="10800000">
            <a:off x="4163850" y="36190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7" name="Google Shape;4527;p55"/>
          <p:cNvCxnSpPr/>
          <p:nvPr/>
        </p:nvCxnSpPr>
        <p:spPr>
          <a:xfrm rot="10800000">
            <a:off x="4773450" y="36190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8" name="Google Shape;4528;p55"/>
          <p:cNvCxnSpPr/>
          <p:nvPr/>
        </p:nvCxnSpPr>
        <p:spPr>
          <a:xfrm rot="10800000">
            <a:off x="5383050" y="36190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9" name="Google Shape;4529;p55"/>
          <p:cNvSpPr txBox="1"/>
          <p:nvPr/>
        </p:nvSpPr>
        <p:spPr>
          <a:xfrm>
            <a:off x="5604650" y="3572200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?!</a:t>
            </a:r>
            <a:endParaRPr>
              <a:solidFill>
                <a:srgbClr val="FF0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3" name="Shape 4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4" name="Google Shape;4534;p5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Auto-merging and Conflicts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35" name="Google Shape;4535;p56"/>
          <p:cNvSpPr txBox="1"/>
          <p:nvPr>
            <p:ph idx="12" type="sldNum"/>
          </p:nvPr>
        </p:nvSpPr>
        <p:spPr>
          <a:xfrm>
            <a:off x="91531" y="47151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6" name="Google Shape;4536;p56"/>
          <p:cNvSpPr/>
          <p:nvPr/>
        </p:nvSpPr>
        <p:spPr>
          <a:xfrm>
            <a:off x="14368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37" name="Google Shape;4537;p56"/>
          <p:cNvSpPr/>
          <p:nvPr/>
        </p:nvSpPr>
        <p:spPr>
          <a:xfrm>
            <a:off x="2104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38" name="Google Shape;4538;p56"/>
          <p:cNvSpPr/>
          <p:nvPr/>
        </p:nvSpPr>
        <p:spPr>
          <a:xfrm>
            <a:off x="2713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39" name="Google Shape;4539;p56"/>
          <p:cNvSpPr/>
          <p:nvPr/>
        </p:nvSpPr>
        <p:spPr>
          <a:xfrm>
            <a:off x="3323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40" name="Google Shape;4540;p56"/>
          <p:cNvSpPr txBox="1"/>
          <p:nvPr/>
        </p:nvSpPr>
        <p:spPr>
          <a:xfrm>
            <a:off x="132450" y="32398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Server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41" name="Google Shape;4541;p56"/>
          <p:cNvSpPr txBox="1"/>
          <p:nvPr/>
        </p:nvSpPr>
        <p:spPr>
          <a:xfrm>
            <a:off x="103025" y="2579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42" name="Google Shape;4542;p56"/>
          <p:cNvSpPr/>
          <p:nvPr/>
        </p:nvSpPr>
        <p:spPr>
          <a:xfrm>
            <a:off x="14368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43" name="Google Shape;4543;p56"/>
          <p:cNvCxnSpPr>
            <a:stCxn id="4542" idx="6"/>
            <a:endCxn id="4537" idx="2"/>
          </p:cNvCxnSpPr>
          <p:nvPr/>
        </p:nvCxnSpPr>
        <p:spPr>
          <a:xfrm>
            <a:off x="1745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4" name="Google Shape;4544;p56"/>
          <p:cNvCxnSpPr>
            <a:stCxn id="4537" idx="6"/>
            <a:endCxn id="4538" idx="2"/>
          </p:cNvCxnSpPr>
          <p:nvPr/>
        </p:nvCxnSpPr>
        <p:spPr>
          <a:xfrm>
            <a:off x="2413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5" name="Google Shape;4545;p56"/>
          <p:cNvCxnSpPr>
            <a:stCxn id="4538" idx="6"/>
            <a:endCxn id="4539" idx="2"/>
          </p:cNvCxnSpPr>
          <p:nvPr/>
        </p:nvCxnSpPr>
        <p:spPr>
          <a:xfrm>
            <a:off x="3022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6" name="Google Shape;4546;p56"/>
          <p:cNvSpPr/>
          <p:nvPr/>
        </p:nvSpPr>
        <p:spPr>
          <a:xfrm>
            <a:off x="2104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7" name="Google Shape;4547;p56"/>
          <p:cNvSpPr/>
          <p:nvPr/>
        </p:nvSpPr>
        <p:spPr>
          <a:xfrm>
            <a:off x="2713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48" name="Google Shape;4548;p56"/>
          <p:cNvSpPr/>
          <p:nvPr/>
        </p:nvSpPr>
        <p:spPr>
          <a:xfrm>
            <a:off x="3323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49" name="Google Shape;4549;p56"/>
          <p:cNvCxnSpPr>
            <a:stCxn id="4546" idx="6"/>
            <a:endCxn id="4547" idx="2"/>
          </p:cNvCxnSpPr>
          <p:nvPr/>
        </p:nvCxnSpPr>
        <p:spPr>
          <a:xfrm>
            <a:off x="2413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0" name="Google Shape;4550;p56"/>
          <p:cNvCxnSpPr>
            <a:stCxn id="4547" idx="6"/>
            <a:endCxn id="4548" idx="2"/>
          </p:cNvCxnSpPr>
          <p:nvPr/>
        </p:nvCxnSpPr>
        <p:spPr>
          <a:xfrm>
            <a:off x="3022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1" name="Google Shape;4551;p56"/>
          <p:cNvCxnSpPr>
            <a:stCxn id="4536" idx="6"/>
            <a:endCxn id="4546" idx="2"/>
          </p:cNvCxnSpPr>
          <p:nvPr/>
        </p:nvCxnSpPr>
        <p:spPr>
          <a:xfrm>
            <a:off x="1745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2" name="Google Shape;4552;p56"/>
          <p:cNvSpPr/>
          <p:nvPr/>
        </p:nvSpPr>
        <p:spPr>
          <a:xfrm>
            <a:off x="40093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553" name="Google Shape;4553;p56"/>
          <p:cNvSpPr/>
          <p:nvPr/>
        </p:nvSpPr>
        <p:spPr>
          <a:xfrm>
            <a:off x="46189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554" name="Google Shape;4554;p56"/>
          <p:cNvSpPr/>
          <p:nvPr/>
        </p:nvSpPr>
        <p:spPr>
          <a:xfrm>
            <a:off x="5228550" y="2625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555" name="Google Shape;4555;p56"/>
          <p:cNvCxnSpPr>
            <a:stCxn id="4552" idx="6"/>
            <a:endCxn id="4553" idx="2"/>
          </p:cNvCxnSpPr>
          <p:nvPr/>
        </p:nvCxnSpPr>
        <p:spPr>
          <a:xfrm>
            <a:off x="43183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6" name="Google Shape;4556;p56"/>
          <p:cNvCxnSpPr>
            <a:stCxn id="4553" idx="6"/>
            <a:endCxn id="4554" idx="2"/>
          </p:cNvCxnSpPr>
          <p:nvPr/>
        </p:nvCxnSpPr>
        <p:spPr>
          <a:xfrm>
            <a:off x="4927950" y="27793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7" name="Google Shape;4557;p56"/>
          <p:cNvSpPr txBox="1"/>
          <p:nvPr/>
        </p:nvSpPr>
        <p:spPr>
          <a:xfrm>
            <a:off x="127383" y="3925412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558" name="Google Shape;4558;p56"/>
          <p:cNvCxnSpPr>
            <a:stCxn id="4548" idx="4"/>
          </p:cNvCxnSpPr>
          <p:nvPr/>
        </p:nvCxnSpPr>
        <p:spPr>
          <a:xfrm>
            <a:off x="3478050" y="3619075"/>
            <a:ext cx="531300" cy="531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9" name="Google Shape;4559;p56"/>
          <p:cNvCxnSpPr/>
          <p:nvPr/>
        </p:nvCxnSpPr>
        <p:spPr>
          <a:xfrm>
            <a:off x="3650850" y="27793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0" name="Google Shape;4560;p56"/>
          <p:cNvSpPr txBox="1"/>
          <p:nvPr/>
        </p:nvSpPr>
        <p:spPr>
          <a:xfrm>
            <a:off x="983100" y="1859775"/>
            <a:ext cx="59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3-way merge: this creates a </a:t>
            </a:r>
            <a:r>
              <a:rPr lang="en">
                <a:solidFill>
                  <a:srgbClr val="FF00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merge commit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from </a:t>
            </a:r>
            <a:r>
              <a:rPr lang="en">
                <a:solidFill>
                  <a:srgbClr val="FF99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 older commits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61" name="Google Shape;4561;p56"/>
          <p:cNvSpPr/>
          <p:nvPr/>
        </p:nvSpPr>
        <p:spPr>
          <a:xfrm>
            <a:off x="40093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4b</a:t>
            </a:r>
            <a:endParaRPr sz="1000"/>
          </a:p>
        </p:txBody>
      </p:sp>
      <p:sp>
        <p:nvSpPr>
          <p:cNvPr id="4562" name="Google Shape;4562;p56"/>
          <p:cNvSpPr/>
          <p:nvPr/>
        </p:nvSpPr>
        <p:spPr>
          <a:xfrm>
            <a:off x="46189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5b</a:t>
            </a:r>
            <a:endParaRPr sz="1000"/>
          </a:p>
        </p:txBody>
      </p:sp>
      <p:sp>
        <p:nvSpPr>
          <p:cNvPr id="4563" name="Google Shape;4563;p56"/>
          <p:cNvSpPr/>
          <p:nvPr/>
        </p:nvSpPr>
        <p:spPr>
          <a:xfrm>
            <a:off x="5228550" y="3997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6b</a:t>
            </a:r>
            <a:endParaRPr sz="1000"/>
          </a:p>
        </p:txBody>
      </p:sp>
      <p:cxnSp>
        <p:nvCxnSpPr>
          <p:cNvPr id="4564" name="Google Shape;4564;p56"/>
          <p:cNvCxnSpPr>
            <a:stCxn id="4561" idx="6"/>
            <a:endCxn id="4562" idx="2"/>
          </p:cNvCxnSpPr>
          <p:nvPr/>
        </p:nvCxnSpPr>
        <p:spPr>
          <a:xfrm>
            <a:off x="43183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5" name="Google Shape;4565;p56"/>
          <p:cNvCxnSpPr>
            <a:stCxn id="4562" idx="6"/>
            <a:endCxn id="4563" idx="2"/>
          </p:cNvCxnSpPr>
          <p:nvPr/>
        </p:nvCxnSpPr>
        <p:spPr>
          <a:xfrm>
            <a:off x="4927950" y="4150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6" name="Google Shape;4566;p56"/>
          <p:cNvSpPr txBox="1"/>
          <p:nvPr/>
        </p:nvSpPr>
        <p:spPr>
          <a:xfrm>
            <a:off x="-445950" y="205232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67" name="Google Shape;4567;p56"/>
          <p:cNvSpPr/>
          <p:nvPr/>
        </p:nvSpPr>
        <p:spPr>
          <a:xfrm>
            <a:off x="40093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4a</a:t>
            </a:r>
            <a:endParaRPr sz="1000"/>
          </a:p>
        </p:txBody>
      </p:sp>
      <p:sp>
        <p:nvSpPr>
          <p:cNvPr id="4568" name="Google Shape;4568;p56"/>
          <p:cNvSpPr/>
          <p:nvPr/>
        </p:nvSpPr>
        <p:spPr>
          <a:xfrm>
            <a:off x="46189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5a</a:t>
            </a:r>
            <a:endParaRPr sz="1000"/>
          </a:p>
        </p:txBody>
      </p:sp>
      <p:sp>
        <p:nvSpPr>
          <p:cNvPr id="4569" name="Google Shape;4569;p56"/>
          <p:cNvSpPr/>
          <p:nvPr/>
        </p:nvSpPr>
        <p:spPr>
          <a:xfrm>
            <a:off x="52285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6a</a:t>
            </a:r>
            <a:endParaRPr sz="1000"/>
          </a:p>
        </p:txBody>
      </p:sp>
      <p:cxnSp>
        <p:nvCxnSpPr>
          <p:cNvPr id="4570" name="Google Shape;4570;p56"/>
          <p:cNvCxnSpPr>
            <a:stCxn id="4567" idx="6"/>
            <a:endCxn id="4568" idx="2"/>
          </p:cNvCxnSpPr>
          <p:nvPr/>
        </p:nvCxnSpPr>
        <p:spPr>
          <a:xfrm>
            <a:off x="43183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1" name="Google Shape;4571;p56"/>
          <p:cNvCxnSpPr>
            <a:stCxn id="4568" idx="6"/>
            <a:endCxn id="4569" idx="2"/>
          </p:cNvCxnSpPr>
          <p:nvPr/>
        </p:nvCxnSpPr>
        <p:spPr>
          <a:xfrm>
            <a:off x="49279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2" name="Google Shape;4572;p56"/>
          <p:cNvCxnSpPr/>
          <p:nvPr/>
        </p:nvCxnSpPr>
        <p:spPr>
          <a:xfrm>
            <a:off x="3650850" y="34651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3" name="Google Shape;4573;p56"/>
          <p:cNvSpPr/>
          <p:nvPr/>
        </p:nvSpPr>
        <p:spPr>
          <a:xfrm>
            <a:off x="5838150" y="3311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7ab</a:t>
            </a:r>
            <a:endParaRPr sz="700"/>
          </a:p>
        </p:txBody>
      </p:sp>
      <p:cxnSp>
        <p:nvCxnSpPr>
          <p:cNvPr id="4574" name="Google Shape;4574;p56"/>
          <p:cNvCxnSpPr>
            <a:endCxn id="4573" idx="2"/>
          </p:cNvCxnSpPr>
          <p:nvPr/>
        </p:nvCxnSpPr>
        <p:spPr>
          <a:xfrm>
            <a:off x="5537550" y="34651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5" name="Google Shape;4575;p56"/>
          <p:cNvCxnSpPr>
            <a:stCxn id="4563" idx="6"/>
          </p:cNvCxnSpPr>
          <p:nvPr/>
        </p:nvCxnSpPr>
        <p:spPr>
          <a:xfrm flipH="1" rot="10800000">
            <a:off x="5537550" y="3617575"/>
            <a:ext cx="453000" cy="53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6" name="Google Shape;4576;p56"/>
          <p:cNvSpPr txBox="1"/>
          <p:nvPr/>
        </p:nvSpPr>
        <p:spPr>
          <a:xfrm>
            <a:off x="4505000" y="4398200"/>
            <a:ext cx="29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Jessica's changes: 6a - 3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John's changes:     6b - 3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77" name="Google Shape;4577;p56"/>
          <p:cNvSpPr txBox="1"/>
          <p:nvPr/>
        </p:nvSpPr>
        <p:spPr>
          <a:xfrm>
            <a:off x="5969500" y="3060775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merge commit</a:t>
            </a:r>
            <a:endParaRPr>
              <a:solidFill>
                <a:srgbClr val="FF00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p57"/>
          <p:cNvSpPr txBox="1"/>
          <p:nvPr>
            <p:ph type="title"/>
          </p:nvPr>
        </p:nvSpPr>
        <p:spPr>
          <a:xfrm>
            <a:off x="718300" y="739375"/>
            <a:ext cx="7323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scenario 1: auto merge possible</a:t>
            </a:r>
            <a:endParaRPr/>
          </a:p>
        </p:txBody>
      </p:sp>
      <p:sp>
        <p:nvSpPr>
          <p:cNvPr id="4583" name="Google Shape;4583;p5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4" name="Google Shape;4584;p57"/>
          <p:cNvSpPr/>
          <p:nvPr/>
        </p:nvSpPr>
        <p:spPr>
          <a:xfrm flipH="1" rot="10800000">
            <a:off x="930950" y="1783725"/>
            <a:ext cx="720900" cy="10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blahgjkagjskgjksakmvlksanvlsaknvlkasnlkfjlksagjlksgjksajglksfor ksajgksajgkajsglkjsagkjsaglkjsgjksajgksajg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5" name="Google Shape;4585;p57"/>
          <p:cNvSpPr/>
          <p:nvPr/>
        </p:nvSpPr>
        <p:spPr>
          <a:xfrm flipH="1" rot="10800000">
            <a:off x="1921550" y="1783875"/>
            <a:ext cx="7209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6" name="Google Shape;4586;p57"/>
          <p:cNvSpPr/>
          <p:nvPr/>
        </p:nvSpPr>
        <p:spPr>
          <a:xfrm flipH="1" rot="10800000">
            <a:off x="1921550" y="1935975"/>
            <a:ext cx="720900" cy="20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7" name="Google Shape;4587;p57"/>
          <p:cNvSpPr/>
          <p:nvPr/>
        </p:nvSpPr>
        <p:spPr>
          <a:xfrm flipH="1" rot="10800000">
            <a:off x="1921550" y="26349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8" name="Google Shape;4588;p57"/>
          <p:cNvSpPr/>
          <p:nvPr/>
        </p:nvSpPr>
        <p:spPr>
          <a:xfrm flipH="1" rot="10800000">
            <a:off x="2835950" y="1783725"/>
            <a:ext cx="720900" cy="10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9" name="Google Shape;4589;p57"/>
          <p:cNvSpPr/>
          <p:nvPr/>
        </p:nvSpPr>
        <p:spPr>
          <a:xfrm flipH="1" rot="10800000">
            <a:off x="2835950" y="22539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0" name="Google Shape;4590;p57"/>
          <p:cNvSpPr/>
          <p:nvPr/>
        </p:nvSpPr>
        <p:spPr>
          <a:xfrm flipH="1" rot="10800000">
            <a:off x="2835950" y="2406375"/>
            <a:ext cx="720900" cy="113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1" name="Google Shape;4591;p57"/>
          <p:cNvSpPr/>
          <p:nvPr/>
        </p:nvSpPr>
        <p:spPr>
          <a:xfrm>
            <a:off x="3820875" y="2148625"/>
            <a:ext cx="7653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2" name="Google Shape;4592;p57"/>
          <p:cNvSpPr/>
          <p:nvPr/>
        </p:nvSpPr>
        <p:spPr>
          <a:xfrm flipH="1" rot="10800000">
            <a:off x="5045750" y="1783875"/>
            <a:ext cx="7209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3" name="Google Shape;4593;p57"/>
          <p:cNvSpPr/>
          <p:nvPr/>
        </p:nvSpPr>
        <p:spPr>
          <a:xfrm flipH="1" rot="10800000">
            <a:off x="5045750" y="22539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4" name="Google Shape;4594;p57"/>
          <p:cNvSpPr/>
          <p:nvPr/>
        </p:nvSpPr>
        <p:spPr>
          <a:xfrm flipH="1" rot="10800000">
            <a:off x="5045750" y="2406375"/>
            <a:ext cx="720900" cy="113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5" name="Google Shape;4595;p57"/>
          <p:cNvSpPr/>
          <p:nvPr/>
        </p:nvSpPr>
        <p:spPr>
          <a:xfrm flipH="1" rot="10800000">
            <a:off x="5045750" y="1935975"/>
            <a:ext cx="720900" cy="20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6" name="Google Shape;4596;p57"/>
          <p:cNvSpPr/>
          <p:nvPr/>
        </p:nvSpPr>
        <p:spPr>
          <a:xfrm flipH="1" rot="10800000">
            <a:off x="5045750" y="26349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57"/>
          <p:cNvSpPr txBox="1"/>
          <p:nvPr/>
        </p:nvSpPr>
        <p:spPr>
          <a:xfrm>
            <a:off x="907075" y="3511775"/>
            <a:ext cx="56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Original           Jessica            John                                            Okay: auto merge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598" name="Google Shape;4598;p57"/>
          <p:cNvSpPr txBox="1"/>
          <p:nvPr/>
        </p:nvSpPr>
        <p:spPr>
          <a:xfrm>
            <a:off x="177350" y="1596775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a text file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599" name="Google Shape;4599;p57"/>
          <p:cNvCxnSpPr/>
          <p:nvPr/>
        </p:nvCxnSpPr>
        <p:spPr>
          <a:xfrm>
            <a:off x="415150" y="1828800"/>
            <a:ext cx="3603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0" name="Google Shape;4600;p57"/>
          <p:cNvSpPr/>
          <p:nvPr/>
        </p:nvSpPr>
        <p:spPr>
          <a:xfrm flipH="1">
            <a:off x="778550" y="4298175"/>
            <a:ext cx="898800" cy="20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</a:t>
            </a:r>
            <a:endParaRPr/>
          </a:p>
        </p:txBody>
      </p:sp>
      <p:sp>
        <p:nvSpPr>
          <p:cNvPr id="4601" name="Google Shape;4601;p57"/>
          <p:cNvSpPr/>
          <p:nvPr/>
        </p:nvSpPr>
        <p:spPr>
          <a:xfrm flipH="1">
            <a:off x="778550" y="4526775"/>
            <a:ext cx="898800" cy="202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5" name="Shape 4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6" name="Google Shape;4606;p5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Merging, scenario 2: merge conflict</a:t>
            </a:r>
            <a:endParaRPr/>
          </a:p>
        </p:txBody>
      </p:sp>
      <p:sp>
        <p:nvSpPr>
          <p:cNvPr id="4607" name="Google Shape;4607;p5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8" name="Google Shape;4608;p58"/>
          <p:cNvSpPr/>
          <p:nvPr/>
        </p:nvSpPr>
        <p:spPr>
          <a:xfrm flipH="1" rot="10800000">
            <a:off x="930950" y="1783725"/>
            <a:ext cx="720900" cy="10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58"/>
          <p:cNvSpPr/>
          <p:nvPr/>
        </p:nvSpPr>
        <p:spPr>
          <a:xfrm flipH="1" rot="10800000">
            <a:off x="1921550" y="1783875"/>
            <a:ext cx="7209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58"/>
          <p:cNvSpPr/>
          <p:nvPr/>
        </p:nvSpPr>
        <p:spPr>
          <a:xfrm flipH="1" rot="10800000">
            <a:off x="1921550" y="1935975"/>
            <a:ext cx="720900" cy="20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58"/>
          <p:cNvSpPr/>
          <p:nvPr/>
        </p:nvSpPr>
        <p:spPr>
          <a:xfrm flipH="1" rot="10800000">
            <a:off x="1921550" y="26349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58"/>
          <p:cNvSpPr/>
          <p:nvPr/>
        </p:nvSpPr>
        <p:spPr>
          <a:xfrm flipH="1" rot="10800000">
            <a:off x="2835950" y="1783725"/>
            <a:ext cx="720900" cy="10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58"/>
          <p:cNvSpPr/>
          <p:nvPr/>
        </p:nvSpPr>
        <p:spPr>
          <a:xfrm flipH="1" rot="10800000">
            <a:off x="2835950" y="2025375"/>
            <a:ext cx="720900" cy="113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58"/>
          <p:cNvSpPr/>
          <p:nvPr/>
        </p:nvSpPr>
        <p:spPr>
          <a:xfrm flipH="1" rot="10800000">
            <a:off x="2835950" y="2634975"/>
            <a:ext cx="720900" cy="113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58"/>
          <p:cNvSpPr/>
          <p:nvPr/>
        </p:nvSpPr>
        <p:spPr>
          <a:xfrm>
            <a:off x="3820875" y="2148625"/>
            <a:ext cx="765300" cy="11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58"/>
          <p:cNvSpPr/>
          <p:nvPr/>
        </p:nvSpPr>
        <p:spPr>
          <a:xfrm flipH="1" rot="10800000">
            <a:off x="5045750" y="1783875"/>
            <a:ext cx="720900" cy="12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58"/>
          <p:cNvSpPr txBox="1"/>
          <p:nvPr/>
        </p:nvSpPr>
        <p:spPr>
          <a:xfrm>
            <a:off x="907075" y="3511775"/>
            <a:ext cx="56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Original           Jessica            John                                            Merge conflict!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18" name="Google Shape;4618;p58"/>
          <p:cNvSpPr txBox="1"/>
          <p:nvPr/>
        </p:nvSpPr>
        <p:spPr>
          <a:xfrm>
            <a:off x="177350" y="1596775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a text file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619" name="Google Shape;4619;p58"/>
          <p:cNvCxnSpPr/>
          <p:nvPr/>
        </p:nvCxnSpPr>
        <p:spPr>
          <a:xfrm>
            <a:off x="415150" y="1828800"/>
            <a:ext cx="3603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0" name="Google Shape;4620;p58"/>
          <p:cNvSpPr txBox="1"/>
          <p:nvPr/>
        </p:nvSpPr>
        <p:spPr>
          <a:xfrm>
            <a:off x="5282750" y="1977775"/>
            <a:ext cx="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 b="1"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24" name="Shape 4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5" name="Google Shape;4625;p5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and merge Conflicts</a:t>
            </a:r>
            <a:endParaRPr/>
          </a:p>
        </p:txBody>
      </p:sp>
      <p:sp>
        <p:nvSpPr>
          <p:cNvPr id="4626" name="Google Shape;4626;p5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7" name="Google Shape;4627;p59"/>
          <p:cNvSpPr txBox="1"/>
          <p:nvPr>
            <p:ph idx="1" type="body"/>
          </p:nvPr>
        </p:nvSpPr>
        <p:spPr>
          <a:xfrm>
            <a:off x="186375" y="186265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For non-conflicting changes, merges happen automatically: git does it for you!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If we changed </a:t>
            </a:r>
            <a:r>
              <a:rPr i="1" lang="en"/>
              <a:t>the same line in the same file in different ways</a:t>
            </a:r>
            <a:r>
              <a:rPr lang="en"/>
              <a:t> on the two branches, 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conflict </a:t>
            </a:r>
            <a:r>
              <a:rPr lang="en"/>
              <a:t>occurs.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p6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 (1/2)</a:t>
            </a:r>
            <a:endParaRPr/>
          </a:p>
        </p:txBody>
      </p:sp>
      <p:sp>
        <p:nvSpPr>
          <p:cNvPr id="4633" name="Google Shape;4633;p6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4" name="Google Shape;4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00" y="752676"/>
            <a:ext cx="36655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5" name="Google Shape;4635;p60"/>
          <p:cNvSpPr txBox="1"/>
          <p:nvPr/>
        </p:nvSpPr>
        <p:spPr>
          <a:xfrm>
            <a:off x="3847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36" name="Google Shape;4636;p60"/>
          <p:cNvSpPr txBox="1"/>
          <p:nvPr/>
        </p:nvSpPr>
        <p:spPr>
          <a:xfrm>
            <a:off x="718300" y="1596775"/>
            <a:ext cx="361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git merge iss53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Auto-merging 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CONFLICT (content): Merge conflict in 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Automatic merge failed; fix conflicts and then commit the result.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7" name="Google Shape;4637;p60"/>
          <p:cNvSpPr txBox="1"/>
          <p:nvPr/>
        </p:nvSpPr>
        <p:spPr>
          <a:xfrm>
            <a:off x="718300" y="2774100"/>
            <a:ext cx="361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You have unmerged paths.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(fix conflicts and run "git commit")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Unmerged paths: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(use "git add &lt;file&gt;..." to mark resolution)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both modified:      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8" name="Google Shape;4638;p60"/>
          <p:cNvSpPr txBox="1"/>
          <p:nvPr/>
        </p:nvSpPr>
        <p:spPr>
          <a:xfrm>
            <a:off x="4331200" y="2491575"/>
            <a:ext cx="3612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We find somewhere in the </a:t>
            </a:r>
            <a:r>
              <a:rPr i="1" lang="en" sz="1000">
                <a:latin typeface="Titillium Web"/>
                <a:ea typeface="Titillium Web"/>
                <a:cs typeface="Titillium Web"/>
                <a:sym typeface="Titillium Web"/>
              </a:rPr>
              <a:t>index.html</a:t>
            </a: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 file: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&lt;&lt;&lt;&lt;&lt;&lt;&lt; HEAD:index.html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id="footer"&gt;contact : email.support@github.com&lt;/div&gt;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=======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id="footer"&gt;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please contact us at support@github.com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&gt;&gt;&gt;&gt;&gt;&gt;&gt; iss53:index.html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p6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 (2/2)</a:t>
            </a:r>
            <a:endParaRPr/>
          </a:p>
        </p:txBody>
      </p:sp>
      <p:sp>
        <p:nvSpPr>
          <p:cNvPr id="4644" name="Google Shape;4644;p6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5" name="Google Shape;46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00" y="752676"/>
            <a:ext cx="36655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6" name="Google Shape;4646;p61"/>
          <p:cNvSpPr txBox="1"/>
          <p:nvPr/>
        </p:nvSpPr>
        <p:spPr>
          <a:xfrm>
            <a:off x="3847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47" name="Google Shape;4647;p61"/>
          <p:cNvSpPr txBox="1"/>
          <p:nvPr/>
        </p:nvSpPr>
        <p:spPr>
          <a:xfrm>
            <a:off x="4331200" y="2491575"/>
            <a:ext cx="3612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We find somewhere in the </a:t>
            </a:r>
            <a:r>
              <a:rPr i="1" lang="en" sz="1000">
                <a:latin typeface="Titillium Web"/>
                <a:ea typeface="Titillium Web"/>
                <a:cs typeface="Titillium Web"/>
                <a:sym typeface="Titillium Web"/>
              </a:rPr>
              <a:t>index.html</a:t>
            </a:r>
            <a:r>
              <a:rPr lang="en" sz="1000">
                <a:latin typeface="Titillium Web"/>
                <a:ea typeface="Titillium Web"/>
                <a:cs typeface="Titillium Web"/>
                <a:sym typeface="Titillium Web"/>
              </a:rPr>
              <a:t> file: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&lt;&lt;&lt;&lt;&lt;&lt;&lt; HEAD:index.html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id="footer"&gt;contact : email.support@github.com&lt;/div&gt;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=======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id="footer"&gt;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please contact us at support@github.com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&gt;&gt;&gt;&gt;&gt;&gt;&gt; iss53:index.html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8" name="Google Shape;4648;p61"/>
          <p:cNvSpPr txBox="1"/>
          <p:nvPr>
            <p:ph idx="1" type="body"/>
          </p:nvPr>
        </p:nvSpPr>
        <p:spPr>
          <a:xfrm>
            <a:off x="718300" y="1755475"/>
            <a:ext cx="35163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Talk to your collaborator who introduced the changeset that is conflicting with yours.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Your options are: accept yours, accept theirs, or merge manually. Also remove the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&lt;&lt;&lt;&lt;&lt;&lt;&lt;, =======, &gt;&gt;&gt;&gt;&gt;&gt;&gt; </a:t>
            </a:r>
            <a:r>
              <a:rPr lang="en"/>
              <a:t>lines.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Once done, use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en"/>
              <a:t> on the file to mark the conflict as resolved, then commit.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Version Control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62" name="Google Shape;3862;p17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Version control is a system that records changes to a set of files over time so that you can recall specific versions later.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63" name="Google Shape;3863;p17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4" name="Google Shape;3864;p17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65" name="Google Shape;3865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7" name="Google Shape;3867;p1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68" name="Google Shape;3868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2" name="Google Shape;3872;p17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17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7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17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2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6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Merge Conflicts</a:t>
            </a:r>
            <a:endParaRPr/>
          </a:p>
        </p:txBody>
      </p:sp>
      <p:sp>
        <p:nvSpPr>
          <p:cNvPr id="4654" name="Google Shape;4654;p62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Merge early.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55" name="Google Shape;4655;p62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Don't panic.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56" name="Google Shape;4656;p62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Test afterwards.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57" name="Google Shape;4657;p6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p6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uncommitted changes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4663" name="Google Shape;4663;p6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4" name="Google Shape;4664;p63"/>
          <p:cNvSpPr txBox="1"/>
          <p:nvPr>
            <p:ph idx="1" type="body"/>
          </p:nvPr>
        </p:nvSpPr>
        <p:spPr>
          <a:xfrm>
            <a:off x="4051650" y="173970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Change a local commit (msg, files) with </a:t>
            </a:r>
            <a:r>
              <a:rPr i="1" lang="en"/>
              <a:t>amend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'Initial commit'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add forgotten_file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--amend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Overwrites the old commit with the new one. Does not make sense if the commit has already been pushed to a remote.</a:t>
            </a:r>
            <a:endParaRPr sz="1400"/>
          </a:p>
        </p:txBody>
      </p:sp>
      <p:sp>
        <p:nvSpPr>
          <p:cNvPr id="4665" name="Google Shape;4665;p63"/>
          <p:cNvSpPr txBox="1"/>
          <p:nvPr>
            <p:ph idx="1" type="body"/>
          </p:nvPr>
        </p:nvSpPr>
        <p:spPr>
          <a:xfrm>
            <a:off x="186375" y="1862650"/>
            <a:ext cx="39270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Unstage a staged file with </a:t>
            </a:r>
            <a:r>
              <a:rPr i="1" lang="en"/>
              <a:t>git reset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add *  # Stage CONTRIBUTING.md by accident.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   # Notice it.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HEAD CONTRIBUTING.md   # Unstage.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Unstages the changes, so the file CONTRIBUTING.md is in state </a:t>
            </a:r>
            <a:r>
              <a:rPr i="1" lang="en" sz="1400"/>
              <a:t>modified</a:t>
            </a:r>
            <a:r>
              <a:rPr lang="en" sz="1400"/>
              <a:t> afterwards.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Alternative with git restore: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restore --staged CONTRIBUTING.md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9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p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</a:t>
            </a:r>
            <a:r>
              <a:rPr lang="en"/>
              <a:t> uncommitted changes (2/</a:t>
            </a:r>
            <a:r>
              <a:rPr lang="en"/>
              <a:t>2)</a:t>
            </a:r>
            <a:endParaRPr/>
          </a:p>
        </p:txBody>
      </p:sp>
      <p:sp>
        <p:nvSpPr>
          <p:cNvPr id="4671" name="Google Shape;4671;p6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2" name="Google Shape;4672;p64"/>
          <p:cNvSpPr txBox="1"/>
          <p:nvPr>
            <p:ph idx="1" type="body"/>
          </p:nvPr>
        </p:nvSpPr>
        <p:spPr>
          <a:xfrm>
            <a:off x="4051650" y="189210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Alternative: Discard </a:t>
            </a:r>
            <a:r>
              <a:rPr i="1" lang="en"/>
              <a:t>all</a:t>
            </a:r>
            <a:r>
              <a:rPr lang="en"/>
              <a:t> local changes securely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stash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Will be discussed in more detail later.</a:t>
            </a:r>
            <a:endParaRPr sz="1400"/>
          </a:p>
        </p:txBody>
      </p:sp>
      <p:sp>
        <p:nvSpPr>
          <p:cNvPr id="4673" name="Google Shape;4673;p64"/>
          <p:cNvSpPr txBox="1"/>
          <p:nvPr>
            <p:ph idx="1" type="body"/>
          </p:nvPr>
        </p:nvSpPr>
        <p:spPr>
          <a:xfrm>
            <a:off x="186375" y="186265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Discarding your changes to a locally modified file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CONTRIBUTING.md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-- CONTRIBUTING.md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Dangerous: discards your changes, without ever committing them. The file CONTRIBUTING.md is in state </a:t>
            </a:r>
            <a:r>
              <a:rPr i="1" lang="en" sz="1400"/>
              <a:t>unmodified</a:t>
            </a:r>
            <a:r>
              <a:rPr lang="en" sz="1400"/>
              <a:t> afterwards.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Alternative: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restore CONTRIBUTING.md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6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committed </a:t>
            </a:r>
            <a:r>
              <a:rPr lang="en"/>
              <a:t>changes</a:t>
            </a:r>
            <a:endParaRPr/>
          </a:p>
        </p:txBody>
      </p:sp>
      <p:sp>
        <p:nvSpPr>
          <p:cNvPr id="4679" name="Google Shape;4679;p6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0" name="Google Shape;4680;p65"/>
          <p:cNvSpPr txBox="1"/>
          <p:nvPr>
            <p:ph idx="1" type="body"/>
          </p:nvPr>
        </p:nvSpPr>
        <p:spPr>
          <a:xfrm>
            <a:off x="718300" y="1733550"/>
            <a:ext cx="67611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This is </a:t>
            </a:r>
            <a:r>
              <a:rPr lang="en">
                <a:solidFill>
                  <a:srgbClr val="FF0000"/>
                </a:solidFill>
              </a:rPr>
              <a:t>dangerous territory</a:t>
            </a:r>
            <a:r>
              <a:rPr lang="en"/>
              <a:t> if you have pushed already!</a:t>
            </a:r>
            <a:endParaRPr sz="1600"/>
          </a:p>
        </p:txBody>
      </p:sp>
      <p:sp>
        <p:nvSpPr>
          <p:cNvPr id="4681" name="Google Shape;4681;p65"/>
          <p:cNvSpPr/>
          <p:nvPr/>
        </p:nvSpPr>
        <p:spPr>
          <a:xfrm>
            <a:off x="25615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82" name="Google Shape;4682;p65"/>
          <p:cNvSpPr/>
          <p:nvPr/>
        </p:nvSpPr>
        <p:spPr>
          <a:xfrm>
            <a:off x="31711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83" name="Google Shape;4683;p65"/>
          <p:cNvSpPr/>
          <p:nvPr/>
        </p:nvSpPr>
        <p:spPr>
          <a:xfrm>
            <a:off x="37807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84" name="Google Shape;4684;p65"/>
          <p:cNvSpPr txBox="1"/>
          <p:nvPr/>
        </p:nvSpPr>
        <p:spPr>
          <a:xfrm>
            <a:off x="589650" y="34684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Colleague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85" name="Google Shape;4685;p65"/>
          <p:cNvSpPr txBox="1"/>
          <p:nvPr/>
        </p:nvSpPr>
        <p:spPr>
          <a:xfrm>
            <a:off x="712625" y="28078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You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686" name="Google Shape;4686;p65"/>
          <p:cNvSpPr/>
          <p:nvPr/>
        </p:nvSpPr>
        <p:spPr>
          <a:xfrm>
            <a:off x="18940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687" name="Google Shape;4687;p65"/>
          <p:cNvCxnSpPr>
            <a:stCxn id="4686" idx="6"/>
            <a:endCxn id="4681" idx="2"/>
          </p:cNvCxnSpPr>
          <p:nvPr/>
        </p:nvCxnSpPr>
        <p:spPr>
          <a:xfrm>
            <a:off x="2203050" y="30079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8" name="Google Shape;4688;p65"/>
          <p:cNvCxnSpPr>
            <a:stCxn id="4681" idx="6"/>
            <a:endCxn id="4682" idx="2"/>
          </p:cNvCxnSpPr>
          <p:nvPr/>
        </p:nvCxnSpPr>
        <p:spPr>
          <a:xfrm>
            <a:off x="2870550" y="3007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9" name="Google Shape;4689;p65"/>
          <p:cNvCxnSpPr>
            <a:stCxn id="4682" idx="6"/>
            <a:endCxn id="4683" idx="2"/>
          </p:cNvCxnSpPr>
          <p:nvPr/>
        </p:nvCxnSpPr>
        <p:spPr>
          <a:xfrm>
            <a:off x="3480150" y="30079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0" name="Google Shape;4690;p65"/>
          <p:cNvSpPr/>
          <p:nvPr/>
        </p:nvSpPr>
        <p:spPr>
          <a:xfrm>
            <a:off x="5076150" y="35398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691" name="Google Shape;4691;p65"/>
          <p:cNvSpPr/>
          <p:nvPr/>
        </p:nvSpPr>
        <p:spPr>
          <a:xfrm>
            <a:off x="5685750" y="35398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692" name="Google Shape;4692;p65"/>
          <p:cNvCxnSpPr>
            <a:stCxn id="4690" idx="6"/>
            <a:endCxn id="4691" idx="2"/>
          </p:cNvCxnSpPr>
          <p:nvPr/>
        </p:nvCxnSpPr>
        <p:spPr>
          <a:xfrm>
            <a:off x="5385150" y="36937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3" name="Google Shape;4693;p65"/>
          <p:cNvSpPr/>
          <p:nvPr/>
        </p:nvSpPr>
        <p:spPr>
          <a:xfrm>
            <a:off x="44665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94" name="Google Shape;4694;p65"/>
          <p:cNvSpPr/>
          <p:nvPr/>
        </p:nvSpPr>
        <p:spPr>
          <a:xfrm>
            <a:off x="50761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695" name="Google Shape;4695;p65"/>
          <p:cNvSpPr/>
          <p:nvPr/>
        </p:nvSpPr>
        <p:spPr>
          <a:xfrm>
            <a:off x="5685750" y="2854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696" name="Google Shape;4696;p65"/>
          <p:cNvCxnSpPr>
            <a:endCxn id="4693" idx="2"/>
          </p:cNvCxnSpPr>
          <p:nvPr/>
        </p:nvCxnSpPr>
        <p:spPr>
          <a:xfrm>
            <a:off x="4108050" y="30079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7" name="Google Shape;4697;p65"/>
          <p:cNvCxnSpPr>
            <a:stCxn id="4693" idx="6"/>
            <a:endCxn id="4694" idx="2"/>
          </p:cNvCxnSpPr>
          <p:nvPr/>
        </p:nvCxnSpPr>
        <p:spPr>
          <a:xfrm>
            <a:off x="4775550" y="3007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8" name="Google Shape;4698;p65"/>
          <p:cNvCxnSpPr>
            <a:stCxn id="4694" idx="6"/>
            <a:endCxn id="4695" idx="2"/>
          </p:cNvCxnSpPr>
          <p:nvPr/>
        </p:nvCxnSpPr>
        <p:spPr>
          <a:xfrm>
            <a:off x="5385150" y="30079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9" name="Google Shape;4699;p65"/>
          <p:cNvSpPr txBox="1"/>
          <p:nvPr/>
        </p:nvSpPr>
        <p:spPr>
          <a:xfrm>
            <a:off x="4065425" y="25030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  commits you want to undo</a:t>
            </a:r>
            <a:endParaRPr sz="1000">
              <a:solidFill>
                <a:srgbClr val="FF00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700" name="Google Shape;4700;p65"/>
          <p:cNvCxnSpPr/>
          <p:nvPr/>
        </p:nvCxnSpPr>
        <p:spPr>
          <a:xfrm>
            <a:off x="5224275" y="31618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1" name="Google Shape;4701;p65"/>
          <p:cNvSpPr txBox="1"/>
          <p:nvPr>
            <p:ph idx="1" type="body"/>
          </p:nvPr>
        </p:nvSpPr>
        <p:spPr>
          <a:xfrm>
            <a:off x="870700" y="4019550"/>
            <a:ext cx="67611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Others may have continued </a:t>
            </a: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based on the state you are about to undo</a:t>
            </a:r>
            <a:r>
              <a:rPr lang="en" sz="1600"/>
              <a:t>!</a:t>
            </a:r>
            <a:endParaRPr sz="1600"/>
          </a:p>
        </p:txBody>
      </p:sp>
      <p:sp>
        <p:nvSpPr>
          <p:cNvPr id="4702" name="Google Shape;4702;p65"/>
          <p:cNvSpPr txBox="1"/>
          <p:nvPr/>
        </p:nvSpPr>
        <p:spPr>
          <a:xfrm>
            <a:off x="5029200" y="3120625"/>
            <a:ext cx="6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?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6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6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committed changes: The save version</a:t>
            </a:r>
            <a:endParaRPr/>
          </a:p>
        </p:txBody>
      </p:sp>
      <p:sp>
        <p:nvSpPr>
          <p:cNvPr id="4708" name="Google Shape;4708;p6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9" name="Google Shape;4709;p66"/>
          <p:cNvSpPr txBox="1"/>
          <p:nvPr>
            <p:ph idx="1" type="body"/>
          </p:nvPr>
        </p:nvSpPr>
        <p:spPr>
          <a:xfrm>
            <a:off x="718300" y="16727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Recommended solution: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Add one </a:t>
            </a:r>
            <a:r>
              <a:rPr i="1" lang="en"/>
              <a:t>undo commit</a:t>
            </a:r>
            <a:r>
              <a:rPr lang="en"/>
              <a:t> per commit with git reset: 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▫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revert &lt;commit_hash&gt;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▫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revert &lt;oldest_commit_hash&gt;..&lt;latest_commit_hash&gt;</a:t>
            </a:r>
            <a:endParaRPr sz="1600"/>
          </a:p>
        </p:txBody>
      </p:sp>
      <p:sp>
        <p:nvSpPr>
          <p:cNvPr id="4710" name="Google Shape;4710;p66"/>
          <p:cNvSpPr/>
          <p:nvPr/>
        </p:nvSpPr>
        <p:spPr>
          <a:xfrm>
            <a:off x="21805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11" name="Google Shape;4711;p66"/>
          <p:cNvSpPr/>
          <p:nvPr/>
        </p:nvSpPr>
        <p:spPr>
          <a:xfrm>
            <a:off x="27901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12" name="Google Shape;4712;p66"/>
          <p:cNvSpPr/>
          <p:nvPr/>
        </p:nvSpPr>
        <p:spPr>
          <a:xfrm>
            <a:off x="33997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13" name="Google Shape;4713;p66"/>
          <p:cNvSpPr txBox="1"/>
          <p:nvPr/>
        </p:nvSpPr>
        <p:spPr>
          <a:xfrm>
            <a:off x="208650" y="40780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Colleague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14" name="Google Shape;4714;p66"/>
          <p:cNvSpPr txBox="1"/>
          <p:nvPr/>
        </p:nvSpPr>
        <p:spPr>
          <a:xfrm>
            <a:off x="331625" y="34174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You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15" name="Google Shape;4715;p66"/>
          <p:cNvSpPr/>
          <p:nvPr/>
        </p:nvSpPr>
        <p:spPr>
          <a:xfrm>
            <a:off x="15130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16" name="Google Shape;4716;p66"/>
          <p:cNvCxnSpPr>
            <a:stCxn id="4715" idx="6"/>
            <a:endCxn id="4710" idx="2"/>
          </p:cNvCxnSpPr>
          <p:nvPr/>
        </p:nvCxnSpPr>
        <p:spPr>
          <a:xfrm>
            <a:off x="1822050" y="36175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7" name="Google Shape;4717;p66"/>
          <p:cNvCxnSpPr>
            <a:stCxn id="4710" idx="6"/>
            <a:endCxn id="4711" idx="2"/>
          </p:cNvCxnSpPr>
          <p:nvPr/>
        </p:nvCxnSpPr>
        <p:spPr>
          <a:xfrm>
            <a:off x="24895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8" name="Google Shape;4718;p66"/>
          <p:cNvCxnSpPr>
            <a:stCxn id="4711" idx="6"/>
            <a:endCxn id="4712" idx="2"/>
          </p:cNvCxnSpPr>
          <p:nvPr/>
        </p:nvCxnSpPr>
        <p:spPr>
          <a:xfrm>
            <a:off x="30991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9" name="Google Shape;4719;p66"/>
          <p:cNvSpPr/>
          <p:nvPr/>
        </p:nvSpPr>
        <p:spPr>
          <a:xfrm>
            <a:off x="4695150" y="4149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720" name="Google Shape;4720;p66"/>
          <p:cNvSpPr/>
          <p:nvPr/>
        </p:nvSpPr>
        <p:spPr>
          <a:xfrm>
            <a:off x="5304750" y="4149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721" name="Google Shape;4721;p66"/>
          <p:cNvCxnSpPr>
            <a:stCxn id="4719" idx="6"/>
            <a:endCxn id="4720" idx="2"/>
          </p:cNvCxnSpPr>
          <p:nvPr/>
        </p:nvCxnSpPr>
        <p:spPr>
          <a:xfrm>
            <a:off x="5004150" y="4303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2" name="Google Shape;4722;p66"/>
          <p:cNvSpPr/>
          <p:nvPr/>
        </p:nvSpPr>
        <p:spPr>
          <a:xfrm>
            <a:off x="40855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23" name="Google Shape;4723;p66"/>
          <p:cNvSpPr/>
          <p:nvPr/>
        </p:nvSpPr>
        <p:spPr>
          <a:xfrm>
            <a:off x="46951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24" name="Google Shape;4724;p66"/>
          <p:cNvSpPr/>
          <p:nvPr/>
        </p:nvSpPr>
        <p:spPr>
          <a:xfrm>
            <a:off x="53047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25" name="Google Shape;4725;p66"/>
          <p:cNvCxnSpPr>
            <a:endCxn id="4722" idx="2"/>
          </p:cNvCxnSpPr>
          <p:nvPr/>
        </p:nvCxnSpPr>
        <p:spPr>
          <a:xfrm>
            <a:off x="3727050" y="36175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6" name="Google Shape;4726;p66"/>
          <p:cNvCxnSpPr>
            <a:stCxn id="4722" idx="6"/>
            <a:endCxn id="4723" idx="2"/>
          </p:cNvCxnSpPr>
          <p:nvPr/>
        </p:nvCxnSpPr>
        <p:spPr>
          <a:xfrm>
            <a:off x="43945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7" name="Google Shape;4727;p66"/>
          <p:cNvCxnSpPr>
            <a:stCxn id="4723" idx="6"/>
            <a:endCxn id="4724" idx="2"/>
          </p:cNvCxnSpPr>
          <p:nvPr/>
        </p:nvCxnSpPr>
        <p:spPr>
          <a:xfrm>
            <a:off x="50041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8" name="Google Shape;4728;p66"/>
          <p:cNvSpPr txBox="1"/>
          <p:nvPr/>
        </p:nvSpPr>
        <p:spPr>
          <a:xfrm>
            <a:off x="3684425" y="31126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  commits you want to undo</a:t>
            </a:r>
            <a:endParaRPr sz="1000">
              <a:solidFill>
                <a:srgbClr val="FF00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729" name="Google Shape;4729;p66"/>
          <p:cNvCxnSpPr/>
          <p:nvPr/>
        </p:nvCxnSpPr>
        <p:spPr>
          <a:xfrm>
            <a:off x="4843275" y="37714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0" name="Google Shape;4730;p66"/>
          <p:cNvSpPr txBox="1"/>
          <p:nvPr/>
        </p:nvSpPr>
        <p:spPr>
          <a:xfrm>
            <a:off x="4800600" y="3730225"/>
            <a:ext cx="6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okay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31" name="Google Shape;4731;p66"/>
          <p:cNvSpPr/>
          <p:nvPr/>
        </p:nvSpPr>
        <p:spPr>
          <a:xfrm>
            <a:off x="59905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32" name="Google Shape;4732;p66"/>
          <p:cNvSpPr/>
          <p:nvPr/>
        </p:nvSpPr>
        <p:spPr>
          <a:xfrm>
            <a:off x="66001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 sz="600"/>
          </a:p>
        </p:txBody>
      </p:sp>
      <p:sp>
        <p:nvSpPr>
          <p:cNvPr id="4733" name="Google Shape;4733;p66"/>
          <p:cNvSpPr/>
          <p:nvPr/>
        </p:nvSpPr>
        <p:spPr>
          <a:xfrm>
            <a:off x="72097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734" name="Google Shape;4734;p66"/>
          <p:cNvCxnSpPr>
            <a:endCxn id="4731" idx="2"/>
          </p:cNvCxnSpPr>
          <p:nvPr/>
        </p:nvCxnSpPr>
        <p:spPr>
          <a:xfrm>
            <a:off x="5632050" y="36175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5" name="Google Shape;4735;p66"/>
          <p:cNvCxnSpPr>
            <a:stCxn id="4731" idx="6"/>
            <a:endCxn id="4732" idx="2"/>
          </p:cNvCxnSpPr>
          <p:nvPr/>
        </p:nvCxnSpPr>
        <p:spPr>
          <a:xfrm>
            <a:off x="62995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6" name="Google Shape;4736;p66"/>
          <p:cNvCxnSpPr>
            <a:stCxn id="4732" idx="6"/>
            <a:endCxn id="4733" idx="2"/>
          </p:cNvCxnSpPr>
          <p:nvPr/>
        </p:nvCxnSpPr>
        <p:spPr>
          <a:xfrm>
            <a:off x="69091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7" name="Google Shape;4737;p66"/>
          <p:cNvSpPr/>
          <p:nvPr/>
        </p:nvSpPr>
        <p:spPr>
          <a:xfrm>
            <a:off x="7819350" y="3463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738" name="Google Shape;4738;p66"/>
          <p:cNvCxnSpPr>
            <a:endCxn id="4737" idx="2"/>
          </p:cNvCxnSpPr>
          <p:nvPr/>
        </p:nvCxnSpPr>
        <p:spPr>
          <a:xfrm>
            <a:off x="7518750" y="3617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9" name="Google Shape;4739;p66"/>
          <p:cNvSpPr txBox="1"/>
          <p:nvPr/>
        </p:nvSpPr>
        <p:spPr>
          <a:xfrm>
            <a:off x="5594500" y="3089100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               reverse commits</a:t>
            </a:r>
            <a:endParaRPr sz="1000">
              <a:solidFill>
                <a:srgbClr val="00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40" name="Google Shape;4740;p66"/>
          <p:cNvSpPr txBox="1"/>
          <p:nvPr/>
        </p:nvSpPr>
        <p:spPr>
          <a:xfrm>
            <a:off x="7523025" y="3122250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new work</a:t>
            </a:r>
            <a:endParaRPr sz="100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41" name="Google Shape;4741;p66"/>
          <p:cNvSpPr txBox="1"/>
          <p:nvPr/>
        </p:nvSpPr>
        <p:spPr>
          <a:xfrm>
            <a:off x="7035175" y="1930150"/>
            <a:ext cx="60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state</a:t>
            </a:r>
            <a:endParaRPr sz="9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identical</a:t>
            </a:r>
            <a:endParaRPr sz="9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(3)</a:t>
            </a:r>
            <a:endParaRPr sz="9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742" name="Google Shape;4742;p66"/>
          <p:cNvCxnSpPr/>
          <p:nvPr/>
        </p:nvCxnSpPr>
        <p:spPr>
          <a:xfrm>
            <a:off x="7345050" y="2438200"/>
            <a:ext cx="0" cy="9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6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p6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committed changes: The dangerous version</a:t>
            </a:r>
            <a:endParaRPr/>
          </a:p>
        </p:txBody>
      </p:sp>
      <p:sp>
        <p:nvSpPr>
          <p:cNvPr id="4748" name="Google Shape;4748;p6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9" name="Google Shape;4749;p67"/>
          <p:cNvSpPr txBox="1"/>
          <p:nvPr>
            <p:ph idx="1" type="body"/>
          </p:nvPr>
        </p:nvSpPr>
        <p:spPr>
          <a:xfrm>
            <a:off x="718300" y="1657350"/>
            <a:ext cx="67611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You are working alone, do not want the undo commits in the history, and are prepared for more trouble that may happen in the future?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Read up on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reset --hard 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and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push --force</a:t>
            </a:r>
            <a:r>
              <a:rPr lang="en" sz="1600"/>
              <a:t>. You have been warned.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Note: This may actually be needed in some situation, e.g., if stuff got into the repo that really must not be there (e.g., from a legal or security point of view). Just talk to colleagues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r>
              <a:rPr lang="en" sz="1300"/>
              <a:t>!</a:t>
            </a:r>
            <a:endParaRPr sz="1300"/>
          </a:p>
        </p:txBody>
      </p:sp>
      <p:sp>
        <p:nvSpPr>
          <p:cNvPr id="4750" name="Google Shape;4750;p67"/>
          <p:cNvSpPr/>
          <p:nvPr/>
        </p:nvSpPr>
        <p:spPr>
          <a:xfrm>
            <a:off x="25615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51" name="Google Shape;4751;p67"/>
          <p:cNvSpPr/>
          <p:nvPr/>
        </p:nvSpPr>
        <p:spPr>
          <a:xfrm>
            <a:off x="31711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52" name="Google Shape;4752;p67"/>
          <p:cNvSpPr/>
          <p:nvPr/>
        </p:nvSpPr>
        <p:spPr>
          <a:xfrm>
            <a:off x="37807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53" name="Google Shape;4753;p67"/>
          <p:cNvSpPr txBox="1"/>
          <p:nvPr/>
        </p:nvSpPr>
        <p:spPr>
          <a:xfrm>
            <a:off x="589650" y="369700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Colleague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54" name="Google Shape;4754;p67"/>
          <p:cNvSpPr txBox="1"/>
          <p:nvPr/>
        </p:nvSpPr>
        <p:spPr>
          <a:xfrm>
            <a:off x="712625" y="30364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You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755" name="Google Shape;4755;p67"/>
          <p:cNvSpPr/>
          <p:nvPr/>
        </p:nvSpPr>
        <p:spPr>
          <a:xfrm>
            <a:off x="18940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56" name="Google Shape;4756;p67"/>
          <p:cNvCxnSpPr>
            <a:stCxn id="4755" idx="6"/>
            <a:endCxn id="4750" idx="2"/>
          </p:cNvCxnSpPr>
          <p:nvPr/>
        </p:nvCxnSpPr>
        <p:spPr>
          <a:xfrm>
            <a:off x="2203050" y="3236575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7" name="Google Shape;4757;p67"/>
          <p:cNvCxnSpPr>
            <a:stCxn id="4750" idx="6"/>
            <a:endCxn id="4751" idx="2"/>
          </p:cNvCxnSpPr>
          <p:nvPr/>
        </p:nvCxnSpPr>
        <p:spPr>
          <a:xfrm>
            <a:off x="2870550" y="3236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8" name="Google Shape;4758;p67"/>
          <p:cNvCxnSpPr>
            <a:stCxn id="4751" idx="6"/>
            <a:endCxn id="4752" idx="2"/>
          </p:cNvCxnSpPr>
          <p:nvPr/>
        </p:nvCxnSpPr>
        <p:spPr>
          <a:xfrm>
            <a:off x="3480150" y="3236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9" name="Google Shape;4759;p67"/>
          <p:cNvSpPr/>
          <p:nvPr/>
        </p:nvSpPr>
        <p:spPr>
          <a:xfrm>
            <a:off x="5076150" y="3768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760" name="Google Shape;4760;p67"/>
          <p:cNvSpPr/>
          <p:nvPr/>
        </p:nvSpPr>
        <p:spPr>
          <a:xfrm>
            <a:off x="5685750" y="37684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761" name="Google Shape;4761;p67"/>
          <p:cNvCxnSpPr>
            <a:stCxn id="4759" idx="6"/>
            <a:endCxn id="4760" idx="2"/>
          </p:cNvCxnSpPr>
          <p:nvPr/>
        </p:nvCxnSpPr>
        <p:spPr>
          <a:xfrm>
            <a:off x="5385150" y="39223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2" name="Google Shape;4762;p67"/>
          <p:cNvSpPr/>
          <p:nvPr/>
        </p:nvSpPr>
        <p:spPr>
          <a:xfrm>
            <a:off x="44665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63" name="Google Shape;4763;p67"/>
          <p:cNvSpPr/>
          <p:nvPr/>
        </p:nvSpPr>
        <p:spPr>
          <a:xfrm>
            <a:off x="50761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64" name="Google Shape;4764;p67"/>
          <p:cNvSpPr/>
          <p:nvPr/>
        </p:nvSpPr>
        <p:spPr>
          <a:xfrm>
            <a:off x="56857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65" name="Google Shape;4765;p67"/>
          <p:cNvCxnSpPr>
            <a:endCxn id="4762" idx="2"/>
          </p:cNvCxnSpPr>
          <p:nvPr/>
        </p:nvCxnSpPr>
        <p:spPr>
          <a:xfrm>
            <a:off x="4108050" y="3236575"/>
            <a:ext cx="3585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6" name="Google Shape;4766;p67"/>
          <p:cNvCxnSpPr>
            <a:stCxn id="4762" idx="6"/>
            <a:endCxn id="4763" idx="2"/>
          </p:cNvCxnSpPr>
          <p:nvPr/>
        </p:nvCxnSpPr>
        <p:spPr>
          <a:xfrm>
            <a:off x="4775550" y="3236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7" name="Google Shape;4767;p67"/>
          <p:cNvCxnSpPr>
            <a:stCxn id="4763" idx="6"/>
            <a:endCxn id="4764" idx="2"/>
          </p:cNvCxnSpPr>
          <p:nvPr/>
        </p:nvCxnSpPr>
        <p:spPr>
          <a:xfrm>
            <a:off x="5385150" y="323657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8" name="Google Shape;4768;p67"/>
          <p:cNvSpPr txBox="1"/>
          <p:nvPr/>
        </p:nvSpPr>
        <p:spPr>
          <a:xfrm>
            <a:off x="4065425" y="2731675"/>
            <a:ext cx="22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  commits you undid</a:t>
            </a:r>
            <a:endParaRPr sz="1000">
              <a:solidFill>
                <a:srgbClr val="FF00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769" name="Google Shape;4769;p67"/>
          <p:cNvCxnSpPr/>
          <p:nvPr/>
        </p:nvCxnSpPr>
        <p:spPr>
          <a:xfrm>
            <a:off x="5224275" y="3390475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0" name="Google Shape;4770;p67"/>
          <p:cNvSpPr/>
          <p:nvPr/>
        </p:nvSpPr>
        <p:spPr>
          <a:xfrm>
            <a:off x="4363100" y="3030925"/>
            <a:ext cx="4902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67"/>
          <p:cNvSpPr/>
          <p:nvPr/>
        </p:nvSpPr>
        <p:spPr>
          <a:xfrm>
            <a:off x="4972700" y="3030925"/>
            <a:ext cx="4902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67"/>
          <p:cNvSpPr/>
          <p:nvPr/>
        </p:nvSpPr>
        <p:spPr>
          <a:xfrm>
            <a:off x="5582300" y="3030925"/>
            <a:ext cx="4902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3" name="Google Shape;4773;p67"/>
          <p:cNvCxnSpPr/>
          <p:nvPr/>
        </p:nvCxnSpPr>
        <p:spPr>
          <a:xfrm flipH="1" rot="10800000">
            <a:off x="5994750" y="3689275"/>
            <a:ext cx="3093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4" name="Google Shape;4774;p67"/>
          <p:cNvSpPr/>
          <p:nvPr/>
        </p:nvSpPr>
        <p:spPr>
          <a:xfrm>
            <a:off x="6222493" y="3444952"/>
            <a:ext cx="300600" cy="264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67"/>
          <p:cNvSpPr/>
          <p:nvPr/>
        </p:nvSpPr>
        <p:spPr>
          <a:xfrm>
            <a:off x="64477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76" name="Google Shape;4776;p67"/>
          <p:cNvSpPr/>
          <p:nvPr/>
        </p:nvSpPr>
        <p:spPr>
          <a:xfrm>
            <a:off x="7057350" y="3082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77" name="Google Shape;4777;p67"/>
          <p:cNvCxnSpPr>
            <a:stCxn id="4752" idx="6"/>
            <a:endCxn id="4775" idx="2"/>
          </p:cNvCxnSpPr>
          <p:nvPr/>
        </p:nvCxnSpPr>
        <p:spPr>
          <a:xfrm>
            <a:off x="4089750" y="3236575"/>
            <a:ext cx="23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8" name="Google Shape;4778;p67"/>
          <p:cNvCxnSpPr>
            <a:stCxn id="4775" idx="6"/>
            <a:endCxn id="4776" idx="2"/>
          </p:cNvCxnSpPr>
          <p:nvPr/>
        </p:nvCxnSpPr>
        <p:spPr>
          <a:xfrm>
            <a:off x="6756750" y="3236575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2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p6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4784" name="Google Shape;4784;p6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5" name="Google Shape;4785;p68"/>
          <p:cNvSpPr/>
          <p:nvPr/>
        </p:nvSpPr>
        <p:spPr>
          <a:xfrm>
            <a:off x="38569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86" name="Google Shape;4786;p68"/>
          <p:cNvSpPr/>
          <p:nvPr/>
        </p:nvSpPr>
        <p:spPr>
          <a:xfrm>
            <a:off x="55333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87" name="Google Shape;4787;p68"/>
          <p:cNvSpPr/>
          <p:nvPr/>
        </p:nvSpPr>
        <p:spPr>
          <a:xfrm>
            <a:off x="21226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88" name="Google Shape;4788;p68"/>
          <p:cNvCxnSpPr>
            <a:stCxn id="4787" idx="6"/>
            <a:endCxn id="4785" idx="2"/>
          </p:cNvCxnSpPr>
          <p:nvPr/>
        </p:nvCxnSpPr>
        <p:spPr>
          <a:xfrm>
            <a:off x="2431650" y="3388975"/>
            <a:ext cx="14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9" name="Google Shape;4789;p68"/>
          <p:cNvCxnSpPr>
            <a:stCxn id="4785" idx="6"/>
            <a:endCxn id="4786" idx="2"/>
          </p:cNvCxnSpPr>
          <p:nvPr/>
        </p:nvCxnSpPr>
        <p:spPr>
          <a:xfrm>
            <a:off x="41659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0" name="Google Shape;4790;p68"/>
          <p:cNvSpPr/>
          <p:nvPr/>
        </p:nvSpPr>
        <p:spPr>
          <a:xfrm>
            <a:off x="7209750" y="32350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791" name="Google Shape;4791;p68"/>
          <p:cNvCxnSpPr>
            <a:endCxn id="4790" idx="2"/>
          </p:cNvCxnSpPr>
          <p:nvPr/>
        </p:nvCxnSpPr>
        <p:spPr>
          <a:xfrm>
            <a:off x="5842350" y="3388975"/>
            <a:ext cx="13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2" name="Google Shape;4792;p68"/>
          <p:cNvSpPr/>
          <p:nvPr/>
        </p:nvSpPr>
        <p:spPr>
          <a:xfrm>
            <a:off x="7209750" y="23206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93" name="Google Shape;4793;p68"/>
          <p:cNvSpPr/>
          <p:nvPr/>
        </p:nvSpPr>
        <p:spPr>
          <a:xfrm>
            <a:off x="7209750" y="4073275"/>
            <a:ext cx="309000" cy="3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94" name="Google Shape;4794;p68"/>
          <p:cNvCxnSpPr>
            <a:stCxn id="4786" idx="6"/>
            <a:endCxn id="4793" idx="2"/>
          </p:cNvCxnSpPr>
          <p:nvPr/>
        </p:nvCxnSpPr>
        <p:spPr>
          <a:xfrm>
            <a:off x="5842350" y="3388975"/>
            <a:ext cx="13674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5" name="Google Shape;4795;p68"/>
          <p:cNvCxnSpPr>
            <a:stCxn id="4786" idx="6"/>
          </p:cNvCxnSpPr>
          <p:nvPr/>
        </p:nvCxnSpPr>
        <p:spPr>
          <a:xfrm flipH="1" rot="10800000">
            <a:off x="5842350" y="2476075"/>
            <a:ext cx="1433400" cy="9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6" name="Google Shape;4796;p68"/>
          <p:cNvSpPr txBox="1"/>
          <p:nvPr/>
        </p:nvSpPr>
        <p:spPr>
          <a:xfrm>
            <a:off x="2113150" y="3765150"/>
            <a:ext cx="56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root                                                                                           </a:t>
            </a:r>
            <a:r>
              <a:rPr lang="en">
                <a:solidFill>
                  <a:srgbClr val="FF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branches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          leafs                                                      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0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6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Workflow: Does it scale?</a:t>
            </a:r>
            <a:endParaRPr/>
          </a:p>
        </p:txBody>
      </p:sp>
      <p:sp>
        <p:nvSpPr>
          <p:cNvPr id="4802" name="Google Shape;4802;p69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Everyone on the team has direct write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People work on the same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Not feasible for complex software or more than 2 developers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broken state from another person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many conflicts</a:t>
            </a:r>
            <a:endParaRPr/>
          </a:p>
        </p:txBody>
      </p:sp>
      <p:sp>
        <p:nvSpPr>
          <p:cNvPr id="4803" name="Google Shape;4803;p6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4" name="Google Shape;48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00" y="1498225"/>
            <a:ext cx="2737549" cy="349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805" name="Google Shape;4805;p69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806" name="Google Shape;4806;p69"/>
          <p:cNvSpPr/>
          <p:nvPr/>
        </p:nvSpPr>
        <p:spPr>
          <a:xfrm>
            <a:off x="6643475" y="1581050"/>
            <a:ext cx="4944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Dev3</a:t>
            </a:r>
            <a:endParaRPr sz="900"/>
          </a:p>
        </p:txBody>
      </p:sp>
      <p:sp>
        <p:nvSpPr>
          <p:cNvPr id="4807" name="Google Shape;4807;p69"/>
          <p:cNvSpPr/>
          <p:nvPr/>
        </p:nvSpPr>
        <p:spPr>
          <a:xfrm>
            <a:off x="7329275" y="1581050"/>
            <a:ext cx="4944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Dev4</a:t>
            </a:r>
            <a:endParaRPr sz="900"/>
          </a:p>
        </p:txBody>
      </p:sp>
      <p:sp>
        <p:nvSpPr>
          <p:cNvPr id="4808" name="Google Shape;4808;p69"/>
          <p:cNvSpPr/>
          <p:nvPr/>
        </p:nvSpPr>
        <p:spPr>
          <a:xfrm>
            <a:off x="7938875" y="1581050"/>
            <a:ext cx="4944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Dev5</a:t>
            </a:r>
            <a:endParaRPr sz="900"/>
          </a:p>
        </p:txBody>
      </p:sp>
      <p:sp>
        <p:nvSpPr>
          <p:cNvPr id="4809" name="Google Shape;4809;p69"/>
          <p:cNvSpPr txBox="1"/>
          <p:nvPr/>
        </p:nvSpPr>
        <p:spPr>
          <a:xfrm>
            <a:off x="6871525" y="2686150"/>
            <a:ext cx="22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?             ?               ?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3" name="Shape 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" name="Google Shape;4814;p7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larger projects: Branching and Branches</a:t>
            </a:r>
            <a:endParaRPr/>
          </a:p>
        </p:txBody>
      </p:sp>
      <p:sp>
        <p:nvSpPr>
          <p:cNvPr id="4815" name="Google Shape;4815;p70"/>
          <p:cNvSpPr txBox="1"/>
          <p:nvPr>
            <p:ph idx="1" type="body"/>
          </p:nvPr>
        </p:nvSpPr>
        <p:spPr>
          <a:xfrm>
            <a:off x="718300" y="15268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Purpose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Diverge from main line of development, continue working in a separate copy without affecting the main branch. (Maybe unite later?)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Usage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Examples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Start working on a Linux Version of a Windows software, or a new major version: new features in 1 branch, but same security fixes.</a:t>
            </a:r>
            <a:endParaRPr sz="1200"/>
          </a:p>
        </p:txBody>
      </p:sp>
      <p:sp>
        <p:nvSpPr>
          <p:cNvPr id="4816" name="Google Shape;4816;p7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7" name="Google Shape;481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50" y="2104500"/>
            <a:ext cx="4774426" cy="20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8" name="Google Shape;4818;p70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Lutece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CMS, </a:t>
            </a:r>
            <a:r>
              <a:rPr lang="en" sz="1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https://lutece.paris.fr/support/wiki/git.html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, License: BSD-3-Clause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819" name="Google Shape;4819;p70"/>
          <p:cNvSpPr txBox="1"/>
          <p:nvPr/>
        </p:nvSpPr>
        <p:spPr>
          <a:xfrm>
            <a:off x="2972775" y="1589400"/>
            <a:ext cx="47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Note: The default branch is often called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main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or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master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3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7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Branches, tags and HEAD</a:t>
            </a:r>
            <a:endParaRPr/>
          </a:p>
        </p:txBody>
      </p:sp>
      <p:sp>
        <p:nvSpPr>
          <p:cNvPr id="4825" name="Google Shape;4825;p71"/>
          <p:cNvSpPr txBox="1"/>
          <p:nvPr>
            <p:ph idx="1" type="body"/>
          </p:nvPr>
        </p:nvSpPr>
        <p:spPr>
          <a:xfrm>
            <a:off x="718300" y="15268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Branches are lightweight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branch in Git is simply a lightweight movable pointer to a commit.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pointer is moved automatically when you commit.</a:t>
            </a:r>
            <a:endParaRPr sz="1400"/>
          </a:p>
        </p:txBody>
      </p:sp>
      <p:sp>
        <p:nvSpPr>
          <p:cNvPr id="4826" name="Google Shape;4826;p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7" name="Google Shape;48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00" y="1749175"/>
            <a:ext cx="4260604" cy="22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8" name="Google Shape;4828;p71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829" name="Google Shape;4829;p71"/>
          <p:cNvSpPr txBox="1"/>
          <p:nvPr/>
        </p:nvSpPr>
        <p:spPr>
          <a:xfrm>
            <a:off x="669600" y="4385600"/>
            <a:ext cx="56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Head: </a:t>
            </a:r>
            <a:r>
              <a:rPr lang="en" sz="1100"/>
              <a:t>the snapshot of your last commit on that branch.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was developed to:</a:t>
            </a:r>
            <a:endParaRPr/>
          </a:p>
        </p:txBody>
      </p:sp>
      <p:sp>
        <p:nvSpPr>
          <p:cNvPr id="3882" name="Google Shape;3882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Manage and access different versions of files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Typically source code, but it can be anything.</a:t>
            </a:r>
            <a:endParaRPr sz="1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Work on a complex project with several people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… and solve the resulting versioning conflicts that will occur.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Previous solutions: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Manually create many copies of your project directory: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Copy or send files back and forth, e.g., via email,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compare them manually or via diff/patch tools.</a:t>
            </a:r>
            <a:endParaRPr sz="1400"/>
          </a:p>
        </p:txBody>
      </p:sp>
      <p:sp>
        <p:nvSpPr>
          <p:cNvPr id="3883" name="Google Shape;3883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4" name="Google Shape;3884;p18"/>
          <p:cNvSpPr txBox="1"/>
          <p:nvPr>
            <p:ph idx="4294967295" type="body"/>
          </p:nvPr>
        </p:nvSpPr>
        <p:spPr>
          <a:xfrm>
            <a:off x="5804850" y="3671325"/>
            <a:ext cx="22305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my_projects/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projectA_2023_02_02/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projectA_2023_02_05/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projectB_2023_02_12/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projectA_2023_03_11/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3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7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active branch</a:t>
            </a:r>
            <a:endParaRPr/>
          </a:p>
        </p:txBody>
      </p:sp>
      <p:sp>
        <p:nvSpPr>
          <p:cNvPr id="4835" name="Google Shape;4835;p72"/>
          <p:cNvSpPr txBox="1"/>
          <p:nvPr>
            <p:ph idx="1" type="body"/>
          </p:nvPr>
        </p:nvSpPr>
        <p:spPr>
          <a:xfrm>
            <a:off x="382625" y="1526875"/>
            <a:ext cx="25149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Branches are lightweight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Changing the branch just moves the pointer named </a:t>
            </a:r>
            <a:r>
              <a:rPr i="1" lang="en" sz="1400"/>
              <a:t>HEAD</a:t>
            </a:r>
            <a:r>
              <a:rPr lang="en" sz="1400"/>
              <a:t> to a new commit.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Example: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checkout testing</a:t>
            </a:r>
            <a:endParaRPr sz="1400"/>
          </a:p>
        </p:txBody>
      </p:sp>
      <p:sp>
        <p:nvSpPr>
          <p:cNvPr id="4836" name="Google Shape;4836;p7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7" name="Google Shape;4837;p72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4838" name="Google Shape;48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00" y="1655625"/>
            <a:ext cx="4546700" cy="26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2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" name="Google Shape;4843;p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Diverging Branches</a:t>
            </a:r>
            <a:endParaRPr/>
          </a:p>
        </p:txBody>
      </p:sp>
      <p:sp>
        <p:nvSpPr>
          <p:cNvPr id="4844" name="Google Shape;4844;p73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After committing to a new branch, the branches have diverged.</a:t>
            </a:r>
            <a:endParaRPr/>
          </a:p>
        </p:txBody>
      </p:sp>
      <p:sp>
        <p:nvSpPr>
          <p:cNvPr id="4845" name="Google Shape;4845;p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6" name="Google Shape;484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00" y="1749175"/>
            <a:ext cx="5065508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7" name="Google Shape;4847;p73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p7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Branching: A practical example (1 / 3)</a:t>
            </a:r>
            <a:endParaRPr/>
          </a:p>
        </p:txBody>
      </p:sp>
      <p:sp>
        <p:nvSpPr>
          <p:cNvPr id="4853" name="Google Shape;4853;p7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54" name="Google Shape;4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625" y="1596775"/>
            <a:ext cx="46356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5" name="Google Shape;4855;p74"/>
          <p:cNvSpPr txBox="1"/>
          <p:nvPr/>
        </p:nvSpPr>
        <p:spPr>
          <a:xfrm>
            <a:off x="412075" y="2680575"/>
            <a:ext cx="423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You have created a new branch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iss53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off master.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Then, you applied a change (named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hotfix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) to the master branch. The hotfix is not yet on the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iss53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branch.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856" name="Google Shape;4856;p74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0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7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Branching: A practical example (2 / 3)</a:t>
            </a:r>
            <a:endParaRPr/>
          </a:p>
        </p:txBody>
      </p:sp>
      <p:sp>
        <p:nvSpPr>
          <p:cNvPr id="4862" name="Google Shape;4862;p7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3" name="Google Shape;4863;p75"/>
          <p:cNvSpPr txBox="1"/>
          <p:nvPr/>
        </p:nvSpPr>
        <p:spPr>
          <a:xfrm>
            <a:off x="412075" y="2451975"/>
            <a:ext cx="423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The branch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iss53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is done and you want to merge it into master. This involves a three-way merge, based on commits C2, C4 and C5.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Git cannot simply move the pointer, it has to create a new snapshot (from a merge of C2, C4 and C5), and thus a new commit. This commit is a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merge commit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, it is special because it has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several parents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4864" name="Google Shape;486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25" y="1121107"/>
            <a:ext cx="4491876" cy="21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5" name="Google Shape;4865;p75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9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p7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Branching: A practical example (3 / 3)</a:t>
            </a:r>
            <a:endParaRPr/>
          </a:p>
        </p:txBody>
      </p:sp>
      <p:sp>
        <p:nvSpPr>
          <p:cNvPr id="4871" name="Google Shape;4871;p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2" name="Google Shape;4872;p76"/>
          <p:cNvSpPr txBox="1"/>
          <p:nvPr/>
        </p:nvSpPr>
        <p:spPr>
          <a:xfrm>
            <a:off x="412075" y="3366375"/>
            <a:ext cx="4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The result after the merge: C6 is the merge commit, on the master branch.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4873" name="Google Shape;487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25" y="1121107"/>
            <a:ext cx="4491876" cy="21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4" name="Google Shape;487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783" y="3234900"/>
            <a:ext cx="4831892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5" name="Google Shape;4875;p76"/>
          <p:cNvSpPr txBox="1"/>
          <p:nvPr/>
        </p:nvSpPr>
        <p:spPr>
          <a:xfrm>
            <a:off x="488275" y="2223375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Situation before merge (from last slide).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876" name="Google Shape;4876;p76"/>
          <p:cNvSpPr txBox="1"/>
          <p:nvPr/>
        </p:nvSpPr>
        <p:spPr>
          <a:xfrm>
            <a:off x="544550" y="2623575"/>
            <a:ext cx="36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merge iss53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7" name="Google Shape;4877;p76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1" name="Shape 4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Google Shape;4882;p7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Branches</a:t>
            </a:r>
            <a:endParaRPr/>
          </a:p>
        </p:txBody>
      </p:sp>
      <p:sp>
        <p:nvSpPr>
          <p:cNvPr id="4883" name="Google Shape;4883;p77"/>
          <p:cNvSpPr txBox="1"/>
          <p:nvPr>
            <p:ph idx="1" type="body"/>
          </p:nvPr>
        </p:nvSpPr>
        <p:spPr>
          <a:xfrm>
            <a:off x="718300" y="1755475"/>
            <a:ext cx="28137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Tracking of remote branches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checkout -b iss53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push origin iss53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4" name="Google Shape;4884;p77"/>
          <p:cNvSpPr txBox="1"/>
          <p:nvPr>
            <p:ph idx="2" type="body"/>
          </p:nvPr>
        </p:nvSpPr>
        <p:spPr>
          <a:xfrm>
            <a:off x="4245774" y="1755475"/>
            <a:ext cx="33120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Get info on new remote branches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fetch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fetch --all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checkout iss76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git checkout remote2/iss76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5" name="Google Shape;4885;p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9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p7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4891" name="Google Shape;4891;p78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Alternative to merging.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usable for series of commits (in different branches) that have not been pushed.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2" name="Google Shape;4892;p78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Allows for "cleaner" history (i.e., not the true history, but one that is easier to read/understand).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Works by making parallel changes on different branches appear to have happened sequentially on a single branch.</a:t>
            </a:r>
            <a:endParaRPr/>
          </a:p>
        </p:txBody>
      </p:sp>
      <p:sp>
        <p:nvSpPr>
          <p:cNvPr id="4893" name="Google Shape;4893;p78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 matter of taste whether you want to use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rebase</a:t>
            </a:r>
            <a:r>
              <a:rPr lang="en"/>
              <a:t>.</a:t>
            </a:r>
            <a:endParaRPr/>
          </a:p>
        </p:txBody>
      </p:sp>
      <p:sp>
        <p:nvSpPr>
          <p:cNvPr id="4894" name="Google Shape;4894;p7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98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p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Remotes</a:t>
            </a:r>
            <a:endParaRPr sz="1400"/>
          </a:p>
        </p:txBody>
      </p:sp>
      <p:sp>
        <p:nvSpPr>
          <p:cNvPr id="4900" name="Google Shape;4900;p7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Remote: another repository representing the same project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Can be on same computer or on remote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May lack some of your commits, and/or may contain commits (or branches) you do not have locally.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default remote is known as the origin.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 You can add remotes, change the origin to another remote, or remove the origin.</a:t>
            </a:r>
            <a:endParaRPr sz="1400"/>
          </a:p>
        </p:txBody>
      </p:sp>
      <p:sp>
        <p:nvSpPr>
          <p:cNvPr id="4901" name="Google Shape;4901;p7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5" name="Shape 4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6" name="Google Shape;4906;p8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Remotes</a:t>
            </a:r>
            <a:endParaRPr sz="1400"/>
          </a:p>
        </p:txBody>
      </p:sp>
      <p:sp>
        <p:nvSpPr>
          <p:cNvPr id="4907" name="Google Shape;4907;p8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clone 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https://github.com/esi-neuroscience/syncopy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cd syncopy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origin    https://github.com/esi-neuroscience/syncopy (fetch)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origin    https://github.com/esi-neuroscience/syncopy (push)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Add another remote and fetch from it.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remote add mycol 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https://github.com/my_colleague/syncopy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get fetch mycol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 Show origin, including tracked and new/stale branches.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remote show origin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8" name="Google Shape;4908;p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2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p8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 sz="1400"/>
          </a:p>
        </p:txBody>
      </p:sp>
      <p:sp>
        <p:nvSpPr>
          <p:cNvPr id="4914" name="Google Shape;4914;p8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5" name="Google Shape;4915;p81"/>
          <p:cNvSpPr txBox="1"/>
          <p:nvPr>
            <p:ph idx="1" type="body"/>
          </p:nvPr>
        </p:nvSpPr>
        <p:spPr>
          <a:xfrm>
            <a:off x="718300" y="16573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 name for a commit/state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E.g., "v1.0" or "biolpsych_paper"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Very useful to quickly find a specific version later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Should use this for every release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On GitHub, releases are created from tags.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See also: software versioning.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log --pretty=oneline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tag -a v1.2 9fceb02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show v1.2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push --tags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can solve the following problems for you</a:t>
            </a:r>
            <a:endParaRPr/>
          </a:p>
        </p:txBody>
      </p:sp>
      <p:sp>
        <p:nvSpPr>
          <p:cNvPr id="3890" name="Google Shape;3890;p19"/>
          <p:cNvSpPr txBox="1"/>
          <p:nvPr>
            <p:ph idx="1" type="body"/>
          </p:nvPr>
        </p:nvSpPr>
        <p:spPr>
          <a:xfrm>
            <a:off x="718300" y="1479025"/>
            <a:ext cx="67611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You messed up your Matlab script today, and you want to recover yesterday’s version.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You need to know the settings you used to compute the data for paper </a:t>
            </a:r>
            <a:r>
              <a:rPr i="1" lang="en" sz="1400"/>
              <a:t>XY</a:t>
            </a:r>
            <a:r>
              <a:rPr lang="en" sz="1400"/>
              <a:t>, but you changed the script in the </a:t>
            </a:r>
            <a:r>
              <a:rPr lang="en" sz="1400"/>
              <a:t>meantime.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You received a new version of a script that circulates in the lab from a colleague, and you want to see the changes compared to your older version.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You are improving a script over time in an iterative fashion, and you want colleagues to be able to always access the latest version, without sending around emails after every change.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Both you and a colleague made changes to different parts of a script, and you want to merge your changes into a new version.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You want to collaborate with colleagues when writing a script or software, and allow them to see your code, and directly make or suggest changes.</a:t>
            </a:r>
            <a:endParaRPr sz="1400"/>
          </a:p>
        </p:txBody>
      </p:sp>
      <p:sp>
        <p:nvSpPr>
          <p:cNvPr id="3891" name="Google Shape;389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9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p8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stash</a:t>
            </a:r>
            <a:endParaRPr/>
          </a:p>
        </p:txBody>
      </p:sp>
      <p:sp>
        <p:nvSpPr>
          <p:cNvPr id="4921" name="Google Shape;4921;p82"/>
          <p:cNvSpPr txBox="1"/>
          <p:nvPr>
            <p:ph idx="1" type="body"/>
          </p:nvPr>
        </p:nvSpPr>
        <p:spPr>
          <a:xfrm>
            <a:off x="718300" y="1733550"/>
            <a:ext cx="7044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Scenario: You need to switch branch but have work in progress in an ugly state that you do not want to commit.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Add to stash to have it secured.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Can be (ab)used to clean your working directory in a safe way.</a:t>
            </a:r>
            <a:endParaRPr sz="1400"/>
          </a:p>
        </p:txBody>
      </p:sp>
      <p:sp>
        <p:nvSpPr>
          <p:cNvPr id="4922" name="Google Shape;4922;p8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3" name="Google Shape;4923;p82"/>
          <p:cNvSpPr txBox="1"/>
          <p:nvPr>
            <p:ph idx="1" type="body"/>
          </p:nvPr>
        </p:nvSpPr>
        <p:spPr>
          <a:xfrm>
            <a:off x="681500" y="2869775"/>
            <a:ext cx="67611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status           # Will show modified files, maybe some of them stashed.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checkout dev     # Does not work!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stash            # Store the changes on the stash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checkout dev     # Works. Now do some stuff.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stash list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stash@{0}: WIP on master: 049d078 Create index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stash@{1}: WIP on master: c264051 Revert "Add file_size"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checkout main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$ git stash apply      # Apply the latest one. Or: git stash apply stash@{1}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4" name="Google Shape;4924;p82"/>
          <p:cNvSpPr/>
          <p:nvPr/>
        </p:nvSpPr>
        <p:spPr>
          <a:xfrm>
            <a:off x="5261250" y="739375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5" name="Google Shape;4925;p82"/>
          <p:cNvSpPr/>
          <p:nvPr/>
        </p:nvSpPr>
        <p:spPr>
          <a:xfrm>
            <a:off x="5261250" y="994775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6" name="Google Shape;4926;p82"/>
          <p:cNvSpPr/>
          <p:nvPr/>
        </p:nvSpPr>
        <p:spPr>
          <a:xfrm>
            <a:off x="5261250" y="1279650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7" name="Google Shape;4927;p82"/>
          <p:cNvSpPr/>
          <p:nvPr/>
        </p:nvSpPr>
        <p:spPr>
          <a:xfrm>
            <a:off x="5261250" y="1564525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8" name="Google Shape;4928;p82"/>
          <p:cNvSpPr/>
          <p:nvPr/>
        </p:nvSpPr>
        <p:spPr>
          <a:xfrm>
            <a:off x="3501450" y="907475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9" name="Google Shape;4929;p82"/>
          <p:cNvSpPr/>
          <p:nvPr/>
        </p:nvSpPr>
        <p:spPr>
          <a:xfrm>
            <a:off x="6840025" y="1564525"/>
            <a:ext cx="1258200" cy="220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0" name="Google Shape;4930;p82"/>
          <p:cNvCxnSpPr>
            <a:stCxn id="4920" idx="0"/>
          </p:cNvCxnSpPr>
          <p:nvPr/>
        </p:nvCxnSpPr>
        <p:spPr>
          <a:xfrm flipH="1" rot="10800000">
            <a:off x="4098850" y="551875"/>
            <a:ext cx="102990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1" name="Google Shape;4931;p82"/>
          <p:cNvCxnSpPr/>
          <p:nvPr/>
        </p:nvCxnSpPr>
        <p:spPr>
          <a:xfrm>
            <a:off x="6681400" y="794700"/>
            <a:ext cx="7431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2" name="Google Shape;4932;p82"/>
          <p:cNvSpPr txBox="1"/>
          <p:nvPr/>
        </p:nvSpPr>
        <p:spPr>
          <a:xfrm>
            <a:off x="3620325" y="1105875"/>
            <a:ext cx="11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Add on top (push).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33" name="Google Shape;4933;p82"/>
          <p:cNvSpPr txBox="1"/>
          <p:nvPr/>
        </p:nvSpPr>
        <p:spPr>
          <a:xfrm>
            <a:off x="6804375" y="907475"/>
            <a:ext cx="113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Take from the top (pop)</a:t>
            </a: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34" name="Google Shape;4934;p82"/>
          <p:cNvSpPr txBox="1"/>
          <p:nvPr/>
        </p:nvSpPr>
        <p:spPr>
          <a:xfrm>
            <a:off x="5608150" y="1520292"/>
            <a:ext cx="11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tillium Web Light"/>
                <a:ea typeface="Titillium Web Light"/>
                <a:cs typeface="Titillium Web Light"/>
                <a:sym typeface="Titillium Web Light"/>
              </a:rPr>
              <a:t>stack</a:t>
            </a:r>
            <a:endParaRPr sz="1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8" name="Shape 4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9" name="Google Shape;4939;p8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Remote</a:t>
            </a:r>
            <a:endParaRPr/>
          </a:p>
        </p:txBody>
      </p:sp>
      <p:sp>
        <p:nvSpPr>
          <p:cNvPr id="4940" name="Google Shape;4940;p83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Fetch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Download data from a remote into your local repo under the remotes namespace (without merging anything or changing your files in any way).</a:t>
            </a:r>
            <a:endParaRPr sz="1200"/>
          </a:p>
        </p:txBody>
      </p:sp>
      <p:sp>
        <p:nvSpPr>
          <p:cNvPr id="4941" name="Google Shape;4941;p8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2" name="Google Shape;4942;p83"/>
          <p:cNvSpPr txBox="1"/>
          <p:nvPr>
            <p:ph idx="1" type="body"/>
          </p:nvPr>
        </p:nvSpPr>
        <p:spPr>
          <a:xfrm>
            <a:off x="6421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Clone (and origin)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copy of a source repository, with all history. (The repo from which you copied is the origin.)</a:t>
            </a:r>
            <a:endParaRPr sz="1200"/>
          </a:p>
        </p:txBody>
      </p:sp>
      <p:sp>
        <p:nvSpPr>
          <p:cNvPr id="4943" name="Google Shape;4943;p83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Pull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To retrieve changes (zero or more commits) from a remote repository (typically the origin).</a:t>
            </a:r>
            <a:endParaRPr sz="1200"/>
          </a:p>
        </p:txBody>
      </p:sp>
      <p:sp>
        <p:nvSpPr>
          <p:cNvPr id="4944" name="Google Shape;4944;p83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Push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To send local changes (commits) to a remote repository (typically the origin).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push &lt;remote&gt; &lt;branch&gt;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8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9" name="Google Shape;4949;p8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Undoing things remotely</a:t>
            </a:r>
            <a:endParaRPr/>
          </a:p>
        </p:txBody>
      </p:sp>
      <p:sp>
        <p:nvSpPr>
          <p:cNvPr id="4950" name="Google Shape;4950;p8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1" name="Google Shape;4951;p84"/>
          <p:cNvSpPr txBox="1"/>
          <p:nvPr>
            <p:ph idx="1" type="body"/>
          </p:nvPr>
        </p:nvSpPr>
        <p:spPr>
          <a:xfrm>
            <a:off x="4051650" y="173970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Change a local commit (msg, files) with </a:t>
            </a:r>
            <a:r>
              <a:rPr i="1" lang="en"/>
              <a:t>amend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'Initial commit'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add forgotten_file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--amend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Overwrites the old commit with the new one. Does not make sense if the commit has already been pushed to a remote.</a:t>
            </a:r>
            <a:endParaRPr sz="1400"/>
          </a:p>
        </p:txBody>
      </p:sp>
      <p:sp>
        <p:nvSpPr>
          <p:cNvPr id="4952" name="Google Shape;4952;p84"/>
          <p:cNvSpPr txBox="1"/>
          <p:nvPr>
            <p:ph idx="1" type="body"/>
          </p:nvPr>
        </p:nvSpPr>
        <p:spPr>
          <a:xfrm>
            <a:off x="186375" y="1862650"/>
            <a:ext cx="37998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Discarding your changes to a locally modified file</a:t>
            </a:r>
            <a:endParaRPr i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CONTRIBUTING.md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-- CONTRIBUTING.md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Dangerous: discards your changes, without ever committing them. The file CONTRIBUTING.md is in state </a:t>
            </a:r>
            <a:r>
              <a:rPr i="1" lang="en" sz="1400"/>
              <a:t>unmodified</a:t>
            </a:r>
            <a:r>
              <a:rPr lang="en" sz="1400"/>
              <a:t> afterwards.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Alternative: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git restore CONTRIBUTING.md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6" name="Shape 4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7" name="Google Shape;4957;p8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Contributing a change to a public project on GitHub</a:t>
            </a:r>
            <a:endParaRPr/>
          </a:p>
        </p:txBody>
      </p:sp>
      <p:sp>
        <p:nvSpPr>
          <p:cNvPr id="4958" name="Google Shape;4958;p8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59" name="Google Shape;495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" y="2152924"/>
            <a:ext cx="7093334" cy="23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0" name="Google Shape;4960;p85"/>
          <p:cNvSpPr txBox="1"/>
          <p:nvPr/>
        </p:nvSpPr>
        <p:spPr>
          <a:xfrm>
            <a:off x="812025" y="4483375"/>
            <a:ext cx="6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See </a:t>
            </a:r>
            <a:r>
              <a:rPr lang="en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4"/>
              </a:rPr>
              <a:t>https://martinfowler.com/articles/branching-patterns.html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for more workflows.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61" name="Google Shape;4961;p85"/>
          <p:cNvSpPr txBox="1"/>
          <p:nvPr/>
        </p:nvSpPr>
        <p:spPr>
          <a:xfrm>
            <a:off x="603375" y="1608875"/>
            <a:ext cx="68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Most projects used the </a:t>
            </a:r>
            <a:r>
              <a:rPr i="1"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Integration Manager</a:t>
            </a: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workflow, where devs create PRs against the blessed repo and an integration manager decides on them (with help of test suite):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62" name="Google Shape;4962;p85"/>
          <p:cNvSpPr txBox="1"/>
          <p:nvPr/>
        </p:nvSpPr>
        <p:spPr>
          <a:xfrm>
            <a:off x="537150" y="48517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Scott Chacon and Ben Straub, </a:t>
            </a:r>
            <a:r>
              <a:rPr i="1"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 Git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</a:t>
            </a:r>
            <a:r>
              <a:rPr lang="en" sz="10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5"/>
              </a:rPr>
              <a:t>https://git-scm.com/book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Lice</a:t>
            </a: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nse: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6" name="Shape 4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7" name="Google Shape;4967;p8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Contributing a change to a public project on GitHub in 3 steps</a:t>
            </a:r>
            <a:endParaRPr/>
          </a:p>
        </p:txBody>
      </p:sp>
      <p:sp>
        <p:nvSpPr>
          <p:cNvPr id="4968" name="Google Shape;4968;p86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1)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Talk + Fork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issue and talk to people to see whether they agree to have this changed.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Fork the project to your GitHub account, and clone your fork to your local computer.</a:t>
            </a:r>
            <a:endParaRPr/>
          </a:p>
        </p:txBody>
      </p:sp>
      <p:sp>
        <p:nvSpPr>
          <p:cNvPr id="4969" name="Google Shape;4969;p86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2)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Make changes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Checkout the proper branch (typically master or develop, but check the project) you want to branch off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new branch and commit your changes into it.</a:t>
            </a:r>
            <a:endParaRPr/>
          </a:p>
        </p:txBody>
      </p:sp>
      <p:sp>
        <p:nvSpPr>
          <p:cNvPr id="4970" name="Google Shape;4970;p86"/>
          <p:cNvSpPr txBox="1"/>
          <p:nvPr>
            <p:ph idx="3" type="body"/>
          </p:nvPr>
        </p:nvSpPr>
        <p:spPr>
          <a:xfrm>
            <a:off x="5300225" y="1755475"/>
            <a:ext cx="21792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3)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Create Pull Request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your branch on your fork at the GitHub website, and click the </a:t>
            </a:r>
            <a:r>
              <a:rPr i="1" lang="en"/>
              <a:t>Create Pull Request</a:t>
            </a:r>
            <a:r>
              <a:rPr lang="en"/>
              <a:t> button.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Adapt your changes until they pass the review process. The project maintainers will then merge.</a:t>
            </a:r>
            <a:endParaRPr/>
          </a:p>
        </p:txBody>
      </p:sp>
      <p:sp>
        <p:nvSpPr>
          <p:cNvPr id="4971" name="Google Shape;4971;p8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5" name="Shape 4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" name="Google Shape;4976;p8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tips on getting started with Git</a:t>
            </a:r>
            <a:endParaRPr/>
          </a:p>
        </p:txBody>
      </p:sp>
      <p:sp>
        <p:nvSpPr>
          <p:cNvPr id="4977" name="Google Shape;4977;p8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IDEs, servers, workflow reminder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p8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next</a:t>
            </a:r>
            <a:endParaRPr/>
          </a:p>
        </p:txBody>
      </p:sp>
      <p:sp>
        <p:nvSpPr>
          <p:cNvPr id="4983" name="Google Shape;4983;p88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a GitHub account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84" name="Google Shape;4984;p88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Setup git for your IDE &amp; clone the repo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985" name="Google Shape;4985;p88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Create a private test repo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986" name="Google Shape;4986;p88"/>
          <p:cNvCxnSpPr>
            <a:stCxn id="4983" idx="3"/>
            <a:endCxn id="4985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4987" name="Google Shape;4987;p88"/>
          <p:cNvCxnSpPr>
            <a:stCxn id="4985" idx="3"/>
            <a:endCxn id="4984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4988" name="Google Shape;4988;p8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9" name="Google Shape;4989;p88"/>
          <p:cNvSpPr txBox="1"/>
          <p:nvPr/>
        </p:nvSpPr>
        <p:spPr>
          <a:xfrm>
            <a:off x="5376600" y="4070725"/>
            <a:ext cx="292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Hint: </a:t>
            </a:r>
            <a:r>
              <a:rPr i="1"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Maybe ignore branches for now.</a:t>
            </a:r>
            <a:endParaRPr i="1"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3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p89"/>
          <p:cNvSpPr txBox="1"/>
          <p:nvPr>
            <p:ph type="title"/>
          </p:nvPr>
        </p:nvSpPr>
        <p:spPr>
          <a:xfrm>
            <a:off x="718300" y="6105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 account at a coding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like GitHub, SourceForge, GitLab, BitBucket, …</a:t>
            </a:r>
            <a:endParaRPr sz="1400"/>
          </a:p>
        </p:txBody>
      </p:sp>
      <p:sp>
        <p:nvSpPr>
          <p:cNvPr id="4995" name="Google Shape;4995;p8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6" name="Google Shape;4996;p89"/>
          <p:cNvSpPr txBox="1"/>
          <p:nvPr>
            <p:ph idx="1" type="body"/>
          </p:nvPr>
        </p:nvSpPr>
        <p:spPr>
          <a:xfrm>
            <a:off x="414000" y="1498550"/>
            <a:ext cx="37803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Free accounts typically have limits on team size for private repos or other restrictions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Note: You can often get a professional account for free as a researcher at a non-profit institution or OSS dev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Requires verification of status.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Not needed to get started.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97" name="Google Shape;499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999" y="1558350"/>
            <a:ext cx="2971100" cy="2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1" name="Shape 5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2" name="Google Shape;5002;p90"/>
          <p:cNvSpPr txBox="1"/>
          <p:nvPr>
            <p:ph type="title"/>
          </p:nvPr>
        </p:nvSpPr>
        <p:spPr>
          <a:xfrm>
            <a:off x="718300" y="1533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</a:t>
            </a:r>
            <a:endParaRPr sz="1400"/>
          </a:p>
        </p:txBody>
      </p:sp>
      <p:sp>
        <p:nvSpPr>
          <p:cNvPr id="5003" name="Google Shape;5003;p9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4" name="Google Shape;5004;p90"/>
          <p:cNvSpPr txBox="1"/>
          <p:nvPr>
            <p:ph idx="1" type="body"/>
          </p:nvPr>
        </p:nvSpPr>
        <p:spPr>
          <a:xfrm>
            <a:off x="414000" y="1117550"/>
            <a:ext cx="37803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Git is supported in all major IDEs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Matlab, PyCharm, VSCode (Source Control, Gitlens, GitHub, GitHub Copilot), …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Check the Documentation and PLugins for your IDE</a:t>
            </a:r>
            <a:endParaRPr sz="1800"/>
          </a:p>
        </p:txBody>
      </p:sp>
      <p:pic>
        <p:nvPicPr>
          <p:cNvPr id="5005" name="Google Shape;500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136" y="0"/>
            <a:ext cx="37315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6" name="Google Shape;5006;p90"/>
          <p:cNvSpPr txBox="1"/>
          <p:nvPr/>
        </p:nvSpPr>
        <p:spPr>
          <a:xfrm>
            <a:off x="537150" y="4775575"/>
            <a:ext cx="66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Credit: </a:t>
            </a:r>
            <a:r>
              <a:rPr lang="en" sz="1000">
                <a:solidFill>
                  <a:srgbClr val="9E9E9E"/>
                </a:solidFill>
                <a:latin typeface="Titillium Web"/>
                <a:ea typeface="Titillium Web"/>
                <a:cs typeface="Titillium Web"/>
                <a:sym typeface="Titillium Web"/>
              </a:rPr>
              <a:t>My own work (Tim Schäfer)</a:t>
            </a:r>
            <a:endParaRPr sz="1000">
              <a:solidFill>
                <a:srgbClr val="9E9E9E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5007" name="Google Shape;500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50" y="3026000"/>
            <a:ext cx="3731575" cy="2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8" name="Google Shape;5008;p90"/>
          <p:cNvSpPr txBox="1"/>
          <p:nvPr/>
        </p:nvSpPr>
        <p:spPr>
          <a:xfrm>
            <a:off x="4599200" y="875675"/>
            <a:ext cx="97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Source control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009" name="Google Shape;5009;p90"/>
          <p:cNvSpPr txBox="1"/>
          <p:nvPr/>
        </p:nvSpPr>
        <p:spPr>
          <a:xfrm>
            <a:off x="4878825" y="2919175"/>
            <a:ext cx="97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Git Lens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010" name="Google Shape;5010;p90"/>
          <p:cNvSpPr txBox="1"/>
          <p:nvPr/>
        </p:nvSpPr>
        <p:spPr>
          <a:xfrm>
            <a:off x="4940800" y="3196675"/>
            <a:ext cx="97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 Light"/>
                <a:ea typeface="Titillium Web Light"/>
                <a:cs typeface="Titillium Web Light"/>
                <a:sym typeface="Titillium Web Light"/>
              </a:rPr>
              <a:t>GitHub</a:t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4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5" name="Google Shape;5015;p9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Outlook: Git Features and Topics Not Discussed Yet</a:t>
            </a:r>
            <a:endParaRPr/>
          </a:p>
        </p:txBody>
      </p:sp>
      <p:sp>
        <p:nvSpPr>
          <p:cNvPr id="5016" name="Google Shape;5016;p91"/>
          <p:cNvSpPr txBox="1"/>
          <p:nvPr>
            <p:ph idx="1" type="body"/>
          </p:nvPr>
        </p:nvSpPr>
        <p:spPr>
          <a:xfrm>
            <a:off x="718300" y="1733550"/>
            <a:ext cx="67611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Automate things, e.g., run custom code after each commit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Submodules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Linking to another repo within yours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Git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How to run your own, on-premises or in the cloud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Interaction with other VCSs and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E.g., synchronization to SVN, Jenkins, …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</a:t>
            </a:r>
            <a:r>
              <a:rPr lang="en"/>
              <a:t>arge file support (LFS)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Store large files in git without slowing down your workflow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…</a:t>
            </a:r>
            <a:endParaRPr/>
          </a:p>
        </p:txBody>
      </p:sp>
      <p:sp>
        <p:nvSpPr>
          <p:cNvPr id="5017" name="Google Shape;5017;p9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</a:t>
            </a:r>
            <a:r>
              <a:rPr lang="en"/>
              <a:t>ersion Control can do for you</a:t>
            </a:r>
            <a:endParaRPr/>
          </a:p>
        </p:txBody>
      </p:sp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Restore last/earlier version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Find changes compared to other version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Find version used for paper XY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Always make latest stable version available to colleagues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Collaborate on a project</a:t>
            </a:r>
            <a:endParaRPr/>
          </a:p>
        </p:txBody>
      </p:sp>
      <p:sp>
        <p:nvSpPr>
          <p:cNvPr id="3898" name="Google Shape;3898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1" name="Shape 5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" name="Google Shape;5022;p92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5023" name="Google Shape;5023;p92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5024" name="Google Shape;5024;p9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8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p9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30" name="Google Shape;5030;p9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Examples and many figures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 Pro</a:t>
            </a:r>
            <a:r>
              <a:rPr lang="en"/>
              <a:t> Book, License: Creative Commons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BY-NC-SA 3.0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Presentation made with Google Slides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"Technology Pixels"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r>
              <a:rPr lang="en">
                <a:solidFill>
                  <a:srgbClr val="000000"/>
                </a:solidFill>
              </a:rPr>
              <a:t>, License: </a:t>
            </a:r>
            <a:r>
              <a:rPr lang="en"/>
              <a:t>Creative Commons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BY 4.0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>
                <a:solidFill>
                  <a:srgbClr val="000000"/>
                </a:solidFill>
              </a:rPr>
              <a:t>https://www.slidescarnival.com/mowbray-free-presentation-template/1932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5031" name="Google Shape;5031;p9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5" name="Shape 5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9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</p:txBody>
      </p:sp>
      <p:sp>
        <p:nvSpPr>
          <p:cNvPr id="5037" name="Google Shape;5037;p94"/>
          <p:cNvSpPr txBox="1"/>
          <p:nvPr>
            <p:ph idx="1" type="body"/>
          </p:nvPr>
        </p:nvSpPr>
        <p:spPr>
          <a:xfrm>
            <a:off x="718300" y="1428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content on these slides (my work, mostly a remix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 Pro book</a:t>
            </a:r>
            <a:r>
              <a:rPr lang="en"/>
              <a:t>) is licensed under the following license: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Creative Commons </a:t>
            </a:r>
            <a:r>
              <a:rPr b="1" lang="en" sz="17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CC BY-NC-SA 3.0</a:t>
            </a:r>
            <a:endParaRPr b="1" sz="17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https://creativecommons.org/licenses/by-nc-sa/3.0/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Note that some figures are other people's work, and are under different (open!) licenses. See each slide / figure for the respective author and license. You can assume that figures without attribution were created by me, and are covered by the CC BY-NC-SA 3.0 license mentioned above.</a:t>
            </a:r>
            <a:endParaRPr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38" name="Google Shape;5038;p9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to improve Reproducibility in Science</a:t>
            </a:r>
            <a:endParaRPr/>
          </a:p>
        </p:txBody>
      </p:sp>
      <p:sp>
        <p:nvSpPr>
          <p:cNvPr id="3904" name="Google Shape;3904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Replication Crisis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Open Science: first step to improve replicability is to improve reproducibility </a:t>
            </a:r>
            <a:endParaRPr sz="1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Reproducibility requires access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Data analysis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Software Environment to run the Pipeline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Versioning and </a:t>
            </a:r>
            <a:r>
              <a:rPr lang="en"/>
              <a:t>Version Control are part of this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Public data repositories, Free Software, Docker / Singularity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