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e9fb4749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72e9fb4749_6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e9fb4749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2e9fb4749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e9fb4749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e9fb474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e9fb4749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2e9fb4749_1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897c0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897c0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897c0e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897c0e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e9fb474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e9fb47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e9fb4749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e9fb4749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e9fb474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e9fb474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e9fb4749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e9fb4749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e9fb4749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e9fb474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e9fb4749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e9fb4749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57200" y="3553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457200" y="1415754"/>
            <a:ext cx="82296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71057" y="4807163"/>
            <a:ext cx="552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26065" y="4820463"/>
            <a:ext cx="2785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ctrTitle"/>
          </p:nvPr>
        </p:nvSpPr>
        <p:spPr>
          <a:xfrm>
            <a:off x="685800" y="1450253"/>
            <a:ext cx="7772400" cy="1376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685800" y="2826962"/>
            <a:ext cx="7086600" cy="140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 sz="29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44195" y="4814297"/>
            <a:ext cx="47893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232714" y="4807163"/>
            <a:ext cx="43392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6375"/>
            <a:ext cx="80986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200150"/>
            <a:ext cx="8098637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71057" y="4807163"/>
            <a:ext cx="55186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32714" y="4807163"/>
            <a:ext cx="43392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3507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00" y="1415754"/>
            <a:ext cx="8229600" cy="3209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371057" y="4807163"/>
            <a:ext cx="55186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226065" y="4820463"/>
            <a:ext cx="278592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35531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31506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274500"/>
          </a:xfrm>
          <a:prstGeom prst="rect">
            <a:avLst/>
          </a:prstGeom>
          <a:solidFill>
            <a:srgbClr val="0716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199" y="4814297"/>
            <a:ext cx="237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26065" y="4820463"/>
            <a:ext cx="2785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1136" y="5140324"/>
            <a:ext cx="9144000" cy="1500"/>
          </a:xfrm>
          <a:prstGeom prst="straightConnector1">
            <a:avLst/>
          </a:prstGeom>
          <a:noFill/>
          <a:ln cap="flat" cmpd="sng" w="47625">
            <a:solidFill>
              <a:srgbClr val="D237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_LeftOrngReverse.eps" id="12" name="Google Shape;12;p1"/>
          <p:cNvPicPr preferRelativeResize="0"/>
          <p:nvPr/>
        </p:nvPicPr>
        <p:blipFill rotWithShape="1">
          <a:blip r:embed="rId1">
            <a:alphaModFix/>
          </a:blip>
          <a:srcRect b="43901" l="-1875" r="91875" t="-8780"/>
          <a:stretch/>
        </p:blipFill>
        <p:spPr>
          <a:xfrm>
            <a:off x="8787010" y="27314"/>
            <a:ext cx="179990" cy="2493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6375"/>
            <a:ext cx="80986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8098637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0" y="5141912"/>
            <a:ext cx="9144000" cy="1588"/>
          </a:xfrm>
          <a:prstGeom prst="straightConnector1">
            <a:avLst/>
          </a:prstGeom>
          <a:noFill/>
          <a:ln cap="flat" cmpd="sng" w="47625">
            <a:solidFill>
              <a:srgbClr val="D2373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llinois-Logo-Full-Color-RGB.png" id="30" name="Google Shape;3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33365" y="217163"/>
            <a:ext cx="189764" cy="27457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44195" y="4814297"/>
            <a:ext cx="47893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232714" y="4807163"/>
            <a:ext cx="433928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35075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1208010"/>
            <a:ext cx="8229600" cy="3417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199" y="4814297"/>
            <a:ext cx="2376189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226065" y="4820463"/>
            <a:ext cx="278592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1136" y="5140324"/>
            <a:ext cx="9144000" cy="1588"/>
          </a:xfrm>
          <a:prstGeom prst="straightConnector1">
            <a:avLst/>
          </a:prstGeom>
          <a:noFill/>
          <a:ln cap="flat" cmpd="sng" w="47625">
            <a:solidFill>
              <a:srgbClr val="D237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/>
          <p:nvPr/>
        </p:nvSpPr>
        <p:spPr>
          <a:xfrm flipH="1" rot="10800000">
            <a:off x="0" y="2611"/>
            <a:ext cx="9157830" cy="336745"/>
          </a:xfrm>
          <a:prstGeom prst="rect">
            <a:avLst/>
          </a:prstGeom>
          <a:solidFill>
            <a:srgbClr val="D52C0E">
              <a:alpha val="8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ock I blue.tif" id="50" name="Google Shape;5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02751" y="94474"/>
            <a:ext cx="126637" cy="1828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44195" y="4814297"/>
            <a:ext cx="47893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type="ctrTitle"/>
          </p:nvPr>
        </p:nvSpPr>
        <p:spPr>
          <a:xfrm>
            <a:off x="2206950" y="2165175"/>
            <a:ext cx="5191500" cy="20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1C4587"/>
                </a:solidFill>
              </a:rPr>
              <a:t>Weather Model</a:t>
            </a:r>
            <a:endParaRPr sz="5200">
              <a:solidFill>
                <a:srgbClr val="1C4587"/>
              </a:solidFill>
            </a:endParaRPr>
          </a:p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311700" y="3765600"/>
            <a:ext cx="8520600" cy="15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Group H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Dongwei Fu, Joyce Yang, Jun Zhang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8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4/7/2020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26062" l="0" r="0" t="0"/>
          <a:stretch/>
        </p:blipFill>
        <p:spPr>
          <a:xfrm>
            <a:off x="2724800" y="215825"/>
            <a:ext cx="3694409" cy="23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Precip</a:t>
            </a:r>
            <a:r>
              <a:rPr lang="en" sz="2400"/>
              <a:t> - MLR</a:t>
            </a:r>
            <a:endParaRPr sz="24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47048" y="3217900"/>
            <a:ext cx="42615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-0.01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3.08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2.13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4.87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737600" y="3352550"/>
            <a:ext cx="47019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0.37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2.09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1.08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3.87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mm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'PRCP_Sfc_total','PRCP_Sfc_max','HCLD_Sfc_mean',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'VWND_700_max','VWND_500_max','UWND_500_mean'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51" y="627775"/>
            <a:ext cx="3840343" cy="26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50" y="627764"/>
            <a:ext cx="3840350" cy="266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0" y="481763"/>
            <a:ext cx="3822736" cy="28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Precip - RF</a:t>
            </a:r>
            <a:endParaRPr sz="24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631913" y="3255725"/>
            <a:ext cx="15192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/>
              <a:t>GFS daily only</a:t>
            </a:r>
            <a:endParaRPr sz="1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0" y="3177600"/>
            <a:ext cx="4800600" cy="19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/>
              <a:t>GFS daily + vertical + surface + hourly Obs</a:t>
            </a:r>
            <a:endParaRPr sz="1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# of trees = 1000 Max features =  1</a:t>
            </a:r>
            <a:endParaRPr sz="11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 of determination: 0.34</a:t>
            </a:r>
            <a:endParaRPr sz="11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1.93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0.48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3.78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mm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'PRCP_max', 'PRCP_mean','DWPC_700_max', 'DWPC_500_min', 'VWND_500_max'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73105" y="3444550"/>
            <a:ext cx="415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-0.01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2.91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1.26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5.12 mm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747" y="717425"/>
            <a:ext cx="3767100" cy="26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41450" y="214305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371057" y="4807163"/>
            <a:ext cx="55186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11" type="ftr"/>
          </p:nvPr>
        </p:nvSpPr>
        <p:spPr>
          <a:xfrm>
            <a:off x="226065" y="4820463"/>
            <a:ext cx="278592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6850" y="445025"/>
            <a:ext cx="89703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Overview of the Model and Workflow </a:t>
            </a:r>
            <a:endParaRPr sz="4200"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Processing of Observation data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For KCMI hourly data, sum up the hourly precipitation for each day to get daily precipitation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Replace the precipitation data in the KCMI daily files with daily precip calculated from hourly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Other variables (tmax, tmin and wmax) used from daily files directly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Process the KCMI hourly from 6UTC up to 0UTC (not included) prior to the forecast period (shifted a day to better reflect real-world wx-challenge situation), resample to daily on min, mean, max, and sum.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Processing of GFS data</a:t>
            </a:r>
            <a:endParaRPr b="1"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For GFS surface/profile data, resampled to daily on min, mean, max, and sum. </a:t>
            </a:r>
            <a:endParaRPr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Replaced 9999/-9999 values with NaN, dropped NaN rows. </a:t>
            </a:r>
            <a:endParaRPr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Unify the units for variables in Obs and GFS data.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Model Improvement </a:t>
            </a:r>
            <a:endParaRPr sz="4200"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Selection of features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Correlation between variables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Feature importance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Manually going through and changing different combinations, taking features in/out </a:t>
            </a:r>
            <a:endParaRPr sz="1600"/>
          </a:p>
          <a:p>
            <a:pPr indent="0" lvl="0" marL="74295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Tuning hyperparameters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Number of estimators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Maximum number of features 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00" y="736949"/>
            <a:ext cx="3734626" cy="2549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Tmax - MLR</a:t>
            </a:r>
            <a:endParaRPr sz="2400"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3133825"/>
            <a:ext cx="45042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0.87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3.29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2.52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4.27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endParaRPr sz="1050">
              <a:solidFill>
                <a:schemeClr val="hlink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0" y="3133825"/>
            <a:ext cx="4341600" cy="5727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he Explained Variance: 0.98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The Mean Absolute Error: 1.31 degrees celsius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The Median Absolute Error: 1.10 degrees celsius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1.70 </a:t>
            </a: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degrees celsius</a:t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[all predictors in our dataframe]</a:t>
            </a: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50" y="736963"/>
            <a:ext cx="3734626" cy="254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478575"/>
            <a:ext cx="4341626" cy="30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Tmax - RF</a:t>
            </a:r>
            <a:endParaRPr sz="24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730513" y="3400175"/>
            <a:ext cx="15192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/>
              <a:t>GFS daily only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343400" y="3235650"/>
            <a:ext cx="54549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/>
              <a:t>GFS daily + vertical + surface + hourly Obs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of trees = 1000 Max features =  2</a:t>
            </a:r>
            <a:endParaRPr sz="105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 of determination: 0.97</a:t>
            </a:r>
            <a:endParaRPr sz="105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1.41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1.08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1.90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degrees celsius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'TMPC_max', 'TMPC_925_min', 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'TMPC_850_min', 'DWPC_925_max', 'DWPC_925_mean', 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'tmpc_max']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5875" y="3644750"/>
            <a:ext cx="42075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0.93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2.32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1.76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3.05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endParaRPr sz="1050">
              <a:solidFill>
                <a:schemeClr val="hlink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674500"/>
            <a:ext cx="4207500" cy="286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Tmin - MLR</a:t>
            </a:r>
            <a:endParaRPr sz="24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3824" y="3171375"/>
            <a:ext cx="44010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0.86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3.24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2.82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4.08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961650" y="3171375"/>
            <a:ext cx="47214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0.97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1.37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1.16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1.73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[all predictors in our dataframe]</a:t>
            </a:r>
            <a:r>
              <a:rPr lang="en" sz="105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875" y="623825"/>
            <a:ext cx="3955358" cy="26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5" y="667025"/>
            <a:ext cx="4003725" cy="27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150"/>
            <a:ext cx="4225975" cy="295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Tmin - RF</a:t>
            </a:r>
            <a:endParaRPr sz="24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654313" y="3225350"/>
            <a:ext cx="15192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385400" y="3111800"/>
            <a:ext cx="49197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of trees = 1000 Max features =  5</a:t>
            </a:r>
            <a:endParaRPr sz="1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 of determination: 0.97</a:t>
            </a:r>
            <a:endParaRPr sz="10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1.32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1.11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1.72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degrees celsius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'TMPC_min','DWPC_max','TMPC_max', 'TMPC_925_min','TMPC_500_min','TMPC_700_min', 'TMPC_850_min', 'DWPC_925_min','DWPC_925_mean', 'tmpc_min','tmpc_max']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11700" y="3516200"/>
            <a:ext cx="42261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0.92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2.36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1.81 degrees celsius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3.10 degrees celsius</a:t>
            </a:r>
            <a:endParaRPr sz="105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800" y="545200"/>
            <a:ext cx="4050975" cy="27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/>
              <a:t>max - MLR</a:t>
            </a:r>
            <a:endParaRPr sz="24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40944" y="3198250"/>
            <a:ext cx="43494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0.22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2.11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1.86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2.64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068800" y="3122050"/>
            <a:ext cx="37083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0.71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1.24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1.07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1.59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'WSPD_max','WSPD_total','WSPD_mean','WSPD_min','UWND_850_max','UWND_700_max','UWND_925_max','UWND_max','UWND_850_total','UWND_850_mean','UWND_700_total','UWND_700_mean','WMAX','UWND_500_max','VWND_500_max','wspd_max'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4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800" y="687080"/>
            <a:ext cx="3578599" cy="243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" y="687075"/>
            <a:ext cx="3578599" cy="2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84325"/>
            <a:ext cx="4201922" cy="30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Wmax - RF</a:t>
            </a:r>
            <a:endParaRPr sz="24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349513" y="3377750"/>
            <a:ext cx="1519200" cy="49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only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601125" y="3264200"/>
            <a:ext cx="4810500" cy="18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GFS daily + vertical + surface + hourly Obs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of trees = 1000 Max features =  2</a:t>
            </a:r>
            <a:endParaRPr sz="1050">
              <a:solidFill>
                <a:srgbClr val="CC412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41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 of determination: 0.72</a:t>
            </a:r>
            <a:endParaRPr sz="1050">
              <a:solidFill>
                <a:srgbClr val="CC412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1.23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1.02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</a:t>
            </a:r>
            <a:r>
              <a:rPr b="1"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1.57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m/s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'WMAX', 'UWND_max', 'WSPD_max', 'WSPD_mean', 'HGHT_500_min', 'HGHT_700_min', 'UWND_850_mean'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11525" y="3683050"/>
            <a:ext cx="43659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Explained Variance: 0.33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Mean Absolute Error: 1.97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Median Absolute Error: 1.68 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Root Mean Square Error: 2.47 m/s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['TMAX_GFS', 'TMIN_GFS', 'WMAX_GFS', 'RTOT_GFS']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50" y="642050"/>
            <a:ext cx="4070399" cy="28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