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14"/>
  </p:normalViewPr>
  <p:slideViewPr>
    <p:cSldViewPr snapToGrid="0" snapToObjects="1">
      <p:cViewPr varScale="1">
        <p:scale>
          <a:sx n="135" d="100"/>
          <a:sy n="135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784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sv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to use in general.  </a:t>
            </a:r>
          </a:p>
        </p:txBody>
      </p:sp>
    </p:spTree>
    <p:extLst>
      <p:ext uri="{BB962C8B-B14F-4D97-AF65-F5344CB8AC3E}">
        <p14:creationId xmlns:p14="http://schemas.microsoft.com/office/powerpoint/2010/main" val="37295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lang="sv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jp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72575" y="73375"/>
            <a:ext cx="9028800" cy="4948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Shape 137"/>
          <p:cNvGrpSpPr/>
          <p:nvPr/>
        </p:nvGrpSpPr>
        <p:grpSpPr>
          <a:xfrm>
            <a:off x="72575" y="1196704"/>
            <a:ext cx="2667461" cy="1155621"/>
            <a:chOff x="123165" y="1885588"/>
            <a:chExt cx="3556614" cy="1540829"/>
          </a:xfrm>
        </p:grpSpPr>
        <p:grpSp>
          <p:nvGrpSpPr>
            <p:cNvPr id="138" name="Shape 138"/>
            <p:cNvGrpSpPr/>
            <p:nvPr/>
          </p:nvGrpSpPr>
          <p:grpSpPr>
            <a:xfrm>
              <a:off x="1077579" y="1900151"/>
              <a:ext cx="2602200" cy="719975"/>
              <a:chOff x="4858859" y="1661767"/>
              <a:chExt cx="2602200" cy="16767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4858859" y="1661767"/>
                <a:ext cx="2602200" cy="1676700"/>
              </a:xfrm>
              <a:prstGeom prst="ellipse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Shape 140"/>
              <p:cNvCxnSpPr/>
              <p:nvPr/>
            </p:nvCxnSpPr>
            <p:spPr>
              <a:xfrm rot="838702">
                <a:off x="5342506" y="3184477"/>
                <a:ext cx="144066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</p:grpSp>
        <p:sp>
          <p:nvSpPr>
            <p:cNvPr id="141" name="Shape 141"/>
            <p:cNvSpPr/>
            <p:nvPr/>
          </p:nvSpPr>
          <p:spPr>
            <a:xfrm>
              <a:off x="123165" y="2780217"/>
              <a:ext cx="1850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sv" b="1">
                  <a:solidFill>
                    <a:schemeClr val="dk1"/>
                  </a:solidFill>
                </a:rPr>
                <a:t>Approach to understand problem</a:t>
              </a:r>
            </a:p>
          </p:txBody>
        </p:sp>
        <p:pic>
          <p:nvPicPr>
            <p:cNvPr id="142" name="Shape 142" descr="http://icons.iconarchive.com/icons/graphicloads/medical-health/128/human-brain-icon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7910" y="1885588"/>
              <a:ext cx="638996" cy="6389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Shape 143"/>
          <p:cNvGrpSpPr/>
          <p:nvPr/>
        </p:nvGrpSpPr>
        <p:grpSpPr>
          <a:xfrm flipH="1">
            <a:off x="6360787" y="1215841"/>
            <a:ext cx="1951650" cy="539897"/>
            <a:chOff x="4858859" y="1661767"/>
            <a:chExt cx="2602200" cy="1676700"/>
          </a:xfrm>
        </p:grpSpPr>
        <p:sp>
          <p:nvSpPr>
            <p:cNvPr id="144" name="Shape 144"/>
            <p:cNvSpPr/>
            <p:nvPr/>
          </p:nvSpPr>
          <p:spPr>
            <a:xfrm>
              <a:off x="4858859" y="1661767"/>
              <a:ext cx="2602200" cy="1676700"/>
            </a:xfrm>
            <a:prstGeom prst="ellipse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5" name="Shape 145"/>
            <p:cNvCxnSpPr/>
            <p:nvPr/>
          </p:nvCxnSpPr>
          <p:spPr>
            <a:xfrm rot="838702">
              <a:off x="5342506" y="3184477"/>
              <a:ext cx="144066" cy="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grpSp>
        <p:nvGrpSpPr>
          <p:cNvPr id="146" name="Shape 146"/>
          <p:cNvGrpSpPr/>
          <p:nvPr/>
        </p:nvGrpSpPr>
        <p:grpSpPr>
          <a:xfrm>
            <a:off x="191310" y="119850"/>
            <a:ext cx="8846403" cy="536200"/>
            <a:chOff x="318291" y="204302"/>
            <a:chExt cx="11155615" cy="714933"/>
          </a:xfrm>
        </p:grpSpPr>
        <p:sp>
          <p:nvSpPr>
            <p:cNvPr id="147" name="Shape 147"/>
            <p:cNvSpPr/>
            <p:nvPr/>
          </p:nvSpPr>
          <p:spPr>
            <a:xfrm>
              <a:off x="847165" y="295835"/>
              <a:ext cx="10176300" cy="623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Shape 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8291" y="368102"/>
              <a:ext cx="534439" cy="534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Shape 149"/>
            <p:cNvSpPr txBox="1"/>
            <p:nvPr/>
          </p:nvSpPr>
          <p:spPr>
            <a:xfrm>
              <a:off x="936406" y="204302"/>
              <a:ext cx="10537500" cy="400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CA" sz="1800" b="1" i="1" dirty="0" smtClean="0">
                  <a:solidFill>
                    <a:schemeClr val="dk1"/>
                  </a:solidFill>
                </a:rPr>
                <a:t>Takeaway: </a:t>
              </a:r>
              <a:r>
                <a:rPr lang="sv" sz="1800" b="1" dirty="0" smtClean="0">
                  <a:solidFill>
                    <a:schemeClr val="dk1"/>
                  </a:solidFill>
                </a:rPr>
                <a:t>To </a:t>
              </a:r>
              <a:r>
                <a:rPr lang="sv" sz="1800" b="1" dirty="0">
                  <a:solidFill>
                    <a:schemeClr val="dk1"/>
                  </a:solidFill>
                </a:rPr>
                <a:t>achieve an </a:t>
              </a:r>
              <a:r>
                <a:rPr lang="sv" sz="1800" b="1" i="1" dirty="0">
                  <a:solidFill>
                    <a:srgbClr val="FF6600"/>
                  </a:solidFill>
                </a:rPr>
                <a:t>effect </a:t>
              </a:r>
              <a:r>
                <a:rPr lang="sv" sz="1800" b="1" dirty="0">
                  <a:solidFill>
                    <a:schemeClr val="dk1"/>
                  </a:solidFill>
                </a:rPr>
                <a:t>in a</a:t>
              </a:r>
              <a:r>
                <a:rPr lang="sv" sz="1800" b="1" dirty="0">
                  <a:solidFill>
                    <a:srgbClr val="FF6600"/>
                  </a:solidFill>
                </a:rPr>
                <a:t> </a:t>
              </a:r>
              <a:r>
                <a:rPr lang="sv" sz="1800" b="1" i="1" dirty="0">
                  <a:solidFill>
                    <a:srgbClr val="FF6600"/>
                  </a:solidFill>
                </a:rPr>
                <a:t>situation </a:t>
              </a:r>
              <a:r>
                <a:rPr lang="sv" sz="1800" b="1" dirty="0">
                  <a:solidFill>
                    <a:schemeClr val="dk1"/>
                  </a:solidFill>
                </a:rPr>
                <a:t>apply this </a:t>
              </a:r>
              <a:r>
                <a:rPr lang="sv" sz="1800" b="1" i="1" dirty="0">
                  <a:solidFill>
                    <a:srgbClr val="548135"/>
                  </a:solidFill>
                </a:rPr>
                <a:t>intervention</a:t>
              </a:r>
              <a:r>
                <a:rPr lang="sv" sz="1800" b="1" dirty="0">
                  <a:solidFill>
                    <a:schemeClr val="dk1"/>
                  </a:solidFill>
                </a:rPr>
                <a:t> 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1373523" y="815924"/>
            <a:ext cx="6518867" cy="1802887"/>
            <a:chOff x="1814048" y="1386348"/>
            <a:chExt cx="8691823" cy="2403849"/>
          </a:xfrm>
        </p:grpSpPr>
        <p:grpSp>
          <p:nvGrpSpPr>
            <p:cNvPr id="151" name="Shape 151"/>
            <p:cNvGrpSpPr/>
            <p:nvPr/>
          </p:nvGrpSpPr>
          <p:grpSpPr>
            <a:xfrm>
              <a:off x="4858859" y="1824006"/>
              <a:ext cx="2602200" cy="719975"/>
              <a:chOff x="4858859" y="1661767"/>
              <a:chExt cx="2602200" cy="1676700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858859" y="1661767"/>
                <a:ext cx="2602200" cy="1676700"/>
              </a:xfrm>
              <a:prstGeom prst="ellipse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Shape 153"/>
              <p:cNvCxnSpPr/>
              <p:nvPr/>
            </p:nvCxnSpPr>
            <p:spPr>
              <a:xfrm>
                <a:off x="6086026" y="1664474"/>
                <a:ext cx="216000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 rot="10800000">
                <a:off x="6024610" y="3335534"/>
                <a:ext cx="216000" cy="0"/>
              </a:xfrm>
              <a:prstGeom prst="straightConnector1">
                <a:avLst/>
              </a:prstGeom>
              <a:noFill/>
              <a:ln w="571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</p:grpSp>
        <p:grpSp>
          <p:nvGrpSpPr>
            <p:cNvPr id="155" name="Shape 155"/>
            <p:cNvGrpSpPr/>
            <p:nvPr/>
          </p:nvGrpSpPr>
          <p:grpSpPr>
            <a:xfrm>
              <a:off x="1814048" y="1389297"/>
              <a:ext cx="3259500" cy="2400900"/>
              <a:chOff x="1814048" y="1389297"/>
              <a:chExt cx="3259500" cy="2400900"/>
            </a:xfrm>
          </p:grpSpPr>
          <p:grpSp>
            <p:nvGrpSpPr>
              <p:cNvPr id="156" name="Shape 156"/>
              <p:cNvGrpSpPr/>
              <p:nvPr/>
            </p:nvGrpSpPr>
            <p:grpSpPr>
              <a:xfrm>
                <a:off x="1814048" y="1389297"/>
                <a:ext cx="3259500" cy="2400900"/>
                <a:chOff x="693171" y="460149"/>
                <a:chExt cx="3259500" cy="2400900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693171" y="460149"/>
                  <a:ext cx="3259500" cy="2400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8D8D8"/>
                </a:solidFill>
                <a:ln w="57150" cap="flat" cmpd="sng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Shape 158"/>
                <p:cNvSpPr txBox="1"/>
                <p:nvPr/>
              </p:nvSpPr>
              <p:spPr>
                <a:xfrm>
                  <a:off x="1517627" y="595084"/>
                  <a:ext cx="2064900" cy="83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SzPct val="25000"/>
                    <a:buNone/>
                  </a:pPr>
                  <a:r>
                    <a:rPr lang="sv" sz="1800">
                      <a:solidFill>
                        <a:srgbClr val="FF0000"/>
                      </a:solidFill>
                      <a:latin typeface="Arial Black"/>
                      <a:ea typeface="Arial Black"/>
                      <a:cs typeface="Arial Black"/>
                      <a:sym typeface="Arial Black"/>
                    </a:rPr>
                    <a:t>Problem</a:t>
                  </a:r>
                  <a:br>
                    <a:rPr lang="sv" sz="1800">
                      <a:solidFill>
                        <a:srgbClr val="FF0000"/>
                      </a:solidFill>
                      <a:latin typeface="Arial Black"/>
                      <a:ea typeface="Arial Black"/>
                      <a:cs typeface="Arial Black"/>
                      <a:sym typeface="Arial Black"/>
                    </a:rPr>
                  </a:br>
                  <a:r>
                    <a:rPr lang="sv" sz="1800">
                      <a:solidFill>
                        <a:srgbClr val="FF0000"/>
                      </a:solidFill>
                      <a:latin typeface="Arial Black"/>
                      <a:ea typeface="Arial Black"/>
                      <a:cs typeface="Arial Black"/>
                      <a:sym typeface="Arial Black"/>
                    </a:rPr>
                    <a:t>instance(s)</a:t>
                  </a:r>
                </a:p>
              </p:txBody>
            </p:sp>
            <p:pic>
              <p:nvPicPr>
                <p:cNvPr id="159" name="Shape 159" descr="Ubuntu - pomoc | PipeLight – rozwiązanie problemu z SilverLight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804374" y="519141"/>
                  <a:ext cx="596483" cy="64685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60" name="Shape 160"/>
              <p:cNvSpPr txBox="1"/>
              <p:nvPr/>
            </p:nvSpPr>
            <p:spPr>
              <a:xfrm>
                <a:off x="2050025" y="2315496"/>
                <a:ext cx="278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2128289" y="2405151"/>
                <a:ext cx="2810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sv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Addressed problem instance(s)</a:t>
                </a:r>
              </a:p>
            </p:txBody>
          </p:sp>
        </p:grpSp>
        <p:grpSp>
          <p:nvGrpSpPr>
            <p:cNvPr id="162" name="Shape 162"/>
            <p:cNvGrpSpPr/>
            <p:nvPr/>
          </p:nvGrpSpPr>
          <p:grpSpPr>
            <a:xfrm>
              <a:off x="7246371" y="1386348"/>
              <a:ext cx="3259500" cy="2400900"/>
              <a:chOff x="7246371" y="1386348"/>
              <a:chExt cx="3259500" cy="2400900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7246371" y="1386348"/>
                <a:ext cx="3259500" cy="2400900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 w="57150" cap="flat" cmpd="sng">
                <a:solidFill>
                  <a:srgbClr val="54813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Shape 164"/>
              <p:cNvSpPr txBox="1"/>
              <p:nvPr/>
            </p:nvSpPr>
            <p:spPr>
              <a:xfrm>
                <a:off x="8211206" y="1534598"/>
                <a:ext cx="1997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>
                    <a:solidFill>
                      <a:srgbClr val="548135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Solution(s)</a:t>
                </a:r>
              </a:p>
            </p:txBody>
          </p:sp>
          <p:sp>
            <p:nvSpPr>
              <p:cNvPr id="165" name="Shape 165"/>
              <p:cNvSpPr txBox="1"/>
              <p:nvPr/>
            </p:nvSpPr>
            <p:spPr>
              <a:xfrm>
                <a:off x="7646951" y="2402217"/>
                <a:ext cx="22227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Proposed solution(s)</a:t>
                </a:r>
              </a:p>
            </p:txBody>
          </p:sp>
          <p:pic>
            <p:nvPicPr>
              <p:cNvPr id="166" name="Shape 16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387537" y="1534598"/>
                <a:ext cx="575280" cy="57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" name="Shape 167" descr="https://cdn.shopify.com/s/files/1/1004/3128/files/Feedback_f771aac0-efd2-4111-8f6d-44a4603107a3.png?699809267473306419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648355" y="1937046"/>
              <a:ext cx="500917" cy="500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 txBox="1"/>
            <p:nvPr/>
          </p:nvSpPr>
          <p:spPr>
            <a:xfrm>
              <a:off x="5159918" y="2657955"/>
              <a:ext cx="2022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sv" b="1">
                  <a:solidFill>
                    <a:schemeClr val="dk1"/>
                  </a:solidFill>
                </a:rPr>
                <a:t>Evaluation approach</a:t>
              </a:r>
            </a:p>
          </p:txBody>
        </p:sp>
      </p:grpSp>
      <p:sp>
        <p:nvSpPr>
          <p:cNvPr id="169" name="Shape 169"/>
          <p:cNvSpPr/>
          <p:nvPr/>
        </p:nvSpPr>
        <p:spPr>
          <a:xfrm>
            <a:off x="7910620" y="1762681"/>
            <a:ext cx="1002900" cy="484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sv" b="1">
                <a:solidFill>
                  <a:schemeClr val="dk1"/>
                </a:solidFill>
              </a:rPr>
              <a:t>Approach to design solution</a:t>
            </a:r>
          </a:p>
        </p:txBody>
      </p:sp>
      <p:pic>
        <p:nvPicPr>
          <p:cNvPr id="170" name="Shape 170" descr="https://s-media-cache-ak0.pinimg.com/originals/05/d6/da/05d6da51375364962dae0a076120f763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08885" y="1284629"/>
            <a:ext cx="407008" cy="4070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Shape 171"/>
          <p:cNvGrpSpPr/>
          <p:nvPr/>
        </p:nvGrpSpPr>
        <p:grpSpPr>
          <a:xfrm>
            <a:off x="229716" y="2740468"/>
            <a:ext cx="8590771" cy="544884"/>
            <a:chOff x="826888" y="4193036"/>
            <a:chExt cx="10795138" cy="726512"/>
          </a:xfrm>
        </p:grpSpPr>
        <p:grpSp>
          <p:nvGrpSpPr>
            <p:cNvPr id="172" name="Shape 172"/>
            <p:cNvGrpSpPr/>
            <p:nvPr/>
          </p:nvGrpSpPr>
          <p:grpSpPr>
            <a:xfrm>
              <a:off x="826888" y="4193036"/>
              <a:ext cx="10795138" cy="726512"/>
              <a:chOff x="1814048" y="1389297"/>
              <a:chExt cx="3259500" cy="2400900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1814048" y="1389297"/>
                <a:ext cx="3259500" cy="2400900"/>
              </a:xfrm>
              <a:prstGeom prst="roundRect">
                <a:avLst>
                  <a:gd name="adj" fmla="val 16667"/>
                </a:avLst>
              </a:prstGeom>
              <a:solidFill>
                <a:srgbClr val="D8D8D8"/>
              </a:solidFill>
              <a:ln w="57150" cap="flat" cmpd="sng">
                <a:solidFill>
                  <a:srgbClr val="FFD966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2050025" y="2315496"/>
                <a:ext cx="2787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75" name="Shape 17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4091" y="4284036"/>
              <a:ext cx="608790" cy="557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Shape 176"/>
            <p:cNvSpPr/>
            <p:nvPr/>
          </p:nvSpPr>
          <p:spPr>
            <a:xfrm>
              <a:off x="1690594" y="4334814"/>
              <a:ext cx="9660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sv" sz="1800" i="1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Problem relevance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229716" y="3534374"/>
            <a:ext cx="8590771" cy="544884"/>
            <a:chOff x="847199" y="5222841"/>
            <a:chExt cx="10795138" cy="726512"/>
          </a:xfrm>
        </p:grpSpPr>
        <p:grpSp>
          <p:nvGrpSpPr>
            <p:cNvPr id="178" name="Shape 178"/>
            <p:cNvGrpSpPr/>
            <p:nvPr/>
          </p:nvGrpSpPr>
          <p:grpSpPr>
            <a:xfrm>
              <a:off x="847199" y="5222841"/>
              <a:ext cx="10795138" cy="726512"/>
              <a:chOff x="826888" y="4193036"/>
              <a:chExt cx="10795138" cy="726512"/>
            </a:xfrm>
          </p:grpSpPr>
          <p:grpSp>
            <p:nvGrpSpPr>
              <p:cNvPr id="179" name="Shape 179"/>
              <p:cNvGrpSpPr/>
              <p:nvPr/>
            </p:nvGrpSpPr>
            <p:grpSpPr>
              <a:xfrm>
                <a:off x="826888" y="4193036"/>
                <a:ext cx="10795138" cy="726512"/>
                <a:chOff x="1814048" y="1389297"/>
                <a:chExt cx="3259500" cy="2400900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1814048" y="1389297"/>
                  <a:ext cx="3259500" cy="2400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8D8D8"/>
                </a:solidFill>
                <a:ln w="57150" cap="flat" cmpd="sng">
                  <a:solidFill>
                    <a:srgbClr val="0070C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Shape 181"/>
                <p:cNvSpPr txBox="1"/>
                <p:nvPr/>
              </p:nvSpPr>
              <p:spPr>
                <a:xfrm>
                  <a:off x="2050025" y="2315496"/>
                  <a:ext cx="27873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2" name="Shape 182"/>
              <p:cNvSpPr/>
              <p:nvPr/>
            </p:nvSpPr>
            <p:spPr>
              <a:xfrm>
                <a:off x="1690595" y="4334814"/>
                <a:ext cx="9660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Scientific rigor</a:t>
                </a:r>
              </a:p>
            </p:txBody>
          </p:sp>
        </p:grpSp>
        <p:pic>
          <p:nvPicPr>
            <p:cNvPr id="183" name="Shape 183" descr="http://abhinavpmp.com/wp-content/uploads/sequential-process.jp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17995" y="5319415"/>
              <a:ext cx="784674" cy="5908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Shape 184"/>
          <p:cNvGrpSpPr/>
          <p:nvPr/>
        </p:nvGrpSpPr>
        <p:grpSpPr>
          <a:xfrm>
            <a:off x="229716" y="4252080"/>
            <a:ext cx="8590771" cy="550219"/>
            <a:chOff x="847199" y="6252646"/>
            <a:chExt cx="10795138" cy="733625"/>
          </a:xfrm>
        </p:grpSpPr>
        <p:grpSp>
          <p:nvGrpSpPr>
            <p:cNvPr id="185" name="Shape 185"/>
            <p:cNvGrpSpPr/>
            <p:nvPr/>
          </p:nvGrpSpPr>
          <p:grpSpPr>
            <a:xfrm>
              <a:off x="847199" y="6252646"/>
              <a:ext cx="10795138" cy="726512"/>
              <a:chOff x="826888" y="4193036"/>
              <a:chExt cx="10795138" cy="726512"/>
            </a:xfrm>
          </p:grpSpPr>
          <p:grpSp>
            <p:nvGrpSpPr>
              <p:cNvPr id="186" name="Shape 186"/>
              <p:cNvGrpSpPr/>
              <p:nvPr/>
            </p:nvGrpSpPr>
            <p:grpSpPr>
              <a:xfrm>
                <a:off x="826888" y="4193036"/>
                <a:ext cx="10795138" cy="726512"/>
                <a:chOff x="1814048" y="1389297"/>
                <a:chExt cx="3259500" cy="2400900"/>
              </a:xfrm>
            </p:grpSpPr>
            <p:sp>
              <p:nvSpPr>
                <p:cNvPr id="187" name="Shape 187"/>
                <p:cNvSpPr/>
                <p:nvPr/>
              </p:nvSpPr>
              <p:spPr>
                <a:xfrm>
                  <a:off x="1814048" y="1389297"/>
                  <a:ext cx="3259500" cy="24009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8D8D8"/>
                </a:solidFill>
                <a:ln w="57150" cap="flat" cmpd="sng">
                  <a:solidFill>
                    <a:srgbClr val="FFFF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Shape 188"/>
                <p:cNvSpPr txBox="1"/>
                <p:nvPr/>
              </p:nvSpPr>
              <p:spPr>
                <a:xfrm>
                  <a:off x="2050025" y="2315496"/>
                  <a:ext cx="27873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9" name="Shape 189"/>
              <p:cNvSpPr/>
              <p:nvPr/>
            </p:nvSpPr>
            <p:spPr>
              <a:xfrm>
                <a:off x="1690595" y="4334814"/>
                <a:ext cx="9660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sv" sz="1800" i="1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Novel contributions</a:t>
                </a:r>
              </a:p>
            </p:txBody>
          </p:sp>
        </p:grpSp>
        <p:pic>
          <p:nvPicPr>
            <p:cNvPr id="190" name="Shape 190" descr="http://img.clipartall.com/format-png-new-clipart-256_256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81621" y="6252652"/>
              <a:ext cx="733852" cy="7336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Arial Black</vt:lpstr>
      <vt:lpstr>Simple Light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Visual Abstract as a Lens for Communicating Design Science Research in Software Engineering</dc:title>
  <cp:lastModifiedBy>Microsoft Office User</cp:lastModifiedBy>
  <cp:revision>6</cp:revision>
  <dcterms:modified xsi:type="dcterms:W3CDTF">2017-11-09T14:19:25Z</dcterms:modified>
</cp:coreProperties>
</file>