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87" r:id="rId6"/>
    <p:sldId id="297" r:id="rId7"/>
    <p:sldId id="263" r:id="rId8"/>
    <p:sldId id="298" r:id="rId9"/>
    <p:sldId id="289" r:id="rId10"/>
    <p:sldId id="290" r:id="rId11"/>
    <p:sldId id="291" r:id="rId12"/>
    <p:sldId id="292" r:id="rId13"/>
    <p:sldId id="294" r:id="rId14"/>
    <p:sldId id="275" r:id="rId15"/>
    <p:sldId id="264" r:id="rId16"/>
    <p:sldId id="277" r:id="rId17"/>
    <p:sldId id="29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pos="6422" userDrawn="1">
          <p15:clr>
            <a:srgbClr val="A4A3A4"/>
          </p15:clr>
        </p15:guide>
        <p15:guide id="5" orient="horz" pos="168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C5D"/>
    <a:srgbClr val="D88A9E"/>
    <a:srgbClr val="A1739D"/>
    <a:srgbClr val="68BAAA"/>
    <a:srgbClr val="F4A74A"/>
    <a:srgbClr val="D1758E"/>
    <a:srgbClr val="5F3158"/>
    <a:srgbClr val="774F71"/>
    <a:srgbClr val="F7C1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3837" autoAdjust="0"/>
  </p:normalViewPr>
  <p:slideViewPr>
    <p:cSldViewPr snapToGrid="0" showGuides="1">
      <p:cViewPr varScale="1">
        <p:scale>
          <a:sx n="60" d="100"/>
          <a:sy n="60" d="100"/>
        </p:scale>
        <p:origin x="-102" y="-324"/>
      </p:cViewPr>
      <p:guideLst>
        <p:guide orient="horz" pos="1684"/>
        <p:guide orient="horz" pos="3906"/>
        <p:guide pos="6422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51"/>
          <c:w val="0.95589204764333768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3491584"/>
        <c:axId val="33379840"/>
      </c:barChart>
      <c:catAx>
        <c:axId val="33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79840"/>
        <c:crosses val="autoZero"/>
        <c:auto val="1"/>
        <c:lblAlgn val="ctr"/>
        <c:lblOffset val="100"/>
        <c:noMultiLvlLbl val="0"/>
      </c:catAx>
      <c:valAx>
        <c:axId val="3337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491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73"/>
          <c:w val="0.95589204764333835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3282304"/>
        <c:axId val="73283840"/>
      </c:barChart>
      <c:catAx>
        <c:axId val="7328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283840"/>
        <c:crosses val="autoZero"/>
        <c:auto val="1"/>
        <c:lblAlgn val="ctr"/>
        <c:lblOffset val="100"/>
        <c:noMultiLvlLbl val="0"/>
      </c:catAx>
      <c:valAx>
        <c:axId val="73283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282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56"/>
          <c:w val="0.95589204764333791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7617408"/>
        <c:axId val="97618944"/>
      </c:barChart>
      <c:catAx>
        <c:axId val="976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18944"/>
        <c:crosses val="autoZero"/>
        <c:auto val="1"/>
        <c:lblAlgn val="ctr"/>
        <c:lblOffset val="100"/>
        <c:noMultiLvlLbl val="0"/>
      </c:catAx>
      <c:valAx>
        <c:axId val="9761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6174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62"/>
          <c:w val="0.95589204764333813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3588992"/>
        <c:axId val="103590528"/>
      </c:barChart>
      <c:catAx>
        <c:axId val="1035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590528"/>
        <c:crosses val="autoZero"/>
        <c:auto val="1"/>
        <c:lblAlgn val="ctr"/>
        <c:lblOffset val="100"/>
        <c:noMultiLvlLbl val="0"/>
      </c:catAx>
      <c:valAx>
        <c:axId val="103590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5889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56"/>
          <c:w val="0.95589204764333791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9047296"/>
        <c:axId val="99048832"/>
      </c:barChart>
      <c:catAx>
        <c:axId val="990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048832"/>
        <c:crosses val="autoZero"/>
        <c:auto val="1"/>
        <c:lblAlgn val="ctr"/>
        <c:lblOffset val="100"/>
        <c:noMultiLvlLbl val="0"/>
      </c:catAx>
      <c:valAx>
        <c:axId val="9904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0472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07952356662997E-2"/>
          <c:y val="0.20900282152616562"/>
          <c:w val="0.95589204764333813"/>
          <c:h val="0.59393526903370153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720896"/>
        <c:axId val="108722432"/>
      </c:barChart>
      <c:catAx>
        <c:axId val="10872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722432"/>
        <c:crosses val="autoZero"/>
        <c:auto val="1"/>
        <c:lblAlgn val="ctr"/>
        <c:lblOffset val="100"/>
        <c:noMultiLvlLbl val="0"/>
      </c:catAx>
      <c:valAx>
        <c:axId val="108722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7208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  <c:userShapes r:id="rId2"/>
</c:chartSpace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0.43259</cdr:x>
      <cdr:y>0.02172</cdr:y>
    </cdr:from>
    <cdr:to>
      <cdr:x>1</cdr:x>
      <cdr:y>0.54289</cdr:y>
    </cdr:to>
    <cdr:sp macro="" textlink="">
      <cdr:nvSpPr>
        <cdr:cNvPr id="8" name="矩形 7"/>
        <cdr:cNvSpPr/>
      </cdr:nvSpPr>
      <cdr:spPr>
        <a:xfrm xmlns:a="http://schemas.openxmlformats.org/drawingml/2006/main">
          <a:off x="3608295" y="89645"/>
          <a:ext cx="3186953" cy="215152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zh-CN" altLang="en-US" dirty="0" smtClean="0">
              <a:solidFill>
                <a:srgbClr val="FFFFFF">
                  <a:lumMod val="50000"/>
                </a:srgbClr>
              </a:solidFill>
            </a:rPr>
            <a:t>抽象类</a:t>
          </a:r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en-US" altLang="zh-CN" dirty="0" smtClean="0">
            <a:solidFill>
              <a:srgbClr val="FFFFFF">
                <a:lumMod val="50000"/>
              </a:srgbClr>
            </a:solidFill>
          </a:endParaRPr>
        </a:p>
        <a:p xmlns:a="http://schemas.openxmlformats.org/drawingml/2006/main">
          <a:pPr algn="ctr"/>
          <a:endParaRPr lang="zh-CN" altLang="en-US" dirty="0"/>
        </a:p>
      </cdr:txBody>
    </cdr:sp>
  </cdr:relSizeAnchor>
  <cdr:relSizeAnchor xmlns:cdr="http://schemas.openxmlformats.org/drawingml/2006/chartDrawing">
    <cdr:from>
      <cdr:x>0.58103</cdr:x>
      <cdr:y>0.16504</cdr:y>
    </cdr:from>
    <cdr:to>
      <cdr:x>0.91621</cdr:x>
      <cdr:y>0.39305</cdr:y>
    </cdr:to>
    <cdr:sp macro="" textlink="">
      <cdr:nvSpPr>
        <cdr:cNvPr id="10" name="圆角矩形 9"/>
        <cdr:cNvSpPr/>
      </cdr:nvSpPr>
      <cdr:spPr>
        <a:xfrm xmlns:a="http://schemas.openxmlformats.org/drawingml/2006/main">
          <a:off x="3263432" y="681317"/>
          <a:ext cx="1882589" cy="941294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zh-CN" altLang="en-US" dirty="0" smtClean="0"/>
            <a:t>图形</a:t>
          </a:r>
          <a:endParaRPr lang="en-US" altLang="zh-CN" dirty="0" smtClean="0"/>
        </a:p>
        <a:p xmlns:a="http://schemas.openxmlformats.org/drawingml/2006/main">
          <a:pPr algn="ctr"/>
          <a:r>
            <a:rPr lang="en-US" altLang="zh-CN" dirty="0" smtClean="0"/>
            <a:t>---------</a:t>
          </a:r>
        </a:p>
        <a:p xmlns:a="http://schemas.openxmlformats.org/drawingml/2006/main">
          <a:pPr algn="ctr"/>
          <a:r>
            <a:rPr lang="zh-CN" altLang="en-US" dirty="0" smtClean="0"/>
            <a:t>计算面积（）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0.0016</cdr:x>
      <cdr:y>0</cdr:y>
    </cdr:from>
    <cdr:to>
      <cdr:x>0.33677</cdr:x>
      <cdr:y>0.22801</cdr:y>
    </cdr:to>
    <cdr:sp macro="" textlink="">
      <cdr:nvSpPr>
        <cdr:cNvPr id="11" name="圆角矩形 10"/>
        <cdr:cNvSpPr/>
      </cdr:nvSpPr>
      <cdr:spPr>
        <a:xfrm xmlns:a="http://schemas.openxmlformats.org/drawingml/2006/main">
          <a:off x="8964" y="0"/>
          <a:ext cx="1882589" cy="941294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zh-CN" altLang="en-US" dirty="0" smtClean="0"/>
            <a:t>圆形</a:t>
          </a:r>
          <a:endParaRPr lang="en-US" altLang="zh-CN" dirty="0" smtClean="0"/>
        </a:p>
        <a:p xmlns:a="http://schemas.openxmlformats.org/drawingml/2006/main">
          <a:pPr algn="ctr"/>
          <a:r>
            <a:rPr lang="en-US" altLang="zh-CN" dirty="0" smtClean="0"/>
            <a:t>--------</a:t>
          </a:r>
        </a:p>
        <a:p xmlns:a="http://schemas.openxmlformats.org/drawingml/2006/main">
          <a:pPr algn="ctr"/>
          <a:r>
            <a:rPr lang="zh-CN" altLang="en-US" dirty="0" smtClean="0"/>
            <a:t>计算面积（）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</cdr:x>
      <cdr:y>0.30076</cdr:y>
    </cdr:from>
    <cdr:to>
      <cdr:x>0.33518</cdr:x>
      <cdr:y>0.52877</cdr:y>
    </cdr:to>
    <cdr:sp macro="" textlink="">
      <cdr:nvSpPr>
        <cdr:cNvPr id="12" name="圆角矩形 11"/>
        <cdr:cNvSpPr/>
      </cdr:nvSpPr>
      <cdr:spPr>
        <a:xfrm xmlns:a="http://schemas.openxmlformats.org/drawingml/2006/main">
          <a:off x="0" y="1241612"/>
          <a:ext cx="1882589" cy="941294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zh-CN" altLang="en-US" dirty="0" smtClean="0"/>
            <a:t>矩形</a:t>
          </a:r>
          <a:endParaRPr lang="en-US" altLang="zh-CN" dirty="0" smtClean="0"/>
        </a:p>
        <a:p xmlns:a="http://schemas.openxmlformats.org/drawingml/2006/main">
          <a:pPr algn="ctr"/>
          <a:r>
            <a:rPr lang="en-US" altLang="zh-CN" dirty="0" smtClean="0"/>
            <a:t>---------</a:t>
          </a:r>
        </a:p>
        <a:p xmlns:a="http://schemas.openxmlformats.org/drawingml/2006/main">
          <a:pPr algn="ctr"/>
          <a:r>
            <a:rPr lang="zh-CN" altLang="en-US" dirty="0" smtClean="0"/>
            <a:t>面积（）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0.00239</cdr:x>
      <cdr:y>0.5874</cdr:y>
    </cdr:from>
    <cdr:to>
      <cdr:x>0.33757</cdr:x>
      <cdr:y>0.81542</cdr:y>
    </cdr:to>
    <cdr:sp macro="" textlink="">
      <cdr:nvSpPr>
        <cdr:cNvPr id="13" name="圆角矩形 12"/>
        <cdr:cNvSpPr/>
      </cdr:nvSpPr>
      <cdr:spPr>
        <a:xfrm xmlns:a="http://schemas.openxmlformats.org/drawingml/2006/main">
          <a:off x="13446" y="2424953"/>
          <a:ext cx="1882589" cy="941294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zh-CN" altLang="en-US" dirty="0" smtClean="0"/>
            <a:t>三角形</a:t>
          </a:r>
          <a:endParaRPr lang="en-US" altLang="zh-CN" dirty="0" smtClean="0"/>
        </a:p>
        <a:p xmlns:a="http://schemas.openxmlformats.org/drawingml/2006/main">
          <a:pPr algn="ctr"/>
          <a:r>
            <a:rPr lang="en-US" altLang="zh-CN" dirty="0" smtClean="0"/>
            <a:t>---------</a:t>
          </a:r>
        </a:p>
        <a:p xmlns:a="http://schemas.openxmlformats.org/drawingml/2006/main">
          <a:pPr algn="ctr"/>
          <a:r>
            <a:rPr lang="zh-CN" altLang="en-US" dirty="0" smtClean="0"/>
            <a:t>面积（）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0.33677</cdr:x>
      <cdr:y>0.11401</cdr:y>
    </cdr:from>
    <cdr:to>
      <cdr:x>0.58103</cdr:x>
      <cdr:y>0.27904</cdr:y>
    </cdr:to>
    <cdr:cxnSp macro="">
      <cdr:nvCxnSpPr>
        <cdr:cNvPr id="14" name="直接箭头连接符 13"/>
        <cdr:cNvCxnSpPr>
          <a:stCxn xmlns:a="http://schemas.openxmlformats.org/drawingml/2006/main" id="11" idx="3"/>
          <a:endCxn xmlns:a="http://schemas.openxmlformats.org/drawingml/2006/main" id="10" idx="1"/>
        </cdr:cNvCxnSpPr>
      </cdr:nvCxnSpPr>
      <cdr:spPr>
        <a:xfrm xmlns:a="http://schemas.openxmlformats.org/drawingml/2006/main">
          <a:off x="1891553" y="470647"/>
          <a:ext cx="1371879" cy="681317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rgbClr val="774F71"/>
          </a:solidFill>
          <a:prstDash val="solid"/>
          <a:miter lim="800000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0.33518</cdr:x>
      <cdr:y>0.27904</cdr:y>
    </cdr:from>
    <cdr:to>
      <cdr:x>0.58103</cdr:x>
      <cdr:y>0.41477</cdr:y>
    </cdr:to>
    <cdr:cxnSp macro="">
      <cdr:nvCxnSpPr>
        <cdr:cNvPr id="15" name="直接箭头连接符 14"/>
        <cdr:cNvCxnSpPr>
          <a:stCxn xmlns:a="http://schemas.openxmlformats.org/drawingml/2006/main" id="12" idx="3"/>
          <a:endCxn xmlns:a="http://schemas.openxmlformats.org/drawingml/2006/main" id="10" idx="1"/>
        </cdr:cNvCxnSpPr>
      </cdr:nvCxnSpPr>
      <cdr:spPr>
        <a:xfrm xmlns:a="http://schemas.openxmlformats.org/drawingml/2006/main" flipV="1">
          <a:off x="1882589" y="1151964"/>
          <a:ext cx="1380843" cy="560295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rgbClr val="774F71"/>
          </a:solidFill>
          <a:prstDash val="solid"/>
          <a:miter lim="800000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0.33757</cdr:x>
      <cdr:y>0.27904</cdr:y>
    </cdr:from>
    <cdr:to>
      <cdr:x>0.58103</cdr:x>
      <cdr:y>0.70141</cdr:y>
    </cdr:to>
    <cdr:cxnSp macro="">
      <cdr:nvCxnSpPr>
        <cdr:cNvPr id="16" name="直接箭头连接符 15"/>
        <cdr:cNvCxnSpPr>
          <a:stCxn xmlns:a="http://schemas.openxmlformats.org/drawingml/2006/main" id="13" idx="3"/>
          <a:endCxn xmlns:a="http://schemas.openxmlformats.org/drawingml/2006/main" id="10" idx="1"/>
        </cdr:cNvCxnSpPr>
      </cdr:nvCxnSpPr>
      <cdr:spPr>
        <a:xfrm xmlns:a="http://schemas.openxmlformats.org/drawingml/2006/main" flipV="1">
          <a:off x="1896035" y="1151964"/>
          <a:ext cx="1367397" cy="1743636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rgbClr val="774F71"/>
          </a:solidFill>
          <a:prstDash val="solid"/>
          <a:miter lim="800000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0.00751</cdr:x>
      <cdr:y>0.23913</cdr:y>
    </cdr:from>
    <cdr:to>
      <cdr:x>0.27484</cdr:x>
      <cdr:y>0.64901</cdr:y>
    </cdr:to>
    <cdr:sp macro="" textlink="">
      <cdr:nvSpPr>
        <cdr:cNvPr id="4" name="圆角矩形 3"/>
        <cdr:cNvSpPr/>
      </cdr:nvSpPr>
      <cdr:spPr>
        <a:xfrm xmlns:a="http://schemas.openxmlformats.org/drawingml/2006/main">
          <a:off x="42203" y="987189"/>
          <a:ext cx="1501503" cy="1692087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en-US" altLang="zh-CN" dirty="0" smtClean="0"/>
            <a:t>Person</a:t>
          </a:r>
        </a:p>
        <a:p xmlns:a="http://schemas.openxmlformats.org/drawingml/2006/main">
          <a:pPr algn="ctr"/>
          <a:r>
            <a:rPr lang="en-US" altLang="zh-CN" dirty="0" smtClean="0"/>
            <a:t>--------</a:t>
          </a:r>
        </a:p>
        <a:p xmlns:a="http://schemas.openxmlformats.org/drawingml/2006/main">
          <a:pPr algn="ctr"/>
          <a:r>
            <a:rPr lang="zh-CN" altLang="en-US" dirty="0" smtClean="0"/>
            <a:t>教学（）</a:t>
          </a:r>
          <a:endParaRPr lang="en-US" altLang="zh-CN" dirty="0" smtClean="0"/>
        </a:p>
        <a:p xmlns:a="http://schemas.openxmlformats.org/drawingml/2006/main">
          <a:pPr algn="ctr"/>
          <a:r>
            <a:rPr lang="zh-CN" altLang="en-US" dirty="0" smtClean="0"/>
            <a:t>批作业（）</a:t>
          </a:r>
          <a:endParaRPr lang="en-US" altLang="zh-CN" dirty="0" smtClean="0"/>
        </a:p>
        <a:p xmlns:a="http://schemas.openxmlformats.org/drawingml/2006/main">
          <a:pPr algn="ctr"/>
          <a:r>
            <a:rPr lang="zh-CN" altLang="en-US" dirty="0" smtClean="0"/>
            <a:t>听课（）</a:t>
          </a:r>
          <a:endParaRPr lang="en-US" altLang="zh-CN" dirty="0" smtClean="0"/>
        </a:p>
        <a:p xmlns:a="http://schemas.openxmlformats.org/drawingml/2006/main">
          <a:pPr algn="ctr"/>
          <a:r>
            <a:rPr lang="zh-CN" altLang="en-US" dirty="0" smtClean="0"/>
            <a:t>做作业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0.58241</cdr:x>
      <cdr:y>0.02326</cdr:y>
    </cdr:from>
    <cdr:to>
      <cdr:x>0.84974</cdr:x>
      <cdr:y>0.44186</cdr:y>
    </cdr:to>
    <cdr:sp macro="" textlink="">
      <cdr:nvSpPr>
        <cdr:cNvPr id="6" name="圆角矩形 3"/>
        <cdr:cNvSpPr/>
      </cdr:nvSpPr>
      <cdr:spPr>
        <a:xfrm xmlns:a="http://schemas.openxmlformats.org/drawingml/2006/main">
          <a:off x="4101359" y="107594"/>
          <a:ext cx="1882552" cy="1936361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en-US" altLang="zh-CN" dirty="0" smtClean="0"/>
            <a:t>Teacher</a:t>
          </a:r>
        </a:p>
        <a:p xmlns:a="http://schemas.openxmlformats.org/drawingml/2006/main">
          <a:pPr algn="ctr"/>
          <a:r>
            <a:rPr lang="en-US" altLang="zh-CN" dirty="0" smtClean="0"/>
            <a:t>--------</a:t>
          </a:r>
        </a:p>
        <a:p xmlns:a="http://schemas.openxmlformats.org/drawingml/2006/main">
          <a:pPr algn="ctr"/>
          <a:r>
            <a:rPr lang="zh-CN" altLang="en-US" dirty="0" smtClean="0"/>
            <a:t>教学（）</a:t>
          </a:r>
          <a:endParaRPr lang="en-US" altLang="zh-CN" dirty="0" smtClean="0"/>
        </a:p>
        <a:p xmlns:a="http://schemas.openxmlformats.org/drawingml/2006/main">
          <a:pPr algn="ctr"/>
          <a:r>
            <a:rPr lang="zh-CN" altLang="en-US" dirty="0" smtClean="0"/>
            <a:t>批作业（）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0.58623</cdr:x>
      <cdr:y>0.60174</cdr:y>
    </cdr:from>
    <cdr:to>
      <cdr:x>0.85356</cdr:x>
      <cdr:y>1</cdr:y>
    </cdr:to>
    <cdr:sp macro="" textlink="">
      <cdr:nvSpPr>
        <cdr:cNvPr id="7" name="圆角矩形 3"/>
        <cdr:cNvSpPr/>
      </cdr:nvSpPr>
      <cdr:spPr>
        <a:xfrm xmlns:a="http://schemas.openxmlformats.org/drawingml/2006/main">
          <a:off x="4128256" y="2783542"/>
          <a:ext cx="1882552" cy="1842247"/>
        </a:xfrm>
        <a:prstGeom xmlns:a="http://schemas.openxmlformats.org/drawingml/2006/main" prst="roundRect">
          <a:avLst/>
        </a:prstGeom>
        <a:solidFill xmlns:a="http://schemas.openxmlformats.org/drawingml/2006/main">
          <a:srgbClr val="774F71"/>
        </a:solidFill>
        <a:ln xmlns:a="http://schemas.openxmlformats.org/drawingml/2006/main" w="12700" cap="flat" cmpd="sng" algn="ctr">
          <a:solidFill>
            <a:srgbClr val="774F71">
              <a:shade val="50000"/>
            </a:srgbClr>
          </a:solidFill>
          <a:prstDash val="solid"/>
          <a:miter lim="800000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algn="l" defTabSz="457200" rtl="0" eaLnBrk="1" latinLnBrk="0" hangingPunct="1">
            <a:defRPr sz="1800" kern="12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pPr algn="ctr"/>
          <a:r>
            <a:rPr lang="en-US" altLang="zh-CN" dirty="0" smtClean="0"/>
            <a:t>Student</a:t>
          </a:r>
        </a:p>
        <a:p xmlns:a="http://schemas.openxmlformats.org/drawingml/2006/main">
          <a:pPr algn="ctr"/>
          <a:r>
            <a:rPr lang="en-US" altLang="zh-CN" dirty="0" smtClean="0"/>
            <a:t>--------</a:t>
          </a:r>
        </a:p>
        <a:p xmlns:a="http://schemas.openxmlformats.org/drawingml/2006/main">
          <a:pPr algn="ctr"/>
          <a:r>
            <a:rPr lang="zh-CN" altLang="en-US" dirty="0" smtClean="0"/>
            <a:t>听课（）</a:t>
          </a:r>
          <a:endParaRPr lang="en-US" altLang="zh-CN" dirty="0" smtClean="0"/>
        </a:p>
        <a:p xmlns:a="http://schemas.openxmlformats.org/drawingml/2006/main">
          <a:pPr algn="ctr"/>
          <a:r>
            <a:rPr lang="zh-CN" altLang="en-US" dirty="0" smtClean="0"/>
            <a:t>做作业（）</a:t>
          </a:r>
          <a:endParaRPr lang="en-US" altLang="zh-CN" dirty="0" smtClean="0"/>
        </a:p>
      </cdr:txBody>
    </cdr:sp>
  </cdr:relSizeAnchor>
  <cdr:relSizeAnchor xmlns:cdr="http://schemas.openxmlformats.org/drawingml/2006/chartDrawing">
    <cdr:from>
      <cdr:x>0.27438</cdr:x>
      <cdr:y>0.47093</cdr:y>
    </cdr:from>
    <cdr:to>
      <cdr:x>0.58754</cdr:x>
      <cdr:y>0.78488</cdr:y>
    </cdr:to>
    <cdr:sp macro="" textlink="">
      <cdr:nvSpPr>
        <cdr:cNvPr id="9" name="直接箭头连接符 8"/>
        <cdr:cNvSpPr/>
      </cdr:nvSpPr>
      <cdr:spPr>
        <a:xfrm xmlns:a="http://schemas.openxmlformats.org/drawingml/2006/main">
          <a:off x="1932174" y="2178426"/>
          <a:ext cx="2205317" cy="145228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0.28003</cdr:x>
      <cdr:y>0.22385</cdr:y>
    </cdr:from>
    <cdr:to>
      <cdr:x>0.58198</cdr:x>
      <cdr:y>0.47403</cdr:y>
    </cdr:to>
    <cdr:sp macro="" textlink="">
      <cdr:nvSpPr>
        <cdr:cNvPr id="8" name="直接箭头连接符 7"/>
        <cdr:cNvSpPr/>
      </cdr:nvSpPr>
      <cdr:spPr>
        <a:xfrm xmlns:a="http://schemas.openxmlformats.org/drawingml/2006/main" flipV="1">
          <a:off x="1617784" y="956601"/>
          <a:ext cx="1744394" cy="1069144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rgbClr val="774F71"/>
          </a:solidFill>
          <a:prstDash val="solid"/>
          <a:miter lim="800000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1pPr>
          <a:lvl2pPr marL="4572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2pPr>
          <a:lvl3pPr marL="9144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3pPr>
          <a:lvl4pPr marL="13716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4pPr>
          <a:lvl5pPr marL="18288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5pPr>
          <a:lvl6pPr marL="22860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6pPr>
          <a:lvl7pPr marL="27432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7pPr>
          <a:lvl8pPr marL="32004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8pPr>
          <a:lvl9pPr marL="3657600" indent="0">
            <a:defRPr sz="1100">
              <a:solidFill>
                <a:srgbClr val="F2F2F2"/>
              </a:solidFill>
              <a:latin typeface="Nexa Light"/>
              <a:ea typeface="方正兰亭黑简体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2.9924E-17</cdr:x>
      <cdr:y>0</cdr:y>
    </cdr:from>
    <cdr:to>
      <cdr:x>1</cdr:x>
      <cdr:y>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3447" y="820272"/>
          <a:ext cx="6181444" cy="4437529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0.94383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042056" cy="4365952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0.98025</cdr:x>
      <cdr:y>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889794" cy="344244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31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pos="749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20471" y="2534318"/>
            <a:ext cx="738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面 向 对 象</a:t>
            </a:r>
            <a:endParaRPr lang="zh-CN" altLang="en-US" sz="72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2460812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01024" y="5068307"/>
            <a:ext cx="1395413" cy="517725"/>
            <a:chOff x="8201024" y="5068307"/>
            <a:chExt cx="1395413" cy="517725"/>
          </a:xfrm>
        </p:grpSpPr>
        <p:sp>
          <p:nvSpPr>
            <p:cNvPr id="50" name="矩形: 圆角 49"/>
            <p:cNvSpPr/>
            <p:nvPr/>
          </p:nvSpPr>
          <p:spPr>
            <a:xfrm>
              <a:off x="8201024" y="5068307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69239" y="5150224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2019-4-18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07978" y="5068306"/>
            <a:ext cx="1395413" cy="517725"/>
            <a:chOff x="6707978" y="5068306"/>
            <a:chExt cx="1395413" cy="517725"/>
          </a:xfrm>
        </p:grpSpPr>
        <p:sp>
          <p:nvSpPr>
            <p:cNvPr id="52" name="矩形: 圆角 51"/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冯学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62746" y="5127113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42648" y="5067923"/>
            <a:ext cx="1567698" cy="517725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69636" y="5127594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234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3" y="378662"/>
              <a:ext cx="28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继承特性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1"/>
          <p:cNvSpPr txBox="1"/>
          <p:nvPr/>
        </p:nvSpPr>
        <p:spPr>
          <a:xfrm>
            <a:off x="874058" y="1398495"/>
            <a:ext cx="98970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继承：重用现有类的概念与功能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并在此基础上进行扩展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作用：隔离 客户端代码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功能的实现方式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隔离用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做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注意： 不能用于代码的复用</a:t>
            </a:r>
          </a:p>
          <a:p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4163826" y="4545105"/>
          <a:ext cx="7042056" cy="4625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3" y="378662"/>
              <a:ext cx="28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继承特性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1"/>
          <p:cNvSpPr txBox="1"/>
          <p:nvPr/>
        </p:nvSpPr>
        <p:spPr>
          <a:xfrm>
            <a:off x="874057" y="1398495"/>
            <a:ext cx="87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交通工具隔离了人与汽车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飞机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火车的变化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985838" y="2003612"/>
          <a:ext cx="6181444" cy="443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18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3" y="378662"/>
              <a:ext cx="28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继承特性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958944" y="1936374"/>
          <a:ext cx="7042056" cy="4625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1"/>
          <p:cNvSpPr txBox="1"/>
          <p:nvPr/>
        </p:nvSpPr>
        <p:spPr>
          <a:xfrm>
            <a:off x="874058" y="1452283"/>
            <a:ext cx="872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图形类隔离了图形管理器与圆形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矩形等各种具体图形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….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的变化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series"/>
        </p:bldSub>
      </p:bldGraphic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3" y="378662"/>
              <a:ext cx="28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多态特性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2155732" y="3092822"/>
          <a:ext cx="7028609" cy="344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1"/>
          <p:cNvSpPr txBox="1"/>
          <p:nvPr/>
        </p:nvSpPr>
        <p:spPr>
          <a:xfrm>
            <a:off x="874057" y="1398495"/>
            <a:ext cx="10596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多态：调用父一个方法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执行子类方法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不同实现方式不一样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所以表现形态就不一样</a:t>
            </a: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作用：重写执行不同变化点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比如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图形管理器调用图形的计算面积方法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执行的是圆形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矩形的计算面积方法</a:t>
            </a:r>
          </a:p>
        </p:txBody>
      </p:sp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series"/>
        </p:bldSub>
      </p:bldGraphic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14091" y="2690452"/>
            <a:ext cx="449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chemeClr val="accent1"/>
                </a:solidFill>
                <a:latin typeface="+mj-ea"/>
                <a:ea typeface="+mj-ea"/>
              </a:rPr>
              <a:t>六大原则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385" y="3544017"/>
            <a:ext cx="75869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开闭原则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职责单一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依赖倒置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组合复用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里式替换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迪米特法则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819" r="26267" b="21449"/>
            <a:stretch>
              <a:fillRect/>
            </a:stretch>
          </p:blipFill>
          <p:spPr>
            <a:xfrm>
              <a:off x="9437885" y="2015595"/>
              <a:ext cx="2058791" cy="3011708"/>
            </a:xfrm>
            <a:custGeom>
              <a:avLst/>
              <a:gdLst>
                <a:gd name="connsiteX0" fmla="*/ 552937 w 2058791"/>
                <a:gd name="connsiteY0" fmla="*/ 0 h 3011708"/>
                <a:gd name="connsiteX1" fmla="*/ 2058791 w 2058791"/>
                <a:gd name="connsiteY1" fmla="*/ 0 h 3011708"/>
                <a:gd name="connsiteX2" fmla="*/ 2058791 w 2058791"/>
                <a:gd name="connsiteY2" fmla="*/ 1505854 h 3011708"/>
                <a:gd name="connsiteX3" fmla="*/ 552937 w 2058791"/>
                <a:gd name="connsiteY3" fmla="*/ 3011708 h 3011708"/>
                <a:gd name="connsiteX4" fmla="*/ 105142 w 2058791"/>
                <a:gd name="connsiteY4" fmla="*/ 2944008 h 3011708"/>
                <a:gd name="connsiteX5" fmla="*/ 0 w 2058791"/>
                <a:gd name="connsiteY5" fmla="*/ 2905525 h 3011708"/>
                <a:gd name="connsiteX6" fmla="*/ 0 w 2058791"/>
                <a:gd name="connsiteY6" fmla="*/ 106183 h 3011708"/>
                <a:gd name="connsiteX7" fmla="*/ 105142 w 2058791"/>
                <a:gd name="connsiteY7" fmla="*/ 67700 h 3011708"/>
                <a:gd name="connsiteX8" fmla="*/ 552937 w 205879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791" h="3011708">
                  <a:moveTo>
                    <a:pt x="552937" y="0"/>
                  </a:moveTo>
                  <a:lnTo>
                    <a:pt x="2058791" y="0"/>
                  </a:lnTo>
                  <a:lnTo>
                    <a:pt x="2058791" y="1505854"/>
                  </a:lnTo>
                  <a:cubicBezTo>
                    <a:pt x="2058791" y="2337514"/>
                    <a:pt x="1384597" y="3011708"/>
                    <a:pt x="552937" y="3011708"/>
                  </a:cubicBezTo>
                  <a:cubicBezTo>
                    <a:pt x="397001" y="3011708"/>
                    <a:pt x="246600" y="2988006"/>
                    <a:pt x="105142" y="2944008"/>
                  </a:cubicBezTo>
                  <a:lnTo>
                    <a:pt x="0" y="2905525"/>
                  </a:lnTo>
                  <a:lnTo>
                    <a:pt x="0" y="106183"/>
                  </a:lnTo>
                  <a:lnTo>
                    <a:pt x="105142" y="67700"/>
                  </a:lnTo>
                  <a:cubicBezTo>
                    <a:pt x="246600" y="23702"/>
                    <a:pt x="397001" y="0"/>
                    <a:pt x="55293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978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4032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六大原则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/>
          <p:cNvSpPr/>
          <p:nvPr/>
        </p:nvSpPr>
        <p:spPr>
          <a:xfrm>
            <a:off x="4833356" y="2594457"/>
            <a:ext cx="2522532" cy="2522533"/>
          </a:xfrm>
          <a:prstGeom prst="ellipse">
            <a:avLst/>
          </a:prstGeom>
          <a:solidFill>
            <a:srgbClr val="EDAC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3886200" y="2546047"/>
            <a:ext cx="1540018" cy="1084660"/>
            <a:chOff x="4428667" y="2303999"/>
            <a:chExt cx="1333727" cy="1333727"/>
          </a:xfrm>
        </p:grpSpPr>
        <p:sp>
          <p:nvSpPr>
            <p:cNvPr id="61" name="矩形: 圆角 10"/>
            <p:cNvSpPr/>
            <p:nvPr/>
          </p:nvSpPr>
          <p:spPr>
            <a:xfrm>
              <a:off x="4428667" y="2303999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17"/>
            <p:cNvSpPr txBox="1"/>
            <p:nvPr/>
          </p:nvSpPr>
          <p:spPr>
            <a:xfrm>
              <a:off x="4476094" y="2648589"/>
              <a:ext cx="1276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开闭原则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07289" y="4966517"/>
            <a:ext cx="1481817" cy="950189"/>
            <a:chOff x="6353701" y="2303999"/>
            <a:chExt cx="1481817" cy="1333727"/>
          </a:xfrm>
        </p:grpSpPr>
        <p:sp>
          <p:nvSpPr>
            <p:cNvPr id="64" name="矩形: 圆角 12"/>
            <p:cNvSpPr/>
            <p:nvPr/>
          </p:nvSpPr>
          <p:spPr>
            <a:xfrm>
              <a:off x="6429606" y="2303999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18"/>
            <p:cNvSpPr txBox="1"/>
            <p:nvPr/>
          </p:nvSpPr>
          <p:spPr>
            <a:xfrm>
              <a:off x="6353701" y="2647696"/>
              <a:ext cx="1481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依赖倒置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19175" y="3821122"/>
            <a:ext cx="1621014" cy="1148191"/>
            <a:chOff x="4428667" y="4076614"/>
            <a:chExt cx="1343056" cy="1426380"/>
          </a:xfrm>
        </p:grpSpPr>
        <p:sp>
          <p:nvSpPr>
            <p:cNvPr id="67" name="矩形: 圆角 14"/>
            <p:cNvSpPr/>
            <p:nvPr/>
          </p:nvSpPr>
          <p:spPr>
            <a:xfrm>
              <a:off x="4428667" y="4076614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19"/>
            <p:cNvSpPr txBox="1"/>
            <p:nvPr/>
          </p:nvSpPr>
          <p:spPr>
            <a:xfrm>
              <a:off x="4462364" y="4470659"/>
              <a:ext cx="1309359" cy="1032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职责单一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27744" y="4076615"/>
            <a:ext cx="2043904" cy="1046714"/>
            <a:chOff x="6427747" y="4076614"/>
            <a:chExt cx="1333727" cy="1333727"/>
          </a:xfrm>
        </p:grpSpPr>
        <p:sp>
          <p:nvSpPr>
            <p:cNvPr id="70" name="矩形: 圆角 13"/>
            <p:cNvSpPr/>
            <p:nvPr/>
          </p:nvSpPr>
          <p:spPr>
            <a:xfrm>
              <a:off x="6427747" y="4076614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21"/>
            <p:cNvSpPr txBox="1"/>
            <p:nvPr/>
          </p:nvSpPr>
          <p:spPr>
            <a:xfrm>
              <a:off x="6484248" y="4420313"/>
              <a:ext cx="1247591" cy="9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迪米特法则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75759" y="3507656"/>
            <a:ext cx="640482" cy="640482"/>
            <a:chOff x="5775759" y="3507656"/>
            <a:chExt cx="640482" cy="640482"/>
          </a:xfrm>
        </p:grpSpPr>
        <p:sp>
          <p:nvSpPr>
            <p:cNvPr id="73" name="椭圆 72"/>
            <p:cNvSpPr/>
            <p:nvPr/>
          </p:nvSpPr>
          <p:spPr>
            <a:xfrm>
              <a:off x="5775759" y="3507656"/>
              <a:ext cx="640482" cy="6404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5915019" y="3631291"/>
              <a:ext cx="361949" cy="396663"/>
              <a:chOff x="8794750" y="4346575"/>
              <a:chExt cx="1903413" cy="2085975"/>
            </a:xfrm>
            <a:solidFill>
              <a:schemeClr val="bg1"/>
            </a:solidFill>
          </p:grpSpPr>
          <p:sp>
            <p:nvSpPr>
              <p:cNvPr id="75" name="Freeform 309"/>
              <p:cNvSpPr>
                <a:spLocks/>
              </p:cNvSpPr>
              <p:nvPr/>
            </p:nvSpPr>
            <p:spPr bwMode="auto">
              <a:xfrm>
                <a:off x="9263063" y="4721225"/>
                <a:ext cx="958850" cy="1282700"/>
              </a:xfrm>
              <a:custGeom>
                <a:avLst/>
                <a:gdLst>
                  <a:gd name="T0" fmla="*/ 246 w 352"/>
                  <a:gd name="T1" fmla="*/ 473 h 473"/>
                  <a:gd name="T2" fmla="*/ 106 w 352"/>
                  <a:gd name="T3" fmla="*/ 473 h 473"/>
                  <a:gd name="T4" fmla="*/ 92 w 352"/>
                  <a:gd name="T5" fmla="*/ 408 h 473"/>
                  <a:gd name="T6" fmla="*/ 45 w 352"/>
                  <a:gd name="T7" fmla="*/ 303 h 473"/>
                  <a:gd name="T8" fmla="*/ 10 w 352"/>
                  <a:gd name="T9" fmla="*/ 207 h 473"/>
                  <a:gd name="T10" fmla="*/ 139 w 352"/>
                  <a:gd name="T11" fmla="*/ 23 h 473"/>
                  <a:gd name="T12" fmla="*/ 344 w 352"/>
                  <a:gd name="T13" fmla="*/ 148 h 473"/>
                  <a:gd name="T14" fmla="*/ 332 w 352"/>
                  <a:gd name="T15" fmla="*/ 254 h 473"/>
                  <a:gd name="T16" fmla="*/ 290 w 352"/>
                  <a:gd name="T17" fmla="*/ 335 h 473"/>
                  <a:gd name="T18" fmla="*/ 246 w 352"/>
                  <a:gd name="T19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2" h="473">
                    <a:moveTo>
                      <a:pt x="246" y="473"/>
                    </a:moveTo>
                    <a:cubicBezTo>
                      <a:pt x="199" y="473"/>
                      <a:pt x="152" y="473"/>
                      <a:pt x="106" y="473"/>
                    </a:cubicBezTo>
                    <a:cubicBezTo>
                      <a:pt x="102" y="451"/>
                      <a:pt x="100" y="428"/>
                      <a:pt x="92" y="408"/>
                    </a:cubicBezTo>
                    <a:cubicBezTo>
                      <a:pt x="79" y="372"/>
                      <a:pt x="62" y="337"/>
                      <a:pt x="45" y="303"/>
                    </a:cubicBezTo>
                    <a:cubicBezTo>
                      <a:pt x="30" y="272"/>
                      <a:pt x="14" y="242"/>
                      <a:pt x="10" y="207"/>
                    </a:cubicBezTo>
                    <a:cubicBezTo>
                      <a:pt x="0" y="118"/>
                      <a:pt x="52" y="44"/>
                      <a:pt x="139" y="23"/>
                    </a:cubicBezTo>
                    <a:cubicBezTo>
                      <a:pt x="230" y="0"/>
                      <a:pt x="323" y="57"/>
                      <a:pt x="344" y="148"/>
                    </a:cubicBezTo>
                    <a:cubicBezTo>
                      <a:pt x="352" y="185"/>
                      <a:pt x="348" y="220"/>
                      <a:pt x="332" y="254"/>
                    </a:cubicBezTo>
                    <a:cubicBezTo>
                      <a:pt x="320" y="281"/>
                      <a:pt x="305" y="308"/>
                      <a:pt x="290" y="335"/>
                    </a:cubicBezTo>
                    <a:cubicBezTo>
                      <a:pt x="267" y="378"/>
                      <a:pt x="249" y="422"/>
                      <a:pt x="246" y="4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10"/>
              <p:cNvSpPr>
                <a:spLocks/>
              </p:cNvSpPr>
              <p:nvPr/>
            </p:nvSpPr>
            <p:spPr bwMode="auto">
              <a:xfrm>
                <a:off x="9548813" y="6075363"/>
                <a:ext cx="384175" cy="357187"/>
              </a:xfrm>
              <a:custGeom>
                <a:avLst/>
                <a:gdLst>
                  <a:gd name="T0" fmla="*/ 0 w 141"/>
                  <a:gd name="T1" fmla="*/ 0 h 132"/>
                  <a:gd name="T2" fmla="*/ 139 w 141"/>
                  <a:gd name="T3" fmla="*/ 0 h 132"/>
                  <a:gd name="T4" fmla="*/ 138 w 141"/>
                  <a:gd name="T5" fmla="*/ 78 h 132"/>
                  <a:gd name="T6" fmla="*/ 67 w 141"/>
                  <a:gd name="T7" fmla="*/ 131 h 132"/>
                  <a:gd name="T8" fmla="*/ 1 w 141"/>
                  <a:gd name="T9" fmla="*/ 73 h 132"/>
                  <a:gd name="T10" fmla="*/ 0 w 141"/>
                  <a:gd name="T11" fmla="*/ 55 h 132"/>
                  <a:gd name="T12" fmla="*/ 0 w 141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cubicBezTo>
                      <a:pt x="48" y="0"/>
                      <a:pt x="93" y="0"/>
                      <a:pt x="139" y="0"/>
                    </a:cubicBezTo>
                    <a:cubicBezTo>
                      <a:pt x="139" y="26"/>
                      <a:pt x="141" y="52"/>
                      <a:pt x="138" y="78"/>
                    </a:cubicBezTo>
                    <a:cubicBezTo>
                      <a:pt x="134" y="109"/>
                      <a:pt x="101" y="132"/>
                      <a:pt x="67" y="131"/>
                    </a:cubicBezTo>
                    <a:cubicBezTo>
                      <a:pt x="33" y="130"/>
                      <a:pt x="5" y="104"/>
                      <a:pt x="1" y="73"/>
                    </a:cubicBezTo>
                    <a:cubicBezTo>
                      <a:pt x="0" y="67"/>
                      <a:pt x="0" y="61"/>
                      <a:pt x="0" y="55"/>
                    </a:cubicBezTo>
                    <a:cubicBezTo>
                      <a:pt x="0" y="37"/>
                      <a:pt x="0" y="1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11"/>
              <p:cNvSpPr>
                <a:spLocks/>
              </p:cNvSpPr>
              <p:nvPr/>
            </p:nvSpPr>
            <p:spPr bwMode="auto">
              <a:xfrm>
                <a:off x="9712325" y="4346575"/>
                <a:ext cx="71438" cy="292100"/>
              </a:xfrm>
              <a:custGeom>
                <a:avLst/>
                <a:gdLst>
                  <a:gd name="T0" fmla="*/ 25 w 26"/>
                  <a:gd name="T1" fmla="*/ 54 h 108"/>
                  <a:gd name="T2" fmla="*/ 24 w 26"/>
                  <a:gd name="T3" fmla="*/ 94 h 108"/>
                  <a:gd name="T4" fmla="*/ 13 w 26"/>
                  <a:gd name="T5" fmla="*/ 108 h 108"/>
                  <a:gd name="T6" fmla="*/ 2 w 26"/>
                  <a:gd name="T7" fmla="*/ 93 h 108"/>
                  <a:gd name="T8" fmla="*/ 2 w 26"/>
                  <a:gd name="T9" fmla="*/ 14 h 108"/>
                  <a:gd name="T10" fmla="*/ 13 w 26"/>
                  <a:gd name="T11" fmla="*/ 0 h 108"/>
                  <a:gd name="T12" fmla="*/ 24 w 26"/>
                  <a:gd name="T13" fmla="*/ 15 h 108"/>
                  <a:gd name="T14" fmla="*/ 25 w 26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08">
                    <a:moveTo>
                      <a:pt x="25" y="54"/>
                    </a:moveTo>
                    <a:cubicBezTo>
                      <a:pt x="25" y="67"/>
                      <a:pt x="26" y="81"/>
                      <a:pt x="24" y="94"/>
                    </a:cubicBezTo>
                    <a:cubicBezTo>
                      <a:pt x="24" y="99"/>
                      <a:pt x="17" y="103"/>
                      <a:pt x="13" y="108"/>
                    </a:cubicBezTo>
                    <a:cubicBezTo>
                      <a:pt x="9" y="103"/>
                      <a:pt x="2" y="98"/>
                      <a:pt x="2" y="93"/>
                    </a:cubicBezTo>
                    <a:cubicBezTo>
                      <a:pt x="0" y="67"/>
                      <a:pt x="0" y="41"/>
                      <a:pt x="2" y="14"/>
                    </a:cubicBezTo>
                    <a:cubicBezTo>
                      <a:pt x="2" y="9"/>
                      <a:pt x="9" y="5"/>
                      <a:pt x="13" y="0"/>
                    </a:cubicBezTo>
                    <a:cubicBezTo>
                      <a:pt x="17" y="5"/>
                      <a:pt x="24" y="9"/>
                      <a:pt x="24" y="15"/>
                    </a:cubicBezTo>
                    <a:cubicBezTo>
                      <a:pt x="26" y="27"/>
                      <a:pt x="25" y="41"/>
                      <a:pt x="2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12"/>
              <p:cNvSpPr>
                <a:spLocks/>
              </p:cNvSpPr>
              <p:nvPr/>
            </p:nvSpPr>
            <p:spPr bwMode="auto">
              <a:xfrm>
                <a:off x="9255125" y="4468813"/>
                <a:ext cx="182563" cy="260350"/>
              </a:xfrm>
              <a:custGeom>
                <a:avLst/>
                <a:gdLst>
                  <a:gd name="T0" fmla="*/ 67 w 67"/>
                  <a:gd name="T1" fmla="*/ 87 h 96"/>
                  <a:gd name="T2" fmla="*/ 59 w 67"/>
                  <a:gd name="T3" fmla="*/ 95 h 96"/>
                  <a:gd name="T4" fmla="*/ 46 w 67"/>
                  <a:gd name="T5" fmla="*/ 93 h 96"/>
                  <a:gd name="T6" fmla="*/ 2 w 67"/>
                  <a:gd name="T7" fmla="*/ 16 h 96"/>
                  <a:gd name="T8" fmla="*/ 8 w 67"/>
                  <a:gd name="T9" fmla="*/ 2 h 96"/>
                  <a:gd name="T10" fmla="*/ 22 w 67"/>
                  <a:gd name="T11" fmla="*/ 6 h 96"/>
                  <a:gd name="T12" fmla="*/ 65 w 67"/>
                  <a:gd name="T13" fmla="*/ 81 h 96"/>
                  <a:gd name="T14" fmla="*/ 67 w 67"/>
                  <a:gd name="T15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96">
                    <a:moveTo>
                      <a:pt x="67" y="87"/>
                    </a:moveTo>
                    <a:cubicBezTo>
                      <a:pt x="65" y="89"/>
                      <a:pt x="62" y="94"/>
                      <a:pt x="59" y="95"/>
                    </a:cubicBezTo>
                    <a:cubicBezTo>
                      <a:pt x="55" y="96"/>
                      <a:pt x="48" y="95"/>
                      <a:pt x="46" y="93"/>
                    </a:cubicBezTo>
                    <a:cubicBezTo>
                      <a:pt x="31" y="68"/>
                      <a:pt x="16" y="42"/>
                      <a:pt x="2" y="16"/>
                    </a:cubicBezTo>
                    <a:cubicBezTo>
                      <a:pt x="0" y="13"/>
                      <a:pt x="4" y="5"/>
                      <a:pt x="8" y="2"/>
                    </a:cubicBezTo>
                    <a:cubicBezTo>
                      <a:pt x="10" y="0"/>
                      <a:pt x="20" y="3"/>
                      <a:pt x="22" y="6"/>
                    </a:cubicBezTo>
                    <a:cubicBezTo>
                      <a:pt x="37" y="30"/>
                      <a:pt x="51" y="55"/>
                      <a:pt x="65" y="81"/>
                    </a:cubicBezTo>
                    <a:cubicBezTo>
                      <a:pt x="66" y="82"/>
                      <a:pt x="66" y="83"/>
                      <a:pt x="6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13"/>
              <p:cNvSpPr>
                <a:spLocks/>
              </p:cNvSpPr>
              <p:nvPr/>
            </p:nvSpPr>
            <p:spPr bwMode="auto">
              <a:xfrm>
                <a:off x="10053638" y="4470400"/>
                <a:ext cx="187325" cy="269875"/>
              </a:xfrm>
              <a:custGeom>
                <a:avLst/>
                <a:gdLst>
                  <a:gd name="T0" fmla="*/ 69 w 69"/>
                  <a:gd name="T1" fmla="*/ 10 h 99"/>
                  <a:gd name="T2" fmla="*/ 65 w 69"/>
                  <a:gd name="T3" fmla="*/ 21 h 99"/>
                  <a:gd name="T4" fmla="*/ 28 w 69"/>
                  <a:gd name="T5" fmla="*/ 86 h 99"/>
                  <a:gd name="T6" fmla="*/ 8 w 69"/>
                  <a:gd name="T7" fmla="*/ 94 h 99"/>
                  <a:gd name="T8" fmla="*/ 7 w 69"/>
                  <a:gd name="T9" fmla="*/ 74 h 99"/>
                  <a:gd name="T10" fmla="*/ 46 w 69"/>
                  <a:gd name="T11" fmla="*/ 7 h 99"/>
                  <a:gd name="T12" fmla="*/ 60 w 69"/>
                  <a:gd name="T13" fmla="*/ 0 h 99"/>
                  <a:gd name="T14" fmla="*/ 69 w 69"/>
                  <a:gd name="T1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99">
                    <a:moveTo>
                      <a:pt x="69" y="10"/>
                    </a:moveTo>
                    <a:cubicBezTo>
                      <a:pt x="67" y="15"/>
                      <a:pt x="66" y="18"/>
                      <a:pt x="65" y="21"/>
                    </a:cubicBezTo>
                    <a:cubicBezTo>
                      <a:pt x="52" y="43"/>
                      <a:pt x="40" y="64"/>
                      <a:pt x="28" y="86"/>
                    </a:cubicBezTo>
                    <a:cubicBezTo>
                      <a:pt x="23" y="94"/>
                      <a:pt x="17" y="99"/>
                      <a:pt x="8" y="94"/>
                    </a:cubicBezTo>
                    <a:cubicBezTo>
                      <a:pt x="0" y="89"/>
                      <a:pt x="2" y="81"/>
                      <a:pt x="7" y="74"/>
                    </a:cubicBezTo>
                    <a:cubicBezTo>
                      <a:pt x="20" y="52"/>
                      <a:pt x="32" y="29"/>
                      <a:pt x="46" y="7"/>
                    </a:cubicBezTo>
                    <a:cubicBezTo>
                      <a:pt x="48" y="3"/>
                      <a:pt x="55" y="0"/>
                      <a:pt x="60" y="0"/>
                    </a:cubicBezTo>
                    <a:cubicBezTo>
                      <a:pt x="63" y="0"/>
                      <a:pt x="67" y="7"/>
                      <a:pt x="6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14"/>
              <p:cNvSpPr>
                <a:spLocks/>
              </p:cNvSpPr>
              <p:nvPr/>
            </p:nvSpPr>
            <p:spPr bwMode="auto">
              <a:xfrm>
                <a:off x="8923338" y="4791075"/>
                <a:ext cx="271463" cy="187325"/>
              </a:xfrm>
              <a:custGeom>
                <a:avLst/>
                <a:gdLst>
                  <a:gd name="T0" fmla="*/ 11 w 100"/>
                  <a:gd name="T1" fmla="*/ 4 h 69"/>
                  <a:gd name="T2" fmla="*/ 21 w 100"/>
                  <a:gd name="T3" fmla="*/ 9 h 69"/>
                  <a:gd name="T4" fmla="*/ 85 w 100"/>
                  <a:gd name="T5" fmla="*/ 46 h 69"/>
                  <a:gd name="T6" fmla="*/ 93 w 100"/>
                  <a:gd name="T7" fmla="*/ 64 h 69"/>
                  <a:gd name="T8" fmla="*/ 74 w 100"/>
                  <a:gd name="T9" fmla="*/ 66 h 69"/>
                  <a:gd name="T10" fmla="*/ 7 w 100"/>
                  <a:gd name="T11" fmla="*/ 28 h 69"/>
                  <a:gd name="T12" fmla="*/ 0 w 100"/>
                  <a:gd name="T13" fmla="*/ 13 h 69"/>
                  <a:gd name="T14" fmla="*/ 6 w 100"/>
                  <a:gd name="T15" fmla="*/ 0 h 69"/>
                  <a:gd name="T16" fmla="*/ 11 w 100"/>
                  <a:gd name="T17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9">
                    <a:moveTo>
                      <a:pt x="11" y="4"/>
                    </a:moveTo>
                    <a:cubicBezTo>
                      <a:pt x="14" y="6"/>
                      <a:pt x="18" y="7"/>
                      <a:pt x="21" y="9"/>
                    </a:cubicBezTo>
                    <a:cubicBezTo>
                      <a:pt x="42" y="21"/>
                      <a:pt x="64" y="33"/>
                      <a:pt x="85" y="46"/>
                    </a:cubicBezTo>
                    <a:cubicBezTo>
                      <a:pt x="93" y="50"/>
                      <a:pt x="100" y="56"/>
                      <a:pt x="93" y="64"/>
                    </a:cubicBezTo>
                    <a:cubicBezTo>
                      <a:pt x="90" y="68"/>
                      <a:pt x="79" y="69"/>
                      <a:pt x="74" y="66"/>
                    </a:cubicBezTo>
                    <a:cubicBezTo>
                      <a:pt x="51" y="55"/>
                      <a:pt x="29" y="41"/>
                      <a:pt x="7" y="28"/>
                    </a:cubicBezTo>
                    <a:cubicBezTo>
                      <a:pt x="3" y="25"/>
                      <a:pt x="0" y="18"/>
                      <a:pt x="0" y="13"/>
                    </a:cubicBezTo>
                    <a:cubicBezTo>
                      <a:pt x="0" y="9"/>
                      <a:pt x="4" y="4"/>
                      <a:pt x="6" y="0"/>
                    </a:cubicBezTo>
                    <a:cubicBezTo>
                      <a:pt x="8" y="1"/>
                      <a:pt x="9" y="3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15"/>
              <p:cNvSpPr>
                <a:spLocks/>
              </p:cNvSpPr>
              <p:nvPr/>
            </p:nvSpPr>
            <p:spPr bwMode="auto">
              <a:xfrm>
                <a:off x="10317163" y="4797425"/>
                <a:ext cx="258763" cy="184150"/>
              </a:xfrm>
              <a:custGeom>
                <a:avLst/>
                <a:gdLst>
                  <a:gd name="T0" fmla="*/ 95 w 95"/>
                  <a:gd name="T1" fmla="*/ 17 h 68"/>
                  <a:gd name="T2" fmla="*/ 87 w 95"/>
                  <a:gd name="T3" fmla="*/ 26 h 68"/>
                  <a:gd name="T4" fmla="*/ 18 w 95"/>
                  <a:gd name="T5" fmla="*/ 65 h 68"/>
                  <a:gd name="T6" fmla="*/ 0 w 95"/>
                  <a:gd name="T7" fmla="*/ 62 h 68"/>
                  <a:gd name="T8" fmla="*/ 7 w 95"/>
                  <a:gd name="T9" fmla="*/ 45 h 68"/>
                  <a:gd name="T10" fmla="*/ 75 w 95"/>
                  <a:gd name="T11" fmla="*/ 6 h 68"/>
                  <a:gd name="T12" fmla="*/ 95 w 95"/>
                  <a:gd name="T13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68">
                    <a:moveTo>
                      <a:pt x="95" y="17"/>
                    </a:moveTo>
                    <a:cubicBezTo>
                      <a:pt x="93" y="19"/>
                      <a:pt x="91" y="24"/>
                      <a:pt x="87" y="26"/>
                    </a:cubicBezTo>
                    <a:cubicBezTo>
                      <a:pt x="64" y="40"/>
                      <a:pt x="42" y="53"/>
                      <a:pt x="18" y="65"/>
                    </a:cubicBezTo>
                    <a:cubicBezTo>
                      <a:pt x="14" y="68"/>
                      <a:pt x="6" y="64"/>
                      <a:pt x="0" y="62"/>
                    </a:cubicBezTo>
                    <a:cubicBezTo>
                      <a:pt x="2" y="57"/>
                      <a:pt x="3" y="48"/>
                      <a:pt x="7" y="45"/>
                    </a:cubicBezTo>
                    <a:cubicBezTo>
                      <a:pt x="29" y="31"/>
                      <a:pt x="52" y="18"/>
                      <a:pt x="75" y="6"/>
                    </a:cubicBezTo>
                    <a:cubicBezTo>
                      <a:pt x="85" y="0"/>
                      <a:pt x="95" y="5"/>
                      <a:pt x="9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16"/>
              <p:cNvSpPr>
                <a:spLocks/>
              </p:cNvSpPr>
              <p:nvPr/>
            </p:nvSpPr>
            <p:spPr bwMode="auto">
              <a:xfrm>
                <a:off x="8912225" y="5597525"/>
                <a:ext cx="273050" cy="184150"/>
              </a:xfrm>
              <a:custGeom>
                <a:avLst/>
                <a:gdLst>
                  <a:gd name="T0" fmla="*/ 99 w 100"/>
                  <a:gd name="T1" fmla="*/ 18 h 68"/>
                  <a:gd name="T2" fmla="*/ 91 w 100"/>
                  <a:gd name="T3" fmla="*/ 27 h 68"/>
                  <a:gd name="T4" fmla="*/ 23 w 100"/>
                  <a:gd name="T5" fmla="*/ 65 h 68"/>
                  <a:gd name="T6" fmla="*/ 5 w 100"/>
                  <a:gd name="T7" fmla="*/ 63 h 68"/>
                  <a:gd name="T8" fmla="*/ 12 w 100"/>
                  <a:gd name="T9" fmla="*/ 45 h 68"/>
                  <a:gd name="T10" fmla="*/ 79 w 100"/>
                  <a:gd name="T11" fmla="*/ 6 h 68"/>
                  <a:gd name="T12" fmla="*/ 99 w 100"/>
                  <a:gd name="T13" fmla="*/ 1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68">
                    <a:moveTo>
                      <a:pt x="99" y="18"/>
                    </a:moveTo>
                    <a:cubicBezTo>
                      <a:pt x="97" y="20"/>
                      <a:pt x="95" y="25"/>
                      <a:pt x="91" y="27"/>
                    </a:cubicBezTo>
                    <a:cubicBezTo>
                      <a:pt x="68" y="40"/>
                      <a:pt x="46" y="54"/>
                      <a:pt x="23" y="65"/>
                    </a:cubicBezTo>
                    <a:cubicBezTo>
                      <a:pt x="19" y="68"/>
                      <a:pt x="8" y="67"/>
                      <a:pt x="5" y="63"/>
                    </a:cubicBezTo>
                    <a:cubicBezTo>
                      <a:pt x="0" y="56"/>
                      <a:pt x="4" y="49"/>
                      <a:pt x="12" y="45"/>
                    </a:cubicBezTo>
                    <a:cubicBezTo>
                      <a:pt x="34" y="32"/>
                      <a:pt x="56" y="19"/>
                      <a:pt x="79" y="6"/>
                    </a:cubicBezTo>
                    <a:cubicBezTo>
                      <a:pt x="90" y="0"/>
                      <a:pt x="100" y="6"/>
                      <a:pt x="9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17"/>
              <p:cNvSpPr>
                <a:spLocks/>
              </p:cNvSpPr>
              <p:nvPr/>
            </p:nvSpPr>
            <p:spPr bwMode="auto">
              <a:xfrm>
                <a:off x="10313988" y="5605463"/>
                <a:ext cx="261938" cy="187325"/>
              </a:xfrm>
              <a:custGeom>
                <a:avLst/>
                <a:gdLst>
                  <a:gd name="T0" fmla="*/ 96 w 96"/>
                  <a:gd name="T1" fmla="*/ 52 h 69"/>
                  <a:gd name="T2" fmla="*/ 79 w 96"/>
                  <a:gd name="T3" fmla="*/ 64 h 69"/>
                  <a:gd name="T4" fmla="*/ 5 w 96"/>
                  <a:gd name="T5" fmla="*/ 22 h 69"/>
                  <a:gd name="T6" fmla="*/ 2 w 96"/>
                  <a:gd name="T7" fmla="*/ 7 h 69"/>
                  <a:gd name="T8" fmla="*/ 16 w 96"/>
                  <a:gd name="T9" fmla="*/ 2 h 69"/>
                  <a:gd name="T10" fmla="*/ 91 w 96"/>
                  <a:gd name="T11" fmla="*/ 45 h 69"/>
                  <a:gd name="T12" fmla="*/ 96 w 96"/>
                  <a:gd name="T13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9">
                    <a:moveTo>
                      <a:pt x="96" y="52"/>
                    </a:moveTo>
                    <a:cubicBezTo>
                      <a:pt x="96" y="63"/>
                      <a:pt x="87" y="69"/>
                      <a:pt x="79" y="64"/>
                    </a:cubicBezTo>
                    <a:cubicBezTo>
                      <a:pt x="54" y="51"/>
                      <a:pt x="30" y="37"/>
                      <a:pt x="5" y="22"/>
                    </a:cubicBezTo>
                    <a:cubicBezTo>
                      <a:pt x="2" y="20"/>
                      <a:pt x="0" y="10"/>
                      <a:pt x="2" y="7"/>
                    </a:cubicBezTo>
                    <a:cubicBezTo>
                      <a:pt x="4" y="3"/>
                      <a:pt x="13" y="0"/>
                      <a:pt x="16" y="2"/>
                    </a:cubicBezTo>
                    <a:cubicBezTo>
                      <a:pt x="42" y="16"/>
                      <a:pt x="67" y="30"/>
                      <a:pt x="91" y="45"/>
                    </a:cubicBezTo>
                    <a:cubicBezTo>
                      <a:pt x="94" y="47"/>
                      <a:pt x="95" y="51"/>
                      <a:pt x="96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18"/>
              <p:cNvSpPr>
                <a:spLocks/>
              </p:cNvSpPr>
              <p:nvPr/>
            </p:nvSpPr>
            <p:spPr bwMode="auto">
              <a:xfrm>
                <a:off x="8794750" y="5260975"/>
                <a:ext cx="296863" cy="65087"/>
              </a:xfrm>
              <a:custGeom>
                <a:avLst/>
                <a:gdLst>
                  <a:gd name="T0" fmla="*/ 54 w 109"/>
                  <a:gd name="T1" fmla="*/ 24 h 24"/>
                  <a:gd name="T2" fmla="*/ 17 w 109"/>
                  <a:gd name="T3" fmla="*/ 24 h 24"/>
                  <a:gd name="T4" fmla="*/ 2 w 109"/>
                  <a:gd name="T5" fmla="*/ 12 h 24"/>
                  <a:gd name="T6" fmla="*/ 16 w 109"/>
                  <a:gd name="T7" fmla="*/ 1 h 24"/>
                  <a:gd name="T8" fmla="*/ 93 w 109"/>
                  <a:gd name="T9" fmla="*/ 1 h 24"/>
                  <a:gd name="T10" fmla="*/ 107 w 109"/>
                  <a:gd name="T11" fmla="*/ 12 h 24"/>
                  <a:gd name="T12" fmla="*/ 93 w 109"/>
                  <a:gd name="T13" fmla="*/ 24 h 24"/>
                  <a:gd name="T14" fmla="*/ 54 w 109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4">
                    <a:moveTo>
                      <a:pt x="54" y="24"/>
                    </a:moveTo>
                    <a:cubicBezTo>
                      <a:pt x="41" y="24"/>
                      <a:pt x="29" y="24"/>
                      <a:pt x="17" y="24"/>
                    </a:cubicBezTo>
                    <a:cubicBezTo>
                      <a:pt x="8" y="24"/>
                      <a:pt x="0" y="22"/>
                      <a:pt x="2" y="12"/>
                    </a:cubicBezTo>
                    <a:cubicBezTo>
                      <a:pt x="3" y="8"/>
                      <a:pt x="11" y="1"/>
                      <a:pt x="16" y="1"/>
                    </a:cubicBezTo>
                    <a:cubicBezTo>
                      <a:pt x="41" y="0"/>
                      <a:pt x="68" y="0"/>
                      <a:pt x="93" y="1"/>
                    </a:cubicBezTo>
                    <a:cubicBezTo>
                      <a:pt x="99" y="1"/>
                      <a:pt x="107" y="7"/>
                      <a:pt x="107" y="12"/>
                    </a:cubicBezTo>
                    <a:cubicBezTo>
                      <a:pt x="109" y="21"/>
                      <a:pt x="101" y="24"/>
                      <a:pt x="93" y="24"/>
                    </a:cubicBezTo>
                    <a:cubicBezTo>
                      <a:pt x="80" y="24"/>
                      <a:pt x="67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19"/>
              <p:cNvSpPr>
                <a:spLocks/>
              </p:cNvSpPr>
              <p:nvPr/>
            </p:nvSpPr>
            <p:spPr bwMode="auto">
              <a:xfrm>
                <a:off x="10404475" y="5260975"/>
                <a:ext cx="293688" cy="68262"/>
              </a:xfrm>
              <a:custGeom>
                <a:avLst/>
                <a:gdLst>
                  <a:gd name="T0" fmla="*/ 54 w 108"/>
                  <a:gd name="T1" fmla="*/ 24 h 25"/>
                  <a:gd name="T2" fmla="*/ 16 w 108"/>
                  <a:gd name="T3" fmla="*/ 24 h 25"/>
                  <a:gd name="T4" fmla="*/ 1 w 108"/>
                  <a:gd name="T5" fmla="*/ 13 h 25"/>
                  <a:gd name="T6" fmla="*/ 16 w 108"/>
                  <a:gd name="T7" fmla="*/ 0 h 25"/>
                  <a:gd name="T8" fmla="*/ 92 w 108"/>
                  <a:gd name="T9" fmla="*/ 0 h 25"/>
                  <a:gd name="T10" fmla="*/ 108 w 108"/>
                  <a:gd name="T11" fmla="*/ 13 h 25"/>
                  <a:gd name="T12" fmla="*/ 92 w 108"/>
                  <a:gd name="T13" fmla="*/ 24 h 25"/>
                  <a:gd name="T14" fmla="*/ 54 w 108"/>
                  <a:gd name="T15" fmla="*/ 24 h 25"/>
                  <a:gd name="T16" fmla="*/ 54 w 108"/>
                  <a:gd name="T17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5">
                    <a:moveTo>
                      <a:pt x="54" y="24"/>
                    </a:moveTo>
                    <a:cubicBezTo>
                      <a:pt x="41" y="24"/>
                      <a:pt x="28" y="25"/>
                      <a:pt x="16" y="24"/>
                    </a:cubicBezTo>
                    <a:cubicBezTo>
                      <a:pt x="10" y="23"/>
                      <a:pt x="2" y="17"/>
                      <a:pt x="1" y="13"/>
                    </a:cubicBezTo>
                    <a:cubicBezTo>
                      <a:pt x="0" y="4"/>
                      <a:pt x="7" y="0"/>
                      <a:pt x="16" y="0"/>
                    </a:cubicBezTo>
                    <a:cubicBezTo>
                      <a:pt x="41" y="0"/>
                      <a:pt x="67" y="0"/>
                      <a:pt x="92" y="0"/>
                    </a:cubicBezTo>
                    <a:cubicBezTo>
                      <a:pt x="101" y="0"/>
                      <a:pt x="108" y="3"/>
                      <a:pt x="108" y="13"/>
                    </a:cubicBezTo>
                    <a:cubicBezTo>
                      <a:pt x="108" y="22"/>
                      <a:pt x="100" y="24"/>
                      <a:pt x="92" y="24"/>
                    </a:cubicBezTo>
                    <a:cubicBezTo>
                      <a:pt x="79" y="24"/>
                      <a:pt x="67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6" name="文本框 37"/>
          <p:cNvSpPr txBox="1"/>
          <p:nvPr/>
        </p:nvSpPr>
        <p:spPr>
          <a:xfrm>
            <a:off x="8323711" y="2372314"/>
            <a:ext cx="324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用关联关系，替代继承关系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文本框 38"/>
          <p:cNvSpPr txBox="1"/>
          <p:nvPr/>
        </p:nvSpPr>
        <p:spPr>
          <a:xfrm>
            <a:off x="8267869" y="2795897"/>
            <a:ext cx="392413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父类被作为客户端类的成员变量使用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" name="文本框 40"/>
          <p:cNvSpPr txBox="1"/>
          <p:nvPr/>
        </p:nvSpPr>
        <p:spPr>
          <a:xfrm>
            <a:off x="201706" y="5258217"/>
            <a:ext cx="4673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客户端代码使用抽象的父，而不是具体的子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9" name="文本框 41"/>
          <p:cNvSpPr txBox="1"/>
          <p:nvPr/>
        </p:nvSpPr>
        <p:spPr>
          <a:xfrm>
            <a:off x="7437140" y="5117023"/>
            <a:ext cx="39241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汽车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飞机等交通工具的增删不影响人的使用，每种交通工具互不影响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0" name="文本框 43"/>
          <p:cNvSpPr txBox="1"/>
          <p:nvPr/>
        </p:nvSpPr>
        <p:spPr>
          <a:xfrm>
            <a:off x="285651" y="2412657"/>
            <a:ext cx="380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增加新功能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不修改客户端代码</a:t>
            </a:r>
          </a:p>
        </p:txBody>
      </p:sp>
      <p:sp>
        <p:nvSpPr>
          <p:cNvPr id="91" name="文本框 44"/>
          <p:cNvSpPr txBox="1"/>
          <p:nvPr/>
        </p:nvSpPr>
        <p:spPr>
          <a:xfrm>
            <a:off x="0" y="2836238"/>
            <a:ext cx="392413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比如人使用交通工具，交通工具种类追加，只需要追加新的交通工具类，不影响其他代码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" name="文本框 46"/>
          <p:cNvSpPr txBox="1"/>
          <p:nvPr/>
        </p:nvSpPr>
        <p:spPr>
          <a:xfrm>
            <a:off x="0" y="406143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每个类有且只有一个改变的原因</a:t>
            </a:r>
          </a:p>
        </p:txBody>
      </p:sp>
      <p:sp>
        <p:nvSpPr>
          <p:cNvPr id="93" name="文本框 47"/>
          <p:cNvSpPr txBox="1"/>
          <p:nvPr/>
        </p:nvSpPr>
        <p:spPr>
          <a:xfrm>
            <a:off x="927845" y="4417774"/>
            <a:ext cx="285077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比如交通工具子类中，每个类功能明确，都是运输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79287" y="1828800"/>
            <a:ext cx="1519054" cy="1057975"/>
            <a:chOff x="4339381" y="4076614"/>
            <a:chExt cx="1551377" cy="1333727"/>
          </a:xfrm>
        </p:grpSpPr>
        <p:sp>
          <p:nvSpPr>
            <p:cNvPr id="95" name="矩形: 圆角 14"/>
            <p:cNvSpPr/>
            <p:nvPr/>
          </p:nvSpPr>
          <p:spPr>
            <a:xfrm>
              <a:off x="4428667" y="4076614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19"/>
            <p:cNvSpPr txBox="1"/>
            <p:nvPr/>
          </p:nvSpPr>
          <p:spPr>
            <a:xfrm>
              <a:off x="4339381" y="4470659"/>
              <a:ext cx="1551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里式替换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845016" y="2507791"/>
            <a:ext cx="1551377" cy="1333727"/>
            <a:chOff x="4339381" y="4076614"/>
            <a:chExt cx="1551377" cy="1333727"/>
          </a:xfrm>
        </p:grpSpPr>
        <p:sp>
          <p:nvSpPr>
            <p:cNvPr id="98" name="矩形: 圆角 14"/>
            <p:cNvSpPr/>
            <p:nvPr/>
          </p:nvSpPr>
          <p:spPr>
            <a:xfrm>
              <a:off x="4428667" y="4076614"/>
              <a:ext cx="1333727" cy="1333727"/>
            </a:xfrm>
            <a:prstGeom prst="roundRect">
              <a:avLst>
                <a:gd name="adj" fmla="val 95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19"/>
            <p:cNvSpPr txBox="1"/>
            <p:nvPr/>
          </p:nvSpPr>
          <p:spPr>
            <a:xfrm>
              <a:off x="4339381" y="4470659"/>
              <a:ext cx="1551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组合复用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文本框 40"/>
          <p:cNvSpPr txBox="1"/>
          <p:nvPr/>
        </p:nvSpPr>
        <p:spPr>
          <a:xfrm>
            <a:off x="8644668" y="4738264"/>
            <a:ext cx="240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互不影响，低耦合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文本框 41"/>
          <p:cNvSpPr txBox="1"/>
          <p:nvPr/>
        </p:nvSpPr>
        <p:spPr>
          <a:xfrm>
            <a:off x="879458" y="5713176"/>
            <a:ext cx="39241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比如人使用交通工具类，而不是直接调用火车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飞机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" name="文本框 41"/>
          <p:cNvSpPr txBox="1"/>
          <p:nvPr/>
        </p:nvSpPr>
        <p:spPr>
          <a:xfrm>
            <a:off x="6863402" y="1746309"/>
            <a:ext cx="39241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交通工具使用运输方法，但是可以被汽车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飞机等具体类的方法替换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3" name="文本框 40"/>
          <p:cNvSpPr txBox="1"/>
          <p:nvPr/>
        </p:nvSpPr>
        <p:spPr>
          <a:xfrm>
            <a:off x="5596670" y="1407891"/>
            <a:ext cx="637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父类出现的地方可以被子类替换，替换后保持原来功能</a:t>
            </a:r>
          </a:p>
        </p:txBody>
      </p:sp>
    </p:spTree>
    <p:extLst>
      <p:ext uri="{BB962C8B-B14F-4D97-AF65-F5344CB8AC3E}">
        <p14:creationId xmlns:p14="http://schemas.microsoft.com/office/powerpoint/2010/main" val="15483179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0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84967" y="2015595"/>
            <a:ext cx="3011708" cy="3011708"/>
            <a:chOff x="8484967" y="2015595"/>
            <a:chExt cx="3011708" cy="301170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570" r="27812" b="21587"/>
            <a:stretch>
              <a:fillRect/>
            </a:stretch>
          </p:blipFill>
          <p:spPr>
            <a:xfrm>
              <a:off x="9415025" y="2015595"/>
              <a:ext cx="2081650" cy="3011708"/>
            </a:xfrm>
            <a:custGeom>
              <a:avLst/>
              <a:gdLst>
                <a:gd name="connsiteX0" fmla="*/ 575796 w 2081650"/>
                <a:gd name="connsiteY0" fmla="*/ 0 h 3011708"/>
                <a:gd name="connsiteX1" fmla="*/ 2081650 w 2081650"/>
                <a:gd name="connsiteY1" fmla="*/ 0 h 3011708"/>
                <a:gd name="connsiteX2" fmla="*/ 2081650 w 2081650"/>
                <a:gd name="connsiteY2" fmla="*/ 1505854 h 3011708"/>
                <a:gd name="connsiteX3" fmla="*/ 575796 w 2081650"/>
                <a:gd name="connsiteY3" fmla="*/ 3011708 h 3011708"/>
                <a:gd name="connsiteX4" fmla="*/ 128001 w 2081650"/>
                <a:gd name="connsiteY4" fmla="*/ 2944008 h 3011708"/>
                <a:gd name="connsiteX5" fmla="*/ 0 w 2081650"/>
                <a:gd name="connsiteY5" fmla="*/ 2897159 h 3011708"/>
                <a:gd name="connsiteX6" fmla="*/ 0 w 2081650"/>
                <a:gd name="connsiteY6" fmla="*/ 114549 h 3011708"/>
                <a:gd name="connsiteX7" fmla="*/ 128001 w 2081650"/>
                <a:gd name="connsiteY7" fmla="*/ 67700 h 3011708"/>
                <a:gd name="connsiteX8" fmla="*/ 575796 w 2081650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650" h="3011708">
                  <a:moveTo>
                    <a:pt x="575796" y="0"/>
                  </a:moveTo>
                  <a:lnTo>
                    <a:pt x="2081650" y="0"/>
                  </a:lnTo>
                  <a:lnTo>
                    <a:pt x="2081650" y="1505854"/>
                  </a:lnTo>
                  <a:cubicBezTo>
                    <a:pt x="2081650" y="2337514"/>
                    <a:pt x="1407456" y="3011708"/>
                    <a:pt x="575796" y="3011708"/>
                  </a:cubicBezTo>
                  <a:cubicBezTo>
                    <a:pt x="419860" y="3011708"/>
                    <a:pt x="269459" y="2988006"/>
                    <a:pt x="128001" y="2944008"/>
                  </a:cubicBezTo>
                  <a:lnTo>
                    <a:pt x="0" y="2897159"/>
                  </a:lnTo>
                  <a:lnTo>
                    <a:pt x="0" y="114549"/>
                  </a:lnTo>
                  <a:lnTo>
                    <a:pt x="128001" y="67700"/>
                  </a:lnTo>
                  <a:cubicBezTo>
                    <a:pt x="269459" y="23702"/>
                    <a:pt x="419860" y="0"/>
                    <a:pt x="57579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3814091" y="2690452"/>
            <a:ext cx="449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chemeClr val="accent4"/>
                </a:solidFill>
                <a:latin typeface="+mj-ea"/>
                <a:ea typeface="+mj-ea"/>
              </a:rPr>
              <a:t>具体体现</a:t>
            </a:r>
            <a:endParaRPr lang="zh-CN" altLang="en-US" sz="48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2536" y="3544017"/>
            <a:ext cx="7347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开闭原则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职责单一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依赖倒置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组合复用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里式替换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迪米特法则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62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428170"/>
            <a:ext cx="298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面向对象</a:t>
            </a:r>
            <a:endParaRPr lang="zh-CN" altLang="en-US" sz="4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859520" y="589157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71366" y="478380"/>
            <a:ext cx="312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六大原则的体现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7221071" y="793376"/>
            <a:ext cx="4974239" cy="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68893" y="1135996"/>
          <a:ext cx="55276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图片" r:id="rId3" imgW="8666667" imgH="8495238" progId="StaticMetafile">
                  <p:embed/>
                </p:oleObj>
              </mc:Choice>
              <mc:Fallback>
                <p:oleObj name="图片" r:id="rId3" imgW="8666667" imgH="8495238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93" y="1135996"/>
                        <a:ext cx="5527675" cy="541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1"/>
          <p:cNvSpPr txBox="1"/>
          <p:nvPr/>
        </p:nvSpPr>
        <p:spPr>
          <a:xfrm>
            <a:off x="7059706" y="1398494"/>
            <a:ext cx="4410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开闭原则：交通工具的变化不影响人的使用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依赖倒置：人调用交通工具，而不是调用汽车，飞机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.......</a:t>
            </a: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职能单一：汽车职能明确就是行驶，飞机职能明确就是飞行</a:t>
            </a: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迪米特法则：汽车与飞机互不影响，人与交通工具互不影响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里氏替换：汽车 飞机完全可以在人的类中替换交通工具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组合复用：用关联关系替代了无意义的继承关系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824601"/>
            <a:ext cx="420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0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903259" y="1469472"/>
            <a:ext cx="37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F7C17F"/>
                </a:solidFill>
                <a:latin typeface="+mj-ea"/>
                <a:ea typeface="+mj-ea"/>
              </a:rPr>
              <a:t>面向过程与面向对象</a:t>
            </a:r>
            <a:endParaRPr lang="zh-CN" altLang="en-US" sz="2400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86439" y="1837789"/>
            <a:ext cx="384531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优点与缺点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49678" y="2795964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D1758E"/>
                </a:solidFill>
                <a:latin typeface="+mj-ea"/>
                <a:ea typeface="+mj-ea"/>
              </a:rPr>
              <a:t>三大特征</a:t>
            </a:r>
            <a:endParaRPr lang="zh-CN" altLang="en-US" sz="2400" dirty="0">
              <a:solidFill>
                <a:srgbClr val="D1758E"/>
              </a:solidFill>
              <a:latin typeface="+mj-ea"/>
              <a:ea typeface="+mj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6439" y="3164281"/>
            <a:ext cx="385123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是什么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55596" y="4122456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8F608A"/>
                </a:solidFill>
                <a:latin typeface="+mj-ea"/>
                <a:ea typeface="+mj-ea"/>
              </a:rPr>
              <a:t>六大原则是什么</a:t>
            </a:r>
            <a:endParaRPr lang="zh-CN" altLang="en-US" sz="2400" dirty="0">
              <a:solidFill>
                <a:srgbClr val="8F608A"/>
              </a:solidFill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6439" y="4490773"/>
            <a:ext cx="385715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是什么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61514" y="5448947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55B2A0"/>
                </a:solidFill>
                <a:latin typeface="+mj-ea"/>
                <a:ea typeface="+mj-ea"/>
              </a:rPr>
              <a:t>具体体现</a:t>
            </a:r>
            <a:endParaRPr lang="zh-CN" altLang="en-US" sz="2400" dirty="0">
              <a:solidFill>
                <a:srgbClr val="55B2A0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7400" y="2810523"/>
            <a:ext cx="773643" cy="773645"/>
            <a:chOff x="9757400" y="2810523"/>
            <a:chExt cx="773643" cy="773645"/>
          </a:xfrm>
        </p:grpSpPr>
        <p:sp>
          <p:nvSpPr>
            <p:cNvPr id="60" name="泪滴形 59"/>
            <p:cNvSpPr/>
            <p:nvPr/>
          </p:nvSpPr>
          <p:spPr>
            <a:xfrm>
              <a:off x="9757400" y="2810523"/>
              <a:ext cx="773643" cy="77364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27047" y="2834919"/>
              <a:ext cx="703996" cy="749249"/>
            </a:xfrm>
            <a:custGeom>
              <a:avLst/>
              <a:gdLst>
                <a:gd name="connsiteX0" fmla="*/ 185946 w 703996"/>
                <a:gd name="connsiteY0" fmla="*/ 0 h 749249"/>
                <a:gd name="connsiteX1" fmla="*/ 703996 w 703996"/>
                <a:gd name="connsiteY1" fmla="*/ 0 h 749249"/>
                <a:gd name="connsiteX2" fmla="*/ 703996 w 703996"/>
                <a:gd name="connsiteY2" fmla="*/ 362427 h 749249"/>
                <a:gd name="connsiteX3" fmla="*/ 317174 w 703996"/>
                <a:gd name="connsiteY3" fmla="*/ 749249 h 749249"/>
                <a:gd name="connsiteX4" fmla="*/ 43650 w 703996"/>
                <a:gd name="connsiteY4" fmla="*/ 635952 h 749249"/>
                <a:gd name="connsiteX5" fmla="*/ 0 w 703996"/>
                <a:gd name="connsiteY5" fmla="*/ 583048 h 749249"/>
                <a:gd name="connsiteX6" fmla="*/ 0 w 703996"/>
                <a:gd name="connsiteY6" fmla="*/ 141808 h 749249"/>
                <a:gd name="connsiteX7" fmla="*/ 43651 w 703996"/>
                <a:gd name="connsiteY7" fmla="*/ 88903 h 749249"/>
                <a:gd name="connsiteX8" fmla="*/ 166606 w 703996"/>
                <a:gd name="connsiteY8" fmla="*/ 6004 h 7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6" h="749249">
                  <a:moveTo>
                    <a:pt x="185946" y="0"/>
                  </a:moveTo>
                  <a:lnTo>
                    <a:pt x="703996" y="0"/>
                  </a:lnTo>
                  <a:lnTo>
                    <a:pt x="703996" y="362427"/>
                  </a:lnTo>
                  <a:cubicBezTo>
                    <a:pt x="703996" y="576063"/>
                    <a:pt x="530810" y="749249"/>
                    <a:pt x="317174" y="749249"/>
                  </a:cubicBezTo>
                  <a:cubicBezTo>
                    <a:pt x="210356" y="749249"/>
                    <a:pt x="113651" y="705953"/>
                    <a:pt x="43650" y="635952"/>
                  </a:cubicBezTo>
                  <a:lnTo>
                    <a:pt x="0" y="583048"/>
                  </a:lnTo>
                  <a:lnTo>
                    <a:pt x="0" y="141808"/>
                  </a:lnTo>
                  <a:lnTo>
                    <a:pt x="43651" y="88903"/>
                  </a:lnTo>
                  <a:cubicBezTo>
                    <a:pt x="78651" y="53902"/>
                    <a:pt x="120328" y="25578"/>
                    <a:pt x="166606" y="6004"/>
                  </a:cubicBezTo>
                  <a:close/>
                </a:path>
              </a:pathLst>
            </a:custGeom>
          </p:spPr>
        </p:pic>
      </p:grpSp>
      <p:grpSp>
        <p:nvGrpSpPr>
          <p:cNvPr id="12" name="组合 11"/>
          <p:cNvGrpSpPr/>
          <p:nvPr/>
        </p:nvGrpSpPr>
        <p:grpSpPr>
          <a:xfrm>
            <a:off x="9763318" y="4107986"/>
            <a:ext cx="773643" cy="773645"/>
            <a:chOff x="9763318" y="4107986"/>
            <a:chExt cx="773643" cy="773645"/>
          </a:xfrm>
        </p:grpSpPr>
        <p:sp>
          <p:nvSpPr>
            <p:cNvPr id="63" name="泪滴形 62"/>
            <p:cNvSpPr/>
            <p:nvPr/>
          </p:nvSpPr>
          <p:spPr>
            <a:xfrm>
              <a:off x="9763318" y="4107986"/>
              <a:ext cx="773643" cy="773643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4746" b="21894"/>
            <a:stretch>
              <a:fillRect/>
            </a:stretch>
          </p:blipFill>
          <p:spPr>
            <a:xfrm>
              <a:off x="9830095" y="4176890"/>
              <a:ext cx="706866" cy="704741"/>
            </a:xfrm>
            <a:custGeom>
              <a:avLst/>
              <a:gdLst>
                <a:gd name="connsiteX0" fmla="*/ 100327 w 706866"/>
                <a:gd name="connsiteY0" fmla="*/ 0 h 704741"/>
                <a:gd name="connsiteX1" fmla="*/ 706866 w 706866"/>
                <a:gd name="connsiteY1" fmla="*/ 0 h 704741"/>
                <a:gd name="connsiteX2" fmla="*/ 706866 w 706866"/>
                <a:gd name="connsiteY2" fmla="*/ 317919 h 704741"/>
                <a:gd name="connsiteX3" fmla="*/ 320044 w 706866"/>
                <a:gd name="connsiteY3" fmla="*/ 704741 h 704741"/>
                <a:gd name="connsiteX4" fmla="*/ 46520 w 706866"/>
                <a:gd name="connsiteY4" fmla="*/ 591444 h 704741"/>
                <a:gd name="connsiteX5" fmla="*/ 0 w 706866"/>
                <a:gd name="connsiteY5" fmla="*/ 535062 h 704741"/>
                <a:gd name="connsiteX6" fmla="*/ 0 w 706866"/>
                <a:gd name="connsiteY6" fmla="*/ 100778 h 704741"/>
                <a:gd name="connsiteX7" fmla="*/ 46521 w 706866"/>
                <a:gd name="connsiteY7" fmla="*/ 44395 h 7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866" h="704741">
                  <a:moveTo>
                    <a:pt x="100327" y="0"/>
                  </a:moveTo>
                  <a:lnTo>
                    <a:pt x="706866" y="0"/>
                  </a:lnTo>
                  <a:lnTo>
                    <a:pt x="706866" y="317919"/>
                  </a:lnTo>
                  <a:cubicBezTo>
                    <a:pt x="706866" y="531555"/>
                    <a:pt x="533680" y="704741"/>
                    <a:pt x="320044" y="704741"/>
                  </a:cubicBezTo>
                  <a:cubicBezTo>
                    <a:pt x="213226" y="704741"/>
                    <a:pt x="116521" y="661445"/>
                    <a:pt x="46520" y="591444"/>
                  </a:cubicBezTo>
                  <a:lnTo>
                    <a:pt x="0" y="535062"/>
                  </a:lnTo>
                  <a:lnTo>
                    <a:pt x="0" y="100778"/>
                  </a:lnTo>
                  <a:lnTo>
                    <a:pt x="46521" y="44395"/>
                  </a:lnTo>
                  <a:close/>
                </a:path>
              </a:pathLst>
            </a:custGeom>
          </p:spPr>
        </p:pic>
      </p:grpSp>
      <p:grpSp>
        <p:nvGrpSpPr>
          <p:cNvPr id="13" name="组合 12"/>
          <p:cNvGrpSpPr/>
          <p:nvPr/>
        </p:nvGrpSpPr>
        <p:grpSpPr>
          <a:xfrm>
            <a:off x="9769236" y="5405450"/>
            <a:ext cx="773643" cy="773645"/>
            <a:chOff x="9769236" y="5405450"/>
            <a:chExt cx="773643" cy="773645"/>
          </a:xfrm>
        </p:grpSpPr>
        <p:sp>
          <p:nvSpPr>
            <p:cNvPr id="66" name="泪滴形 65"/>
            <p:cNvSpPr/>
            <p:nvPr/>
          </p:nvSpPr>
          <p:spPr>
            <a:xfrm>
              <a:off x="9769236" y="5405450"/>
              <a:ext cx="773643" cy="77364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30407" y="5452340"/>
              <a:ext cx="712472" cy="726755"/>
            </a:xfrm>
            <a:custGeom>
              <a:avLst/>
              <a:gdLst>
                <a:gd name="connsiteX0" fmla="*/ 144701 w 712472"/>
                <a:gd name="connsiteY0" fmla="*/ 0 h 726755"/>
                <a:gd name="connsiteX1" fmla="*/ 712472 w 712472"/>
                <a:gd name="connsiteY1" fmla="*/ 0 h 726755"/>
                <a:gd name="connsiteX2" fmla="*/ 712472 w 712472"/>
                <a:gd name="connsiteY2" fmla="*/ 339933 h 726755"/>
                <a:gd name="connsiteX3" fmla="*/ 325650 w 712472"/>
                <a:gd name="connsiteY3" fmla="*/ 726755 h 726755"/>
                <a:gd name="connsiteX4" fmla="*/ 4891 w 712472"/>
                <a:gd name="connsiteY4" fmla="*/ 556209 h 726755"/>
                <a:gd name="connsiteX5" fmla="*/ 0 w 712472"/>
                <a:gd name="connsiteY5" fmla="*/ 547198 h 726755"/>
                <a:gd name="connsiteX6" fmla="*/ 0 w 712472"/>
                <a:gd name="connsiteY6" fmla="*/ 132670 h 726755"/>
                <a:gd name="connsiteX7" fmla="*/ 4892 w 712472"/>
                <a:gd name="connsiteY7" fmla="*/ 123657 h 726755"/>
                <a:gd name="connsiteX8" fmla="*/ 109375 w 712472"/>
                <a:gd name="connsiteY8" fmla="*/ 19174 h 72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472" h="726755">
                  <a:moveTo>
                    <a:pt x="144701" y="0"/>
                  </a:moveTo>
                  <a:lnTo>
                    <a:pt x="712472" y="0"/>
                  </a:lnTo>
                  <a:lnTo>
                    <a:pt x="712472" y="339933"/>
                  </a:lnTo>
                  <a:cubicBezTo>
                    <a:pt x="712472" y="553569"/>
                    <a:pt x="539286" y="726755"/>
                    <a:pt x="325650" y="726755"/>
                  </a:cubicBezTo>
                  <a:cubicBezTo>
                    <a:pt x="192128" y="726755"/>
                    <a:pt x="74406" y="659104"/>
                    <a:pt x="4891" y="556209"/>
                  </a:cubicBezTo>
                  <a:lnTo>
                    <a:pt x="0" y="547198"/>
                  </a:lnTo>
                  <a:lnTo>
                    <a:pt x="0" y="132670"/>
                  </a:lnTo>
                  <a:lnTo>
                    <a:pt x="4892" y="123657"/>
                  </a:lnTo>
                  <a:cubicBezTo>
                    <a:pt x="32698" y="82499"/>
                    <a:pt x="68217" y="46980"/>
                    <a:pt x="109375" y="19174"/>
                  </a:cubicBez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9751482" y="1513060"/>
            <a:ext cx="773643" cy="773644"/>
            <a:chOff x="9751482" y="1513060"/>
            <a:chExt cx="773643" cy="773644"/>
          </a:xfrm>
        </p:grpSpPr>
        <p:sp>
          <p:nvSpPr>
            <p:cNvPr id="69" name="泪滴形 68"/>
            <p:cNvSpPr/>
            <p:nvPr/>
          </p:nvSpPr>
          <p:spPr>
            <a:xfrm>
              <a:off x="9751482" y="1513060"/>
              <a:ext cx="773643" cy="773643"/>
            </a:xfrm>
            <a:prstGeom prst="teardrop">
              <a:avLst/>
            </a:prstGeom>
            <a:solidFill>
              <a:srgbClr val="F7C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926789" y="1513060"/>
              <a:ext cx="598336" cy="773644"/>
            </a:xfrm>
            <a:custGeom>
              <a:avLst/>
              <a:gdLst>
                <a:gd name="connsiteX0" fmla="*/ 211515 w 598336"/>
                <a:gd name="connsiteY0" fmla="*/ 0 h 773644"/>
                <a:gd name="connsiteX1" fmla="*/ 598336 w 598336"/>
                <a:gd name="connsiteY1" fmla="*/ 0 h 773644"/>
                <a:gd name="connsiteX2" fmla="*/ 598336 w 598336"/>
                <a:gd name="connsiteY2" fmla="*/ 386822 h 773644"/>
                <a:gd name="connsiteX3" fmla="*/ 211514 w 598336"/>
                <a:gd name="connsiteY3" fmla="*/ 773644 h 773644"/>
                <a:gd name="connsiteX4" fmla="*/ 60945 w 598336"/>
                <a:gd name="connsiteY4" fmla="*/ 743246 h 773644"/>
                <a:gd name="connsiteX5" fmla="*/ 0 w 598336"/>
                <a:gd name="connsiteY5" fmla="*/ 710166 h 773644"/>
                <a:gd name="connsiteX6" fmla="*/ 0 w 598336"/>
                <a:gd name="connsiteY6" fmla="*/ 63479 h 773644"/>
                <a:gd name="connsiteX7" fmla="*/ 60946 w 598336"/>
                <a:gd name="connsiteY7" fmla="*/ 30398 h 773644"/>
                <a:gd name="connsiteX8" fmla="*/ 211515 w 598336"/>
                <a:gd name="connsiteY8" fmla="*/ 0 h 7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36" h="773644">
                  <a:moveTo>
                    <a:pt x="211515" y="0"/>
                  </a:moveTo>
                  <a:lnTo>
                    <a:pt x="598336" y="0"/>
                  </a:lnTo>
                  <a:lnTo>
                    <a:pt x="598336" y="386822"/>
                  </a:lnTo>
                  <a:cubicBezTo>
                    <a:pt x="598336" y="600458"/>
                    <a:pt x="425150" y="773644"/>
                    <a:pt x="211514" y="773644"/>
                  </a:cubicBezTo>
                  <a:cubicBezTo>
                    <a:pt x="158105" y="773644"/>
                    <a:pt x="107224" y="762820"/>
                    <a:pt x="60945" y="743246"/>
                  </a:cubicBezTo>
                  <a:lnTo>
                    <a:pt x="0" y="710166"/>
                  </a:lnTo>
                  <a:lnTo>
                    <a:pt x="0" y="63479"/>
                  </a:lnTo>
                  <a:lnTo>
                    <a:pt x="60946" y="30398"/>
                  </a:lnTo>
                  <a:cubicBezTo>
                    <a:pt x="107225" y="10824"/>
                    <a:pt x="158106" y="0"/>
                    <a:pt x="21151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091700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6" grpId="0"/>
      <p:bldP spid="37" grpId="0"/>
      <p:bldP spid="42" grpId="0"/>
      <p:bldP spid="43" grpId="0"/>
      <p:bldP spid="47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484967" y="2015595"/>
            <a:ext cx="3011708" cy="3011708"/>
            <a:chOff x="7252153" y="1211942"/>
            <a:chExt cx="3272972" cy="327297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252153" y="1211942"/>
              <a:ext cx="3272972" cy="3272972"/>
            </a:xfrm>
            <a:custGeom>
              <a:avLst/>
              <a:gdLst>
                <a:gd name="connsiteX0" fmla="*/ 1636486 w 3272972"/>
                <a:gd name="connsiteY0" fmla="*/ 0 h 3272972"/>
                <a:gd name="connsiteX1" fmla="*/ 3272972 w 3272972"/>
                <a:gd name="connsiteY1" fmla="*/ 0 h 3272972"/>
                <a:gd name="connsiteX2" fmla="*/ 3272972 w 3272972"/>
                <a:gd name="connsiteY2" fmla="*/ 1636486 h 3272972"/>
                <a:gd name="connsiteX3" fmla="*/ 1636486 w 3272972"/>
                <a:gd name="connsiteY3" fmla="*/ 3272972 h 3272972"/>
                <a:gd name="connsiteX4" fmla="*/ 0 w 3272972"/>
                <a:gd name="connsiteY4" fmla="*/ 1636486 h 3272972"/>
                <a:gd name="connsiteX5" fmla="*/ 1636486 w 3272972"/>
                <a:gd name="connsiteY5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2972" h="3272972">
                  <a:moveTo>
                    <a:pt x="1636486" y="0"/>
                  </a:moveTo>
                  <a:lnTo>
                    <a:pt x="3272972" y="0"/>
                  </a:lnTo>
                  <a:lnTo>
                    <a:pt x="3272972" y="1636486"/>
                  </a:lnTo>
                  <a:cubicBezTo>
                    <a:pt x="3272972" y="2540292"/>
                    <a:pt x="2540292" y="3272972"/>
                    <a:pt x="1636486" y="3272972"/>
                  </a:cubicBezTo>
                  <a:cubicBezTo>
                    <a:pt x="732680" y="3272972"/>
                    <a:pt x="0" y="2540292"/>
                    <a:pt x="0" y="1636486"/>
                  </a:cubicBezTo>
                  <a:cubicBezTo>
                    <a:pt x="0" y="732680"/>
                    <a:pt x="732680" y="0"/>
                    <a:pt x="1636486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67" r="16053" b="15923"/>
            <a:stretch>
              <a:fillRect/>
            </a:stretch>
          </p:blipFill>
          <p:spPr>
            <a:xfrm>
              <a:off x="8176023" y="1211942"/>
              <a:ext cx="2349102" cy="3272972"/>
            </a:xfrm>
            <a:custGeom>
              <a:avLst/>
              <a:gdLst>
                <a:gd name="connsiteX0" fmla="*/ 712616 w 2349102"/>
                <a:gd name="connsiteY0" fmla="*/ 0 h 3272972"/>
                <a:gd name="connsiteX1" fmla="*/ 2349102 w 2349102"/>
                <a:gd name="connsiteY1" fmla="*/ 0 h 3272972"/>
                <a:gd name="connsiteX2" fmla="*/ 2349102 w 2349102"/>
                <a:gd name="connsiteY2" fmla="*/ 1636486 h 3272972"/>
                <a:gd name="connsiteX3" fmla="*/ 712616 w 2349102"/>
                <a:gd name="connsiteY3" fmla="*/ 3272972 h 3272972"/>
                <a:gd name="connsiteX4" fmla="*/ 75622 w 2349102"/>
                <a:gd name="connsiteY4" fmla="*/ 3144369 h 3272972"/>
                <a:gd name="connsiteX5" fmla="*/ 0 w 2349102"/>
                <a:gd name="connsiteY5" fmla="*/ 3107940 h 3272972"/>
                <a:gd name="connsiteX6" fmla="*/ 0 w 2349102"/>
                <a:gd name="connsiteY6" fmla="*/ 165032 h 3272972"/>
                <a:gd name="connsiteX7" fmla="*/ 75622 w 2349102"/>
                <a:gd name="connsiteY7" fmla="*/ 128603 h 3272972"/>
                <a:gd name="connsiteX8" fmla="*/ 712616 w 2349102"/>
                <a:gd name="connsiteY8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9102" h="3272972">
                  <a:moveTo>
                    <a:pt x="712616" y="0"/>
                  </a:moveTo>
                  <a:lnTo>
                    <a:pt x="2349102" y="0"/>
                  </a:lnTo>
                  <a:lnTo>
                    <a:pt x="2349102" y="1636486"/>
                  </a:lnTo>
                  <a:cubicBezTo>
                    <a:pt x="2349102" y="2540292"/>
                    <a:pt x="1616422" y="3272972"/>
                    <a:pt x="712616" y="3272972"/>
                  </a:cubicBezTo>
                  <a:cubicBezTo>
                    <a:pt x="486665" y="3272972"/>
                    <a:pt x="271408" y="3227180"/>
                    <a:pt x="75622" y="3144369"/>
                  </a:cubicBezTo>
                  <a:lnTo>
                    <a:pt x="0" y="3107940"/>
                  </a:lnTo>
                  <a:lnTo>
                    <a:pt x="0" y="165032"/>
                  </a:lnTo>
                  <a:lnTo>
                    <a:pt x="75622" y="128603"/>
                  </a:lnTo>
                  <a:cubicBezTo>
                    <a:pt x="271408" y="45793"/>
                    <a:pt x="486665" y="0"/>
                    <a:pt x="71261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847165" y="2690452"/>
            <a:ext cx="745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rgbClr val="F7C17F"/>
                </a:solidFill>
                <a:latin typeface="+mj-ea"/>
                <a:ea typeface="+mj-ea"/>
              </a:rPr>
              <a:t>面向过程与面向对象</a:t>
            </a:r>
            <a:endParaRPr lang="zh-CN" altLang="en-US" sz="4800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面向过程：程序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算法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数据结构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面向对象：程序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对象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交互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11940" y="1758899"/>
            <a:ext cx="9910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特点：分析解决问题的步骤，然后逐步实现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	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程序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=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算法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+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数据结构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j-ea"/>
              </a:rPr>
              <a:t>优点：所有环节，细节都自己掌控</a:t>
            </a:r>
            <a:endParaRPr lang="en-US" altLang="zh-CN" sz="2400" dirty="0" smtClean="0">
              <a:solidFill>
                <a:schemeClr val="accent2"/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/>
              </a:solidFill>
              <a:latin typeface="+mj-ea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+mj-ea"/>
              </a:rPr>
              <a:t>缺点：考虑所有细节，工作量大</a:t>
            </a:r>
            <a:endParaRPr lang="en-US" altLang="zh-CN" sz="2400" dirty="0" smtClean="0">
              <a:solidFill>
                <a:schemeClr val="accent1"/>
              </a:solidFill>
              <a:latin typeface="+mj-ea"/>
            </a:endParaRPr>
          </a:p>
          <a:p>
            <a:r>
              <a:rPr lang="en-US" altLang="zh-CN" sz="2400" dirty="0" smtClean="0">
                <a:solidFill>
                  <a:schemeClr val="accent1"/>
                </a:solidFill>
                <a:latin typeface="+mj-ea"/>
              </a:rPr>
              <a:t>		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</a:rPr>
              <a:t>基于自上而下的设计模式，修改复用困难，系统维护困难</a:t>
            </a:r>
            <a:endParaRPr lang="en-US" altLang="zh-CN" sz="2400" dirty="0" smtClean="0">
              <a:solidFill>
                <a:schemeClr val="accent1"/>
              </a:solidFill>
              <a:latin typeface="+mj-ea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+mj-ea"/>
              </a:rPr>
              <a:t>适用场合：解决简单问题，方法内部</a:t>
            </a:r>
          </a:p>
          <a:p>
            <a:endParaRPr lang="zh-CN" altLang="en-US" sz="2400" dirty="0" smtClean="0">
              <a:solidFill>
                <a:schemeClr val="accent1"/>
              </a:solidFill>
              <a:latin typeface="+mj-ea"/>
            </a:endParaRPr>
          </a:p>
          <a:p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13163" y="4424081"/>
            <a:ext cx="5586884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婚礼筹办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方正兰亭黑简体 (正文)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发请柬（选照片、措词、制作）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方正兰亭黑简体 (正文)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宴席（场地、找厨师、准备桌椅餐具、计划菜品、购买食材）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方正兰亭黑简体 (正文)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方正兰亭黑简体 (正文)"/>
              </a:rPr>
              <a:t>婚礼仪式（定婚礼仪式流程、请主持人）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35784" y="489303"/>
            <a:ext cx="192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/>
                </a:solidFill>
                <a:latin typeface="+mj-ea"/>
                <a:ea typeface="+mj-ea"/>
              </a:rPr>
              <a:t>面向过程</a:t>
            </a:r>
            <a:endParaRPr lang="zh-CN" altLang="en-US" sz="24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27011" y="808807"/>
            <a:ext cx="173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亲力亲为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283434" y="1195133"/>
            <a:ext cx="1625132" cy="0"/>
            <a:chOff x="5512406" y="946363"/>
            <a:chExt cx="1625132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432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4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11941" y="1758899"/>
            <a:ext cx="8563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特点：找到解决问题的对象，分配职责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	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程序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=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对象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+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交互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j-ea"/>
              </a:rPr>
              <a:t>优点：</a:t>
            </a:r>
            <a:endParaRPr lang="en-US" altLang="zh-CN" sz="2400" dirty="0" smtClean="0">
              <a:solidFill>
                <a:schemeClr val="accent2"/>
              </a:solidFill>
              <a:latin typeface="+mj-ea"/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  <a:latin typeface="+mj-ea"/>
              </a:rPr>
              <a:t>		-</a:t>
            </a:r>
            <a:r>
              <a:rPr lang="en-US" altLang="zh-CN" sz="2400" dirty="0" smtClean="0">
                <a:solidFill>
                  <a:schemeClr val="accent2"/>
                </a:solidFill>
              </a:rPr>
              <a:t>- </a:t>
            </a:r>
            <a:r>
              <a:rPr lang="zh-CN" altLang="en-US" sz="2400" dirty="0" smtClean="0">
                <a:solidFill>
                  <a:schemeClr val="accent2"/>
                </a:solidFill>
              </a:rPr>
              <a:t>高复用：对重复的代码进行封装，提高开发效率。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</a:rPr>
              <a:t>		-- </a:t>
            </a:r>
            <a:r>
              <a:rPr lang="zh-CN" altLang="en-US" sz="2400" dirty="0" smtClean="0">
                <a:solidFill>
                  <a:schemeClr val="accent2"/>
                </a:solidFill>
              </a:rPr>
              <a:t>高扩展：增加新的功能，不修改以前的代码。</a:t>
            </a:r>
          </a:p>
          <a:p>
            <a:r>
              <a:rPr lang="en-US" altLang="zh-CN" sz="2400" dirty="0" smtClean="0">
                <a:solidFill>
                  <a:schemeClr val="accent2"/>
                </a:solidFill>
                <a:latin typeface="+mj-ea"/>
              </a:rPr>
              <a:t>		-- </a:t>
            </a:r>
            <a:r>
              <a:rPr lang="zh-CN" altLang="en-US" sz="2400" dirty="0" smtClean="0">
                <a:solidFill>
                  <a:schemeClr val="accent2"/>
                </a:solidFill>
              </a:rPr>
              <a:t>高维护：代码可读性好，逻辑清晰，结构规整。</a:t>
            </a:r>
            <a:endParaRPr lang="en-US" altLang="zh-CN" sz="2400" dirty="0" smtClean="0">
              <a:solidFill>
                <a:schemeClr val="accent2"/>
              </a:solidFill>
              <a:latin typeface="+mj-ea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+mj-ea"/>
              </a:rPr>
              <a:t>缺点：考虑所有细节，工作量大</a:t>
            </a:r>
            <a:endParaRPr lang="en-US" altLang="zh-CN" sz="2400" dirty="0" smtClean="0">
              <a:solidFill>
                <a:schemeClr val="accent1"/>
              </a:solidFill>
              <a:latin typeface="+mj-ea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+mj-ea"/>
              </a:rPr>
              <a:t>适用场合：解决简单问题，方法内部</a:t>
            </a:r>
          </a:p>
          <a:p>
            <a:endParaRPr lang="zh-CN" altLang="en-US" sz="2400" dirty="0" smtClean="0">
              <a:solidFill>
                <a:schemeClr val="accent1"/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/>
              </a:solidFill>
              <a:latin typeface="+mj-ea"/>
            </a:endParaRPr>
          </a:p>
          <a:p>
            <a:endParaRPr lang="zh-CN" altLang="en-US" sz="24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8989" y="2195928"/>
            <a:ext cx="243118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6412" y="4746812"/>
            <a:ext cx="7292788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婚礼筹办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发请柬：找摄影公司（拍照片、制作请柬）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宴席：找酒店（告诉对方标准、数量、挑选菜品）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--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婚礼仪式：找婚庆公司（对方提供司仪、制定流程、提供设备、帮助执行）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35784" y="489303"/>
            <a:ext cx="192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/>
                </a:solidFill>
                <a:latin typeface="+mj-ea"/>
                <a:ea typeface="+mj-ea"/>
              </a:rPr>
              <a:t>面向对象</a:t>
            </a:r>
            <a:endParaRPr lang="zh-CN" altLang="en-US" sz="24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27011" y="808807"/>
            <a:ext cx="173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分配职责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5283434" y="1195133"/>
            <a:ext cx="1625132" cy="0"/>
            <a:chOff x="5512406" y="946363"/>
            <a:chExt cx="1625132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432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14091" y="2690452"/>
            <a:ext cx="449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chemeClr val="accent1"/>
                </a:solidFill>
                <a:latin typeface="+mj-ea"/>
              </a:rPr>
              <a:t>三大特性</a:t>
            </a:r>
            <a:endParaRPr lang="zh-CN" altLang="en-US" sz="48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封装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继承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多态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895" r="27153" b="20930"/>
            <a:stretch>
              <a:fillRect/>
            </a:stretch>
          </p:blipFill>
          <p:spPr>
            <a:xfrm>
              <a:off x="9431535" y="2015595"/>
              <a:ext cx="2065141" cy="3011708"/>
            </a:xfrm>
            <a:custGeom>
              <a:avLst/>
              <a:gdLst>
                <a:gd name="connsiteX0" fmla="*/ 559287 w 2065141"/>
                <a:gd name="connsiteY0" fmla="*/ 0 h 3011708"/>
                <a:gd name="connsiteX1" fmla="*/ 2065141 w 2065141"/>
                <a:gd name="connsiteY1" fmla="*/ 0 h 3011708"/>
                <a:gd name="connsiteX2" fmla="*/ 2065141 w 2065141"/>
                <a:gd name="connsiteY2" fmla="*/ 1505854 h 3011708"/>
                <a:gd name="connsiteX3" fmla="*/ 559287 w 2065141"/>
                <a:gd name="connsiteY3" fmla="*/ 3011708 h 3011708"/>
                <a:gd name="connsiteX4" fmla="*/ 111492 w 2065141"/>
                <a:gd name="connsiteY4" fmla="*/ 2944008 h 3011708"/>
                <a:gd name="connsiteX5" fmla="*/ 0 w 2065141"/>
                <a:gd name="connsiteY5" fmla="*/ 2903201 h 3011708"/>
                <a:gd name="connsiteX6" fmla="*/ 0 w 2065141"/>
                <a:gd name="connsiteY6" fmla="*/ 108507 h 3011708"/>
                <a:gd name="connsiteX7" fmla="*/ 111492 w 2065141"/>
                <a:gd name="connsiteY7" fmla="*/ 67700 h 3011708"/>
                <a:gd name="connsiteX8" fmla="*/ 559287 w 206514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5141" h="3011708">
                  <a:moveTo>
                    <a:pt x="559287" y="0"/>
                  </a:moveTo>
                  <a:lnTo>
                    <a:pt x="2065141" y="0"/>
                  </a:lnTo>
                  <a:lnTo>
                    <a:pt x="2065141" y="1505854"/>
                  </a:lnTo>
                  <a:cubicBezTo>
                    <a:pt x="2065141" y="2337514"/>
                    <a:pt x="1390947" y="3011708"/>
                    <a:pt x="559287" y="3011708"/>
                  </a:cubicBezTo>
                  <a:cubicBezTo>
                    <a:pt x="403351" y="3011708"/>
                    <a:pt x="252950" y="2988006"/>
                    <a:pt x="111492" y="2944008"/>
                  </a:cubicBezTo>
                  <a:lnTo>
                    <a:pt x="0" y="2903201"/>
                  </a:lnTo>
                  <a:lnTo>
                    <a:pt x="0" y="108507"/>
                  </a:lnTo>
                  <a:lnTo>
                    <a:pt x="111492" y="67700"/>
                  </a:lnTo>
                  <a:cubicBezTo>
                    <a:pt x="252950" y="23702"/>
                    <a:pt x="403351" y="0"/>
                    <a:pt x="55928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172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11"/>
          <p:cNvSpPr txBox="1"/>
          <p:nvPr/>
        </p:nvSpPr>
        <p:spPr>
          <a:xfrm>
            <a:off x="941293" y="1584087"/>
            <a:ext cx="5271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定义：具有一定共性的对象的集合与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		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抽象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	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对数据</a:t>
            </a:r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+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行为的封装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	1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）数据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将多个基本类型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合成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一个自定义类型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	2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）行为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对外提供简单的必要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的功能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隐藏实现的细节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优势：模块化开发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简化编程</a:t>
            </a:r>
          </a:p>
          <a:p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</a:t>
            </a:r>
            <a:endParaRPr lang="zh-CN" altLang="en-US" sz="2400" dirty="0" smtClean="0">
              <a:solidFill>
                <a:schemeClr val="accent1"/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/>
              </a:solidFill>
              <a:latin typeface="+mj-ea"/>
            </a:endParaRPr>
          </a:p>
          <a:p>
            <a:endParaRPr lang="zh-CN" altLang="en-US" sz="24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graphicFrame>
        <p:nvGraphicFramePr>
          <p:cNvPr id="76" name="图表 75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6216744" y="2568387"/>
          <a:ext cx="5616668" cy="352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78" name="组合 32"/>
            <p:cNvGrpSpPr/>
            <p:nvPr/>
          </p:nvGrpSpPr>
          <p:grpSpPr>
            <a:xfrm>
              <a:off x="0" y="395649"/>
              <a:ext cx="814276" cy="670129"/>
              <a:chOff x="-23530" y="2881356"/>
              <a:chExt cx="3348000" cy="93170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文本框 37"/>
            <p:cNvSpPr txBox="1"/>
            <p:nvPr/>
          </p:nvSpPr>
          <p:spPr>
            <a:xfrm>
              <a:off x="795223" y="378662"/>
              <a:ext cx="384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封装特性</a:t>
              </a:r>
              <a:endParaRPr lang="zh-CN" altLang="en-US" dirty="0"/>
            </a:p>
          </p:txBody>
        </p:sp>
        <p:sp>
          <p:nvSpPr>
            <p:cNvPr id="80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6699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Graphic spid="76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11"/>
          <p:cNvSpPr txBox="1"/>
          <p:nvPr/>
        </p:nvSpPr>
        <p:spPr>
          <a:xfrm>
            <a:off x="420777" y="1584087"/>
            <a:ext cx="5271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1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）类和实例的定义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pPr lvl="1"/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--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类：是抽象的模板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pPr lvl="1"/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--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实例：是具体的对象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2</a:t>
            </a:r>
            <a:r>
              <a:rPr lang="zh-CN" altLang="en-US" sz="2400" dirty="0" smtClean="0">
                <a:solidFill>
                  <a:srgbClr val="EDAC5D"/>
                </a:solidFill>
                <a:latin typeface="+mj-ea"/>
                <a:ea typeface="+mj-ea"/>
              </a:rPr>
              <a:t>）类和对象在内存中的存放</a:t>
            </a:r>
            <a:endParaRPr lang="en-US" altLang="zh-CN" sz="2400" dirty="0" smtClean="0">
              <a:solidFill>
                <a:srgbClr val="EDAC5D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EDAC5D"/>
                </a:solidFill>
                <a:latin typeface="+mj-ea"/>
                <a:ea typeface="+mj-ea"/>
              </a:rPr>
              <a:t>	</a:t>
            </a:r>
            <a:endParaRPr lang="zh-CN" altLang="en-US" sz="2400" dirty="0" smtClean="0">
              <a:solidFill>
                <a:schemeClr val="accent1"/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/>
              </a:solidFill>
              <a:latin typeface="+mj-ea"/>
            </a:endParaRPr>
          </a:p>
          <a:p>
            <a:endParaRPr lang="zh-CN" altLang="en-US" sz="24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49"/>
              <a:ext cx="814276" cy="670129"/>
              <a:chOff x="-23530" y="2881356"/>
              <a:chExt cx="3348000" cy="93170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文本框 37"/>
            <p:cNvSpPr txBox="1"/>
            <p:nvPr/>
          </p:nvSpPr>
          <p:spPr>
            <a:xfrm>
              <a:off x="795223" y="378662"/>
              <a:ext cx="384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封装特性</a:t>
              </a:r>
              <a:endParaRPr lang="zh-CN" altLang="en-US" dirty="0"/>
            </a:p>
          </p:txBody>
        </p:sp>
        <p:sp>
          <p:nvSpPr>
            <p:cNvPr id="80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459458" y="1181686"/>
            <a:ext cx="7732542" cy="5401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15743" y="1561515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内存图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53377" y="2518118"/>
            <a:ext cx="3038623" cy="2096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class Student:</a:t>
            </a:r>
          </a:p>
          <a:p>
            <a:r>
              <a:rPr lang="en-US" altLang="zh-CN" dirty="0" smtClean="0"/>
              <a:t>def  __init__(</a:t>
            </a:r>
            <a:r>
              <a:rPr lang="en-US" altLang="zh-CN" dirty="0" err="1" smtClean="0"/>
              <a:t>self,name,score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self.name=name</a:t>
            </a:r>
          </a:p>
          <a:p>
            <a:r>
              <a:rPr lang="en-US" altLang="zh-CN" dirty="0" err="1" smtClean="0"/>
              <a:t>self.score</a:t>
            </a:r>
            <a:r>
              <a:rPr lang="en-US" altLang="zh-CN" dirty="0" smtClean="0"/>
              <a:t>=score</a:t>
            </a:r>
          </a:p>
          <a:p>
            <a:r>
              <a:rPr lang="en-US" altLang="zh-CN" dirty="0" smtClean="0"/>
              <a:t>def  study(self):</a:t>
            </a:r>
          </a:p>
          <a:p>
            <a:r>
              <a:rPr lang="en-US" altLang="zh-CN" dirty="0" smtClean="0"/>
              <a:t>…………</a:t>
            </a:r>
          </a:p>
          <a:p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907250" y="3108961"/>
            <a:ext cx="1969464" cy="3137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557945" y="3319986"/>
            <a:ext cx="122388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x0901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9668" y="3866283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stu01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16" idx="1"/>
          </p:cNvCxnSpPr>
          <p:nvPr/>
        </p:nvCxnSpPr>
        <p:spPr>
          <a:xfrm>
            <a:off x="5781834" y="3559137"/>
            <a:ext cx="1125416" cy="111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160476" y="3319977"/>
            <a:ext cx="970671" cy="46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158131" y="4021017"/>
            <a:ext cx="970671" cy="46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169854" y="4665786"/>
            <a:ext cx="970671" cy="46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98317" y="3441907"/>
            <a:ext cx="8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1901" y="4100757"/>
            <a:ext cx="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1659" y="5129405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类型对象指针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9710" y="5437180"/>
            <a:ext cx="970671" cy="464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185583" y="5900799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同步块索引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242474" y="4797083"/>
            <a:ext cx="2700997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stu01=Student(</a:t>
            </a:r>
            <a:r>
              <a:rPr lang="zh-CN" altLang="en-US" dirty="0" smtClean="0"/>
              <a:t>“小明”，</a:t>
            </a:r>
            <a:r>
              <a:rPr lang="en-US" altLang="zh-CN" dirty="0" smtClean="0"/>
              <a:t>90)</a:t>
            </a:r>
          </a:p>
          <a:p>
            <a:pPr algn="ctr"/>
            <a:r>
              <a:rPr lang="en-US" altLang="zh-CN" dirty="0" smtClean="0"/>
              <a:t>stu01.name</a:t>
            </a:r>
          </a:p>
          <a:p>
            <a:pPr algn="ctr"/>
            <a:r>
              <a:rPr lang="en-US" altLang="zh-CN" dirty="0" smtClean="0"/>
              <a:t>stu01.study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006905" y="1364566"/>
            <a:ext cx="180066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__init__</a:t>
            </a:r>
            <a:r>
              <a:rPr lang="zh-CN" altLang="en-US" dirty="0" smtClean="0"/>
              <a:t>栈帧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4" idx="2"/>
            <a:endCxn id="22" idx="0"/>
          </p:cNvCxnSpPr>
          <p:nvPr/>
        </p:nvCxnSpPr>
        <p:spPr>
          <a:xfrm rot="16200000" flipH="1">
            <a:off x="6938899" y="2613063"/>
            <a:ext cx="675251" cy="73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2"/>
            <a:endCxn id="24" idx="0"/>
          </p:cNvCxnSpPr>
          <p:nvPr/>
        </p:nvCxnSpPr>
        <p:spPr>
          <a:xfrm rot="16200000" flipH="1">
            <a:off x="6587207" y="2964756"/>
            <a:ext cx="1376291" cy="73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3"/>
            <a:endCxn id="44" idx="4"/>
          </p:cNvCxnSpPr>
          <p:nvPr/>
        </p:nvCxnSpPr>
        <p:spPr>
          <a:xfrm flipV="1">
            <a:off x="8131147" y="2461846"/>
            <a:ext cx="344638" cy="109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004517" y="1955409"/>
            <a:ext cx="942535" cy="50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小明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4" idx="3"/>
            <a:endCxn id="50" idx="4"/>
          </p:cNvCxnSpPr>
          <p:nvPr/>
        </p:nvCxnSpPr>
        <p:spPr>
          <a:xfrm flipV="1">
            <a:off x="8128802" y="2180492"/>
            <a:ext cx="1507568" cy="207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158068" y="1659987"/>
            <a:ext cx="956603" cy="520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 rot="10800000" flipV="1">
            <a:off x="5908433" y="1252023"/>
            <a:ext cx="1969475" cy="1603717"/>
          </a:xfrm>
          <a:prstGeom prst="line">
            <a:avLst/>
          </a:prstGeom>
          <a:ln w="139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569656" y="4738468"/>
            <a:ext cx="180066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study</a:t>
            </a:r>
            <a:r>
              <a:rPr lang="zh-CN" altLang="en-US" dirty="0" smtClean="0"/>
              <a:t>栈帧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 rot="10800000" flipV="1">
            <a:off x="4372711" y="4607170"/>
            <a:ext cx="1969475" cy="1603717"/>
          </a:xfrm>
          <a:prstGeom prst="line">
            <a:avLst/>
          </a:prstGeom>
          <a:ln w="139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3"/>
            <a:endCxn id="29" idx="1"/>
          </p:cNvCxnSpPr>
          <p:nvPr/>
        </p:nvCxnSpPr>
        <p:spPr>
          <a:xfrm flipV="1">
            <a:off x="6370320" y="5314071"/>
            <a:ext cx="761339" cy="6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699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3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95223" y="378662"/>
              <a:ext cx="384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面向对象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封装设计思想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/>
                <a:t>Add your text here please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11"/>
          <p:cNvSpPr txBox="1"/>
          <p:nvPr/>
        </p:nvSpPr>
        <p:spPr>
          <a:xfrm>
            <a:off x="874058" y="1398495"/>
            <a:ext cx="5661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设计思想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1)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分而治之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分解需求 让多个类协同完成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而不是交给一个类完成</a:t>
            </a: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2)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封装变化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每个变化点单独做成一个类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----------------------------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高内聚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类的内部处理一个变化点</a:t>
            </a:r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    低耦合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类与类的关系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尽量做到互不影响</a:t>
            </a:r>
          </a:p>
          <a:p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endParaRPr lang="zh-CN" altLang="en-US" sz="2400" dirty="0" smtClean="0">
              <a:solidFill>
                <a:schemeClr val="accent2">
                  <a:lumMod val="75000"/>
                </a:schemeClr>
              </a:solidFill>
              <a:latin typeface="+mj-ea"/>
            </a:endParaRPr>
          </a:p>
          <a:p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419844772"/>
              </p:ext>
            </p:extLst>
          </p:nvPr>
        </p:nvGraphicFramePr>
        <p:xfrm>
          <a:off x="6414868" y="1434906"/>
          <a:ext cx="5777132" cy="4273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Graphic spid="19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第一PPT，www.1ppt.com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959</Words>
  <Application>Microsoft Office PowerPoint</Application>
  <PresentationFormat>自定义</PresentationFormat>
  <Paragraphs>200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第一PPT，www.1ppt.com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彩色线条</dc:title>
  <dc:creator>第一PPT</dc:creator>
  <cp:keywords>www.1ppt.com</cp:keywords>
  <cp:lastModifiedBy>Windows 用户</cp:lastModifiedBy>
  <cp:revision>159</cp:revision>
  <dcterms:created xsi:type="dcterms:W3CDTF">2016-10-10T06:25:58Z</dcterms:created>
  <dcterms:modified xsi:type="dcterms:W3CDTF">2019-04-20T02:18:13Z</dcterms:modified>
</cp:coreProperties>
</file>