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2"/>
  </p:notesMasterIdLst>
  <p:sldIdLst>
    <p:sldId id="281" r:id="rId3"/>
    <p:sldId id="259" r:id="rId4"/>
    <p:sldId id="258" r:id="rId5"/>
    <p:sldId id="283" r:id="rId6"/>
    <p:sldId id="261" r:id="rId7"/>
    <p:sldId id="282" r:id="rId8"/>
    <p:sldId id="284" r:id="rId9"/>
    <p:sldId id="264" r:id="rId10"/>
    <p:sldId id="257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  <a:srgbClr val="D1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2" autoAdjust="0"/>
  </p:normalViewPr>
  <p:slideViewPr>
    <p:cSldViewPr snapToObjects="1">
      <p:cViewPr varScale="1">
        <p:scale>
          <a:sx n="99" d="100"/>
          <a:sy n="99" d="100"/>
        </p:scale>
        <p:origin x="-990" y="-102"/>
      </p:cViewPr>
      <p:guideLst>
        <p:guide orient="horz" pos="2160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EA49-4D5A-4BFE-AB59-2253AF571EBF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925F-4E9F-4D8E-8F68-794EBD4A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4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lIns="121908" tIns="60954" rIns="121908" bIns="60954"/>
          <a:lstStyle/>
          <a:p>
            <a:fld id="{530820CF-B880-4189-942D-D702A7CBA730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lIns="121908" tIns="60954" rIns="121908" bIns="60954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alphaModFix amt="28000"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13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1000"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37066" y="1470860"/>
            <a:ext cx="3916280" cy="3916280"/>
          </a:xfrm>
          <a:prstGeom prst="ellipse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496298" y="3131653"/>
            <a:ext cx="1196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81367" y="3340077"/>
                <a:ext cx="3028714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200" i="1" dirty="0" smtClean="0">
                          <a:latin typeface="Cambria Math"/>
                        </a:rPr>
                        <m:t>𝑂𝑏𝑗𝑒𝑐𝑡</m:t>
                      </m:r>
                    </m:oMath>
                  </m:oMathPara>
                </a14:m>
                <a:endParaRPr lang="en-US" altLang="zh-CN" sz="52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200" i="1" dirty="0" smtClean="0">
                          <a:latin typeface="Cambria Math"/>
                        </a:rPr>
                        <m:t>𝑂𝑟𝑖𝑒𝑛𝑡𝑒𝑑</m:t>
                      </m:r>
                    </m:oMath>
                  </m:oMathPara>
                </a14:m>
                <a:endParaRPr lang="en-US" altLang="zh-CN" sz="5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67" y="3340077"/>
                <a:ext cx="3028714" cy="1692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632577" y="2020847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面向对象</a:t>
            </a:r>
          </a:p>
        </p:txBody>
      </p:sp>
      <p:sp>
        <p:nvSpPr>
          <p:cNvPr id="16" name="椭圆 15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23186" y="1166207"/>
            <a:ext cx="2173771" cy="217377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753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753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334000" y="1853565"/>
                <a:ext cx="1517147" cy="584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/>
                          <a:cs typeface="+mn-ea"/>
                          <a:sym typeface="+mn-ea"/>
                        </a:rPr>
                        <m:t>𝑂𝑏𝑗𝑒𝑐𝑡</m:t>
                      </m:r>
                    </m:oMath>
                  </m:oMathPara>
                </a14:m>
                <a:endParaRPr lang="en-US" altLang="zh-CN" sz="3200" dirty="0">
                  <a:latin typeface="+mn-ea"/>
                  <a:cs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53565"/>
                <a:ext cx="151714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526540" y="3137535"/>
            <a:ext cx="91370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睁开    看见    亮了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抬    望望    外，       出来了.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76170" y="313817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73475" y="313753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3420" y="313817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67550" y="313753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15325" y="3137535"/>
            <a:ext cx="10756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太阳</a:t>
            </a:r>
          </a:p>
        </p:txBody>
      </p:sp>
      <p:cxnSp>
        <p:nvCxnSpPr>
          <p:cNvPr id="4" name="直接连接符 3"/>
          <p:cNvCxnSpPr>
            <a:stCxn id="10" idx="0"/>
            <a:endCxn id="3" idx="2"/>
          </p:cNvCxnSpPr>
          <p:nvPr/>
        </p:nvCxnSpPr>
        <p:spPr>
          <a:xfrm flipV="1">
            <a:off x="2670810" y="2438340"/>
            <a:ext cx="3421764" cy="6998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1" idx="0"/>
            <a:endCxn id="3" idx="2"/>
          </p:cNvCxnSpPr>
          <p:nvPr/>
        </p:nvCxnSpPr>
        <p:spPr>
          <a:xfrm flipV="1">
            <a:off x="3968115" y="2438340"/>
            <a:ext cx="2124459" cy="699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0"/>
            <a:endCxn id="3" idx="2"/>
          </p:cNvCxnSpPr>
          <p:nvPr/>
        </p:nvCxnSpPr>
        <p:spPr>
          <a:xfrm flipH="1" flipV="1">
            <a:off x="6092574" y="2438340"/>
            <a:ext cx="2474" cy="699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0"/>
            <a:endCxn id="3" idx="2"/>
          </p:cNvCxnSpPr>
          <p:nvPr/>
        </p:nvCxnSpPr>
        <p:spPr>
          <a:xfrm flipH="1" flipV="1">
            <a:off x="6092574" y="2438340"/>
            <a:ext cx="1269616" cy="699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  <a:endCxn id="3" idx="2"/>
          </p:cNvCxnSpPr>
          <p:nvPr/>
        </p:nvCxnSpPr>
        <p:spPr>
          <a:xfrm flipH="1" flipV="1">
            <a:off x="6092574" y="2438340"/>
            <a:ext cx="2760596" cy="699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6743278" y="3019334"/>
            <a:ext cx="800191" cy="4616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对象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8971579" y="1988840"/>
            <a:ext cx="800192" cy="4616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状态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8971579" y="4149080"/>
            <a:ext cx="800192" cy="4616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行为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3"/>
              <p:cNvSpPr txBox="1"/>
              <p:nvPr/>
            </p:nvSpPr>
            <p:spPr>
              <a:xfrm>
                <a:off x="1630710" y="3019334"/>
                <a:ext cx="1516734" cy="4616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rgbClr val="00B0F0"/>
                </a:solidFill>
              </a:ln>
            </p:spPr>
            <p:txBody>
              <a:bodyPr wrap="none" lIns="91426" tIns="45712" rIns="91426" bIns="45712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  <a:cs typeface="Segoe UI" panose="020B0502040204020203" pitchFamily="34" charset="0"/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𝒄𝒍𝒂𝒔𝒔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微软雅黑" pitchFamily="34" charset="-122"/>
                  <a:ea typeface="微软雅黑" pitchFamily="34" charset="-122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10" y="3019334"/>
                <a:ext cx="1516734" cy="461649"/>
              </a:xfrm>
              <a:prstGeom prst="rect">
                <a:avLst/>
              </a:prstGeom>
              <a:blipFill rotWithShape="1">
                <a:blip r:embed="rId2"/>
                <a:stretch>
                  <a:fillRect l="-5138" t="-7407" r="-1976" b="-23457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>
            <a:stCxn id="2" idx="3"/>
            <a:endCxn id="15" idx="1"/>
          </p:cNvCxnSpPr>
          <p:nvPr/>
        </p:nvCxnSpPr>
        <p:spPr>
          <a:xfrm flipV="1">
            <a:off x="7543469" y="2219665"/>
            <a:ext cx="1428110" cy="1030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3"/>
            <a:endCxn id="16" idx="1"/>
          </p:cNvCxnSpPr>
          <p:nvPr/>
        </p:nvCxnSpPr>
        <p:spPr>
          <a:xfrm>
            <a:off x="7543469" y="3250159"/>
            <a:ext cx="1428110" cy="11297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7" idx="3"/>
            <a:endCxn id="2" idx="1"/>
          </p:cNvCxnSpPr>
          <p:nvPr/>
        </p:nvCxnSpPr>
        <p:spPr>
          <a:xfrm>
            <a:off x="3147444" y="3250159"/>
            <a:ext cx="35958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3"/>
              <p:cNvSpPr txBox="1"/>
              <p:nvPr/>
            </p:nvSpPr>
            <p:spPr>
              <a:xfrm>
                <a:off x="3790950" y="1988839"/>
                <a:ext cx="2428843" cy="4616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rgbClr val="00B0F0"/>
                </a:solidFill>
              </a:ln>
            </p:spPr>
            <p:txBody>
              <a:bodyPr wrap="none" lIns="91426" tIns="45712" rIns="91426" bIns="45712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  <a:cs typeface="Segoe UI" panose="020B0502040204020203" pitchFamily="34" charset="0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𝒑𝒓𝒐𝒑𝒆𝒓𝒕𝒚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微软雅黑" pitchFamily="34" charset="-122"/>
                  <a:ea typeface="微软雅黑" pitchFamily="34" charset="-122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1988839"/>
                <a:ext cx="2428843" cy="461649"/>
              </a:xfrm>
              <a:prstGeom prst="rect">
                <a:avLst/>
              </a:prstGeom>
              <a:blipFill rotWithShape="1">
                <a:blip r:embed="rId3"/>
                <a:stretch>
                  <a:fillRect l="-3226" t="-7407" r="-744" b="-23457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3"/>
              <p:cNvSpPr txBox="1"/>
              <p:nvPr/>
            </p:nvSpPr>
            <p:spPr>
              <a:xfrm>
                <a:off x="3899955" y="4149079"/>
                <a:ext cx="2210833" cy="4616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rgbClr val="00B0F0"/>
                </a:solidFill>
              </a:ln>
            </p:spPr>
            <p:txBody>
              <a:bodyPr wrap="none" lIns="91426" tIns="45712" rIns="91426" bIns="45712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  <a:cs typeface="Segoe UI" panose="020B0502040204020203" pitchFamily="34" charset="0"/>
                  </a:rPr>
                  <a:t>方法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𝒎𝒆𝒕𝒉𝒐𝒅</m:t>
                    </m:r>
                    <m:r>
                      <a:rPr lang="en-US" altLang="zh-CN" sz="2400" b="1" i="1" dirty="0" smtClean="0">
                        <a:latin typeface="Cambria Math"/>
                        <a:ea typeface="微软雅黑" pitchFamily="34" charset="-122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微软雅黑" pitchFamily="34" charset="-122"/>
                  <a:ea typeface="微软雅黑" pitchFamily="34" charset="-122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55" y="4149079"/>
                <a:ext cx="2210833" cy="461649"/>
              </a:xfrm>
              <a:prstGeom prst="rect">
                <a:avLst/>
              </a:prstGeom>
              <a:blipFill rotWithShape="1">
                <a:blip r:embed="rId4"/>
                <a:stretch>
                  <a:fillRect l="-3270" t="-7500" r="-1090" b="-2500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17" idx="3"/>
            <a:endCxn id="25" idx="2"/>
          </p:cNvCxnSpPr>
          <p:nvPr/>
        </p:nvCxnSpPr>
        <p:spPr>
          <a:xfrm flipV="1">
            <a:off x="3147444" y="2450488"/>
            <a:ext cx="1857928" cy="799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3"/>
            <a:endCxn id="28" idx="0"/>
          </p:cNvCxnSpPr>
          <p:nvPr/>
        </p:nvCxnSpPr>
        <p:spPr>
          <a:xfrm>
            <a:off x="3147444" y="3250159"/>
            <a:ext cx="1857928" cy="898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3"/>
            <a:endCxn id="15" idx="1"/>
          </p:cNvCxnSpPr>
          <p:nvPr/>
        </p:nvCxnSpPr>
        <p:spPr>
          <a:xfrm>
            <a:off x="6219793" y="2219664"/>
            <a:ext cx="275178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3"/>
            <a:endCxn id="16" idx="1"/>
          </p:cNvCxnSpPr>
          <p:nvPr/>
        </p:nvCxnSpPr>
        <p:spPr>
          <a:xfrm>
            <a:off x="6110788" y="4379904"/>
            <a:ext cx="286079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0"/>
            <a:endCxn id="15" idx="2"/>
          </p:cNvCxnSpPr>
          <p:nvPr/>
        </p:nvCxnSpPr>
        <p:spPr>
          <a:xfrm flipV="1">
            <a:off x="9371675" y="2450489"/>
            <a:ext cx="0" cy="16985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371675" y="306549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改变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5" grpId="0" animBg="1"/>
      <p:bldP spid="28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4606" y="2444695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把</a:t>
            </a:r>
            <a:r>
              <a:rPr lang="zh-CN" altLang="en-US" sz="2400" dirty="0"/>
              <a:t>待解决的问题事务分解成各个对象（分而治之），建立对象的目的不是为了完成一个步骤，而是为了描叙某个事物在整个解决问题的步骤中的行为。</a:t>
            </a:r>
          </a:p>
        </p:txBody>
      </p:sp>
      <p:sp>
        <p:nvSpPr>
          <p:cNvPr id="18" name="文本框 13"/>
          <p:cNvSpPr txBox="1"/>
          <p:nvPr/>
        </p:nvSpPr>
        <p:spPr>
          <a:xfrm>
            <a:off x="478582" y="1282844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15273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ython\Desktop\五子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8" y="2204864"/>
            <a:ext cx="3238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准备 2"/>
          <p:cNvSpPr/>
          <p:nvPr/>
        </p:nvSpPr>
        <p:spPr>
          <a:xfrm>
            <a:off x="1234666" y="1340768"/>
            <a:ext cx="1224136" cy="50405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270670" y="2267992"/>
            <a:ext cx="115212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黑方落子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1270670" y="3267224"/>
            <a:ext cx="115212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绘制画面</a:t>
            </a:r>
            <a:endParaRPr lang="zh-CN" altLang="en-US" dirty="0"/>
          </a:p>
        </p:txBody>
      </p:sp>
      <p:sp>
        <p:nvSpPr>
          <p:cNvPr id="6" name="流程图: 决策 5"/>
          <p:cNvSpPr/>
          <p:nvPr/>
        </p:nvSpPr>
        <p:spPr>
          <a:xfrm>
            <a:off x="622598" y="4266456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是否赢？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655046" y="1268760"/>
            <a:ext cx="115212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白方落子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4655046" y="2267992"/>
            <a:ext cx="115212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绘制画面</a:t>
            </a:r>
            <a:endParaRPr lang="zh-CN" altLang="en-US" dirty="0"/>
          </a:p>
        </p:txBody>
      </p:sp>
      <p:sp>
        <p:nvSpPr>
          <p:cNvPr id="34" name="流程图: 决策 33"/>
          <p:cNvSpPr/>
          <p:nvPr/>
        </p:nvSpPr>
        <p:spPr>
          <a:xfrm>
            <a:off x="4006974" y="3267224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是否赢？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3" idx="2"/>
            <a:endCxn id="4" idx="0"/>
          </p:cNvCxnSpPr>
          <p:nvPr/>
        </p:nvCxnSpPr>
        <p:spPr>
          <a:xfrm>
            <a:off x="1846734" y="1844824"/>
            <a:ext cx="0" cy="423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23" idx="0"/>
          </p:cNvCxnSpPr>
          <p:nvPr/>
        </p:nvCxnSpPr>
        <p:spPr>
          <a:xfrm>
            <a:off x="1846734" y="2844056"/>
            <a:ext cx="0" cy="423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stCxn id="23" idx="2"/>
            <a:endCxn id="6" idx="0"/>
          </p:cNvCxnSpPr>
          <p:nvPr/>
        </p:nvCxnSpPr>
        <p:spPr>
          <a:xfrm>
            <a:off x="1846734" y="3843288"/>
            <a:ext cx="0" cy="423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肘形连接符 2050"/>
          <p:cNvCxnSpPr>
            <a:stCxn id="6" idx="3"/>
            <a:endCxn id="32" idx="1"/>
          </p:cNvCxnSpPr>
          <p:nvPr/>
        </p:nvCxnSpPr>
        <p:spPr>
          <a:xfrm flipV="1">
            <a:off x="3070870" y="1556792"/>
            <a:ext cx="1584176" cy="3141712"/>
          </a:xfrm>
          <a:prstGeom prst="bentConnector3">
            <a:avLst>
              <a:gd name="adj1" fmla="val 348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箭头连接符 2054"/>
          <p:cNvCxnSpPr>
            <a:stCxn id="32" idx="2"/>
            <a:endCxn id="33" idx="0"/>
          </p:cNvCxnSpPr>
          <p:nvPr/>
        </p:nvCxnSpPr>
        <p:spPr>
          <a:xfrm>
            <a:off x="5231110" y="1844824"/>
            <a:ext cx="0" cy="423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接箭头连接符 2056"/>
          <p:cNvCxnSpPr>
            <a:stCxn id="33" idx="2"/>
            <a:endCxn id="34" idx="0"/>
          </p:cNvCxnSpPr>
          <p:nvPr/>
        </p:nvCxnSpPr>
        <p:spPr>
          <a:xfrm>
            <a:off x="5231110" y="2844056"/>
            <a:ext cx="0" cy="423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流程图: 终止 2057"/>
              <p:cNvSpPr/>
              <p:nvPr/>
            </p:nvSpPr>
            <p:spPr>
              <a:xfrm>
                <a:off x="4511030" y="5130552"/>
                <a:ext cx="1440160" cy="576064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𝐺𝑎𝑚𝑒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𝑜𝑣𝑒𝑟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8" name="流程图: 终止 20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30" y="5130552"/>
                <a:ext cx="1440160" cy="576064"/>
              </a:xfrm>
              <a:prstGeom prst="flowChartTerminator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0" name="直接箭头连接符 2059"/>
          <p:cNvCxnSpPr>
            <a:stCxn id="34" idx="2"/>
            <a:endCxn id="2058" idx="0"/>
          </p:cNvCxnSpPr>
          <p:nvPr/>
        </p:nvCxnSpPr>
        <p:spPr>
          <a:xfrm>
            <a:off x="5231110" y="4131320"/>
            <a:ext cx="0" cy="999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肘形连接符 2063"/>
          <p:cNvCxnSpPr>
            <a:stCxn id="6" idx="2"/>
            <a:endCxn id="2058" idx="1"/>
          </p:cNvCxnSpPr>
          <p:nvPr/>
        </p:nvCxnSpPr>
        <p:spPr>
          <a:xfrm rot="16200000" flipH="1">
            <a:off x="3034866" y="3942420"/>
            <a:ext cx="288032" cy="266429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矩形 2064"/>
          <p:cNvSpPr/>
          <p:nvPr/>
        </p:nvSpPr>
        <p:spPr>
          <a:xfrm>
            <a:off x="2958309" y="507451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是</a:t>
            </a:r>
          </a:p>
        </p:txBody>
      </p:sp>
      <p:sp>
        <p:nvSpPr>
          <p:cNvPr id="53" name="矩形 52"/>
          <p:cNvSpPr/>
          <p:nvPr/>
        </p:nvSpPr>
        <p:spPr>
          <a:xfrm>
            <a:off x="5213597" y="449844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是</a:t>
            </a:r>
          </a:p>
        </p:txBody>
      </p:sp>
      <p:sp>
        <p:nvSpPr>
          <p:cNvPr id="54" name="矩形 53"/>
          <p:cNvSpPr/>
          <p:nvPr/>
        </p:nvSpPr>
        <p:spPr>
          <a:xfrm>
            <a:off x="3178882" y="429839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否</a:t>
            </a:r>
            <a:endParaRPr lang="zh-CN" altLang="en-US" sz="2000" dirty="0"/>
          </a:p>
        </p:txBody>
      </p:sp>
      <p:cxnSp>
        <p:nvCxnSpPr>
          <p:cNvPr id="2070" name="肘形连接符 2069"/>
          <p:cNvCxnSpPr>
            <a:stCxn id="34" idx="3"/>
            <a:endCxn id="4" idx="1"/>
          </p:cNvCxnSpPr>
          <p:nvPr/>
        </p:nvCxnSpPr>
        <p:spPr>
          <a:xfrm flipH="1" flipV="1">
            <a:off x="1270670" y="2556024"/>
            <a:ext cx="5184576" cy="1143248"/>
          </a:xfrm>
          <a:prstGeom prst="bentConnector5">
            <a:avLst>
              <a:gd name="adj1" fmla="val -4409"/>
              <a:gd name="adj2" fmla="val 233945"/>
              <a:gd name="adj3" fmla="val 10440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302132" y="29275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否</a:t>
            </a:r>
            <a:endParaRPr lang="zh-CN" altLang="en-US" sz="2000" dirty="0"/>
          </a:p>
        </p:txBody>
      </p:sp>
      <p:sp>
        <p:nvSpPr>
          <p:cNvPr id="63" name="文本框 13"/>
          <p:cNvSpPr txBox="1"/>
          <p:nvPr/>
        </p:nvSpPr>
        <p:spPr>
          <a:xfrm>
            <a:off x="7861761" y="12080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j-ea"/>
                <a:ea typeface="+mj-ea"/>
              </a:rPr>
              <a:t>面向过程</a:t>
            </a:r>
            <a:endParaRPr lang="zh-CN" altLang="en-US" sz="4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" grpId="0" animBg="1"/>
      <p:bldP spid="6" grpId="0" animBg="1"/>
      <p:bldP spid="32" grpId="0" animBg="1"/>
      <p:bldP spid="33" grpId="0" animBg="1"/>
      <p:bldP spid="34" grpId="0" animBg="1"/>
      <p:bldP spid="2058" grpId="0" animBg="1"/>
      <p:bldP spid="2065" grpId="0"/>
      <p:bldP spid="53" grpId="0"/>
      <p:bldP spid="54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ython\Desktop\五子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8" y="2204864"/>
            <a:ext cx="3238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13"/>
          <p:cNvSpPr txBox="1"/>
          <p:nvPr/>
        </p:nvSpPr>
        <p:spPr>
          <a:xfrm>
            <a:off x="7861761" y="12080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+mj-ea"/>
                <a:ea typeface="+mj-ea"/>
              </a:rPr>
              <a:t>面向对象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1327577" y="1844824"/>
            <a:ext cx="1415772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棋子类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7817" y="190637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</a:rPr>
              <a:t>接受用户输入</a:t>
            </a:r>
            <a:endParaRPr lang="zh-CN" altLang="en-US" sz="2400" dirty="0">
              <a:latin typeface="+mj-ea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1327576" y="2999565"/>
            <a:ext cx="1415772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棋盘</a:t>
            </a:r>
            <a:r>
              <a:rPr lang="zh-CN" altLang="en-US" sz="3200" dirty="0" smtClean="0">
                <a:latin typeface="+mj-ea"/>
                <a:ea typeface="+mj-ea"/>
              </a:rPr>
              <a:t>类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87816" y="306111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</a:rPr>
              <a:t>显示棋子布局</a:t>
            </a:r>
            <a:endParaRPr lang="zh-CN" altLang="en-US" sz="2400" dirty="0">
              <a:latin typeface="+mj-ea"/>
            </a:endParaRPr>
          </a:p>
        </p:txBody>
      </p:sp>
      <p:sp>
        <p:nvSpPr>
          <p:cNvPr id="29" name="文本框 13"/>
          <p:cNvSpPr txBox="1"/>
          <p:nvPr/>
        </p:nvSpPr>
        <p:spPr>
          <a:xfrm>
            <a:off x="1327577" y="4205772"/>
            <a:ext cx="1415772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规则类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87817" y="426732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</a:rPr>
              <a:t>进行棋局判定</a:t>
            </a:r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43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4606" y="2444695"/>
            <a:ext cx="10657184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将实现部分封装起来，仅为使用者提供调用接口，使得程序易于重用和维护，同时也加强了内部数据的保护。</a:t>
            </a:r>
          </a:p>
        </p:txBody>
      </p:sp>
      <p:sp>
        <p:nvSpPr>
          <p:cNvPr id="18" name="文本框 13"/>
          <p:cNvSpPr txBox="1"/>
          <p:nvPr/>
        </p:nvSpPr>
        <p:spPr>
          <a:xfrm>
            <a:off x="478582" y="1282844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12145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ython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78" y="837698"/>
            <a:ext cx="3102608" cy="23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ython\Desktop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74" y="836712"/>
            <a:ext cx="3233364" cy="23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8"/>
              <p:cNvSpPr txBox="1"/>
              <p:nvPr/>
            </p:nvSpPr>
            <p:spPr>
              <a:xfrm>
                <a:off x="2076035" y="3933056"/>
                <a:ext cx="6726521" cy="4616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面向对象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是以功能来划分问题，而不是步骤。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2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35" y="3933056"/>
                <a:ext cx="672652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16" t="-10526" r="-126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13"/>
          <p:cNvSpPr txBox="1"/>
          <p:nvPr/>
        </p:nvSpPr>
        <p:spPr>
          <a:xfrm>
            <a:off x="2909784" y="3250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面向过程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0" name="文本框 13"/>
          <p:cNvSpPr txBox="1"/>
          <p:nvPr/>
        </p:nvSpPr>
        <p:spPr>
          <a:xfrm>
            <a:off x="7812958" y="3250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面向</a:t>
            </a:r>
            <a:r>
              <a:rPr lang="zh-CN" altLang="en-US" dirty="0">
                <a:latin typeface="+mj-ea"/>
                <a:ea typeface="+mj-ea"/>
              </a:rPr>
              <a:t>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8"/>
              <p:cNvSpPr txBox="1"/>
              <p:nvPr/>
            </p:nvSpPr>
            <p:spPr>
              <a:xfrm>
                <a:off x="2076035" y="4551511"/>
                <a:ext cx="8627683" cy="4616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功能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上的统一保证了面向对象设计的可</a:t>
                </a:r>
                <a:r>
                  <a:rPr lang="zh-CN" altLang="en-US" sz="2400" b="1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扩展性和可维护性。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4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35" y="4551511"/>
                <a:ext cx="862768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36" t="-10667" r="-14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96281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50990" y="2828835"/>
                <a:ext cx="4027448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i="1" dirty="0" smtClean="0">
                          <a:latin typeface="Cambria Math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𝑇𝐻𝐴𝑁𝐾𝑆</m:t>
                      </m:r>
                    </m:oMath>
                  </m:oMathPara>
                </a14:m>
                <a:endParaRPr lang="zh-CN" altLang="en-US" sz="7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0" y="2828835"/>
                <a:ext cx="4027448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9579609" y="3429000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59745" y="1405087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78952" y="1668776"/>
            <a:ext cx="1850903" cy="185090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0404" y="2271061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封装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13823" y="3894047"/>
            <a:ext cx="11079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多态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0483" y="1606138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继承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413892" y="4150821"/>
                <a:ext cx="128105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𝐷𝑒𝑠𝑖𝑔𝑛</m:t>
                      </m:r>
                      <m:r>
                        <a:rPr lang="en-US" altLang="zh-CN" b="0" i="1" dirty="0" smtClean="0">
                          <a:latin typeface="Cambria Math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𝑏𝑦</m:t>
                      </m:r>
                    </m:oMath>
                  </m:oMathPara>
                </a14:m>
                <a:endParaRPr lang="en-US" altLang="zh-CN" dirty="0" smtClean="0">
                  <a:latin typeface="+mj-lt"/>
                </a:endParaRPr>
              </a:p>
              <a:p>
                <a:pPr algn="ctr"/>
                <a:r>
                  <a:rPr lang="zh-CN" altLang="en-US" dirty="0">
                    <a:latin typeface="+mj-lt"/>
                  </a:rPr>
                  <a:t>王志聪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92" y="4150821"/>
                <a:ext cx="128105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95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187</Words>
  <Application>Microsoft Office PowerPoint</Application>
  <PresentationFormat>自定义</PresentationFormat>
  <Paragraphs>51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2_Office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Windows 用户</cp:lastModifiedBy>
  <cp:revision>65</cp:revision>
  <dcterms:created xsi:type="dcterms:W3CDTF">2015-03-24T02:37:00Z</dcterms:created>
  <dcterms:modified xsi:type="dcterms:W3CDTF">2019-04-20T05:02:06Z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