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501" r:id="rId8"/>
    <p:sldId id="420" r:id="rId9"/>
    <p:sldId id="390" r:id="rId10"/>
    <p:sldId id="500" r:id="rId11"/>
    <p:sldId id="392" r:id="rId12"/>
    <p:sldId id="393" r:id="rId13"/>
    <p:sldId id="419" r:id="rId14"/>
    <p:sldId id="404" r:id="rId15"/>
    <p:sldId id="405" r:id="rId16"/>
    <p:sldId id="406" r:id="rId17"/>
    <p:sldId id="409" r:id="rId18"/>
    <p:sldId id="407" r:id="rId19"/>
    <p:sldId id="413" r:id="rId20"/>
    <p:sldId id="415" r:id="rId21"/>
    <p:sldId id="416" r:id="rId22"/>
    <p:sldId id="417" r:id="rId23"/>
    <p:sldId id="421" r:id="rId24"/>
    <p:sldId id="394" r:id="rId25"/>
    <p:sldId id="395" r:id="rId26"/>
    <p:sldId id="396" r:id="rId27"/>
    <p:sldId id="373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94D"/>
    <a:srgbClr val="309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716" y="-1002"/>
      </p:cViewPr>
      <p:guideLst>
        <p:guide orient="horz" pos="219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599A2-F049-46BF-8D8F-2E3F4FB6B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C944E-CD8D-403B-A02D-B8D914DFB3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944E-CD8D-403B-A02D-B8D914DFB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4066-F1F9-4719-8C95-589C95197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FCEE-BC62-43D6-B83C-A1835DE5DB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9807-5154-4D81-A470-834EFCC239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319327" y="2769308"/>
            <a:ext cx="7215335" cy="941566"/>
          </a:xfrm>
          <a:prstGeom prst="rect">
            <a:avLst/>
          </a:prstGeom>
        </p:spPr>
        <p:txBody>
          <a:bodyPr vert="horz" lIns="121882" tIns="60941" rIns="121882" bIns="6094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面向对象答辩小组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319327" y="4045796"/>
            <a:ext cx="5854844" cy="1658318"/>
          </a:xfrm>
          <a:prstGeom prst="rect">
            <a:avLst/>
          </a:prstGeom>
        </p:spPr>
        <p:txBody>
          <a:bodyPr vert="horz" lIns="121882" tIns="60941" rIns="121882" bIns="60941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组长：高琪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组员：朱美霖、郝鹏飞、赵国宇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9327" y="1555231"/>
            <a:ext cx="5394345" cy="107685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r>
              <a:rPr lang="zh-CN" altLang="en-US" sz="6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</a:t>
            </a:r>
            <a:r>
              <a:rPr lang="en-US" altLang="zh-CN" sz="6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AID1903</a:t>
            </a:r>
            <a:endParaRPr lang="en-US" altLang="zh-CN" sz="6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5"/>
          <p:cNvCxnSpPr>
            <a:cxnSpLocks noChangeShapeType="1"/>
          </p:cNvCxnSpPr>
          <p:nvPr/>
        </p:nvCxnSpPr>
        <p:spPr bwMode="auto">
          <a:xfrm flipH="1">
            <a:off x="319327" y="3853834"/>
            <a:ext cx="6635072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椭圆 2"/>
          <p:cNvSpPr/>
          <p:nvPr/>
        </p:nvSpPr>
        <p:spPr>
          <a:xfrm>
            <a:off x="8977450" y="0"/>
            <a:ext cx="7064679" cy="706467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44434" y="-3018883"/>
            <a:ext cx="7064679" cy="706467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836193" y="2577346"/>
            <a:ext cx="7064679" cy="706467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flipH="1">
            <a:off x="10009973" y="207577"/>
            <a:ext cx="1126968" cy="1130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6780083" y="352136"/>
            <a:ext cx="1126968" cy="1130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884095" y="3429000"/>
            <a:ext cx="1126968" cy="1130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309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7458960" y="1741882"/>
            <a:ext cx="448091" cy="449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3B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7493760" y="5782628"/>
            <a:ext cx="723195" cy="72549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453158" y="5176007"/>
            <a:ext cx="448091" cy="449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3B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 flipH="1">
            <a:off x="11197174" y="5492583"/>
            <a:ext cx="448091" cy="449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309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8376957" y="508192"/>
            <a:ext cx="448091" cy="449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309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11554412" y="548096"/>
            <a:ext cx="448092" cy="4495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flipH="1">
            <a:off x="11376443" y="1549775"/>
            <a:ext cx="448091" cy="449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3B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 flipH="1">
            <a:off x="10552384" y="2341981"/>
            <a:ext cx="448092" cy="4495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flipH="1">
            <a:off x="10357722" y="4722210"/>
            <a:ext cx="448092" cy="4495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 flipH="1">
            <a:off x="9499578" y="5534173"/>
            <a:ext cx="1126968" cy="1130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7230" y="2752090"/>
            <a:ext cx="3413125" cy="178308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slow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8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8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8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/>
      <p:bldP spid="42" grpId="0"/>
      <p:bldP spid="3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78"/>
          <p:cNvSpPr/>
          <p:nvPr/>
        </p:nvSpPr>
        <p:spPr>
          <a:xfrm>
            <a:off x="2461037" y="2180861"/>
            <a:ext cx="1833140" cy="1833706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lowchart: Decision 79"/>
          <p:cNvSpPr/>
          <p:nvPr/>
        </p:nvSpPr>
        <p:spPr>
          <a:xfrm>
            <a:off x="2461037" y="2461235"/>
            <a:ext cx="1833140" cy="183370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3"/>
          <p:cNvSpPr txBox="1"/>
          <p:nvPr/>
        </p:nvSpPr>
        <p:spPr>
          <a:xfrm>
            <a:off x="2868939" y="2898149"/>
            <a:ext cx="1089373" cy="943642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en-US" altLang="zh-CN" sz="533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33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4947435" y="2792717"/>
            <a:ext cx="4760249" cy="80020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面向对象三大特征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874933" y="3804117"/>
            <a:ext cx="5182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/>
          <p:cNvSpPr txBox="1"/>
          <p:nvPr/>
        </p:nvSpPr>
        <p:spPr>
          <a:xfrm>
            <a:off x="6677660" y="4412615"/>
            <a:ext cx="1357630" cy="535940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赵国宇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/>
      <p:bldP spid="37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676548" y="1214619"/>
            <a:ext cx="10566400" cy="47999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dirty="0" smtClean="0"/>
              <a:t>面向对象三大特征之封装</a:t>
            </a:r>
            <a:endParaRPr lang="zh-CN" altLang="zh-CN" dirty="0" smtClean="0"/>
          </a:p>
          <a:p>
            <a:r>
              <a:rPr lang="zh-CN" altLang="zh-CN" b="1" dirty="0" smtClean="0"/>
              <a:t>什么是封装？</a:t>
            </a:r>
            <a:endParaRPr lang="zh-CN" altLang="zh-CN" dirty="0" smtClean="0"/>
          </a:p>
          <a:p>
            <a:r>
              <a:rPr lang="zh-CN" altLang="zh-CN" dirty="0" smtClean="0"/>
              <a:t>从封装本身的意思去理解，封装就好像是拿来一个麻袋，把小猫，小狗一起装进麻袋，然后把麻袋封上口子。</a:t>
            </a:r>
            <a:endParaRPr lang="en-US" altLang="zh-CN" dirty="0" smtClean="0"/>
          </a:p>
          <a:p>
            <a:r>
              <a:rPr lang="zh-CN" altLang="zh-CN" b="1" dirty="0" smtClean="0"/>
              <a:t>封装什么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你钱包的有多少钱（数据的封装）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你吃饭的具体功能是怎么实现的（方法的封装）</a:t>
            </a:r>
            <a:endParaRPr lang="zh-CN" altLang="zh-CN" dirty="0" smtClean="0"/>
          </a:p>
          <a:p>
            <a:r>
              <a:rPr lang="zh-CN" altLang="zh-CN" b="1" dirty="0" smtClean="0"/>
              <a:t>为什么要封装</a:t>
            </a:r>
            <a:endParaRPr lang="zh-CN" altLang="zh-CN" b="1" dirty="0" smtClean="0"/>
          </a:p>
          <a:p>
            <a:r>
              <a:rPr lang="zh-CN" altLang="zh-CN" b="1" dirty="0" smtClean="0"/>
              <a:t>封装数据</a:t>
            </a:r>
            <a:r>
              <a:rPr lang="zh-CN" altLang="zh-CN" dirty="0" smtClean="0"/>
              <a:t>的主要原因是：</a:t>
            </a:r>
            <a:r>
              <a:rPr lang="zh-CN" altLang="zh-CN" b="1" dirty="0" smtClean="0"/>
              <a:t>保护隐私</a:t>
            </a:r>
            <a:r>
              <a:rPr lang="zh-CN" altLang="zh-CN" dirty="0" smtClean="0"/>
              <a:t>（作为男人的你，脸上就写着：我喜欢男人，你害怕么？）</a:t>
            </a:r>
            <a:endParaRPr lang="zh-CN" altLang="zh-CN" dirty="0" smtClean="0"/>
          </a:p>
          <a:p>
            <a:r>
              <a:rPr lang="zh-CN" altLang="zh-CN" b="1" dirty="0" smtClean="0"/>
              <a:t>封装方法</a:t>
            </a:r>
            <a:r>
              <a:rPr lang="zh-CN" altLang="zh-CN" dirty="0" smtClean="0"/>
              <a:t>的主要原因是：</a:t>
            </a:r>
            <a:r>
              <a:rPr lang="zh-CN" altLang="zh-CN" b="1" dirty="0" smtClean="0"/>
              <a:t>隔离复杂度和变化</a:t>
            </a:r>
            <a:r>
              <a:rPr lang="zh-CN" altLang="zh-CN" dirty="0" smtClean="0"/>
              <a:t>（快门就是傻瓜相机为傻瓜们提供的方法，该方法将内部复杂的照相功能都隐藏起来）便于使用</a:t>
            </a:r>
            <a:endParaRPr lang="zh-CN" altLang="zh-CN" dirty="0" smtClean="0"/>
          </a:p>
          <a:p>
            <a:r>
              <a:rPr lang="zh-CN" altLang="zh-CN" b="1" dirty="0" smtClean="0"/>
              <a:t>封装</a:t>
            </a:r>
            <a:r>
              <a:rPr lang="zh-CN" altLang="zh-CN" dirty="0" smtClean="0"/>
              <a:t>的最后一点就是： 提高复用性</a:t>
            </a:r>
            <a:endParaRPr lang="zh-CN" altLang="zh-CN" dirty="0" smtClean="0"/>
          </a:p>
          <a:p>
            <a:r>
              <a:rPr lang="zh-CN" altLang="zh-CN" b="1" dirty="0" smtClean="0"/>
              <a:t>【封装原则】</a:t>
            </a:r>
            <a:endParaRPr lang="zh-CN" altLang="zh-CN" dirty="0" smtClean="0"/>
          </a:p>
          <a:p>
            <a:r>
              <a:rPr lang="en-US" altLang="zh-CN" dirty="0" smtClean="0"/>
              <a:t>1. </a:t>
            </a:r>
            <a:r>
              <a:rPr lang="zh-CN" altLang="zh-CN" dirty="0" smtClean="0"/>
              <a:t>将不需要对外提供的内容都隐藏起来；</a:t>
            </a:r>
            <a:endParaRPr lang="zh-CN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把属性都隐藏，提供公共方法对其访问。</a:t>
            </a:r>
            <a:endParaRPr lang="zh-CN" altLang="zh-CN" dirty="0" smtClean="0"/>
          </a:p>
          <a:p>
            <a:endParaRPr lang="zh-CN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0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0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402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402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464458" y="376917"/>
            <a:ext cx="10566400" cy="258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b="1" dirty="0" smtClean="0"/>
              <a:t>封装分为两个层面</a:t>
            </a:r>
            <a:endParaRPr lang="zh-CN" altLang="zh-CN" b="1" dirty="0" smtClean="0"/>
          </a:p>
          <a:p>
            <a:r>
              <a:rPr lang="zh-CN" altLang="zh-CN" dirty="0" smtClean="0"/>
              <a:t>封装其实分为两个层面，但无论哪种层面的封装，都要对外界提供好访问你内部隐藏内容的接口（接口可以理解为入口，有了这个入口，使用者无需且不能够直接访问到内部隐藏的细节，只能走接口，并且我们可以在接口的实现上附加更多的处理逻辑，从而严格控制使用者的访问）</a:t>
            </a:r>
            <a:endParaRPr lang="zh-CN" altLang="zh-CN" dirty="0" smtClean="0"/>
          </a:p>
          <a:p>
            <a:r>
              <a:rPr lang="zh-CN" altLang="zh-CN" dirty="0" smtClean="0"/>
              <a:t>第一个层面的封装（什么都不用做）：创建类和对象会分别创建二者的名称空间，我们只能用类名</a:t>
            </a:r>
            <a:r>
              <a:rPr lang="en-US" altLang="zh-CN" dirty="0" smtClean="0"/>
              <a:t>.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obj.</a:t>
            </a:r>
            <a:r>
              <a:rPr lang="zh-CN" altLang="zh-CN" dirty="0" smtClean="0"/>
              <a:t>的方式去访问里面的名字，这本身就是一种封装</a:t>
            </a:r>
            <a:endParaRPr lang="zh-CN" altLang="zh-CN" dirty="0" smtClean="0"/>
          </a:p>
          <a:p>
            <a:r>
              <a:rPr lang="zh-CN" altLang="zh-CN" dirty="0" smtClean="0"/>
              <a:t>第二个层面的封装：类中把某些属性和方法隐藏起来</a:t>
            </a:r>
            <a:r>
              <a:rPr lang="en-US" altLang="zh-CN" dirty="0" smtClean="0"/>
              <a:t>(</a:t>
            </a:r>
            <a:r>
              <a:rPr lang="zh-CN" altLang="zh-CN" dirty="0" smtClean="0"/>
              <a:t>或者说定义成私有的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，只在类的内部使用、外部无法访问，或者留下少量接口（函数）供外部访问。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中用双下划线的方式实现隐藏属性（设置成私有的）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3303905" y="2961640"/>
            <a:ext cx="1333500" cy="4864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准备封装</a:t>
            </a:r>
            <a:endParaRPr lang="zh-CN" altLang="en-US"/>
          </a:p>
        </p:txBody>
      </p:sp>
      <p:cxnSp>
        <p:nvCxnSpPr>
          <p:cNvPr id="4" name="肘形连接符 3"/>
          <p:cNvCxnSpPr>
            <a:stCxn id="2" idx="2"/>
          </p:cNvCxnSpPr>
          <p:nvPr/>
        </p:nvCxnSpPr>
        <p:spPr>
          <a:xfrm rot="5400000">
            <a:off x="3248660" y="2947035"/>
            <a:ext cx="220980" cy="1223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747645" y="367982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可选过程 5"/>
          <p:cNvSpPr/>
          <p:nvPr/>
        </p:nvSpPr>
        <p:spPr>
          <a:xfrm>
            <a:off x="2277745" y="3943985"/>
            <a:ext cx="912495" cy="409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分类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70655" y="3669030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500755" y="3943985"/>
            <a:ext cx="912495" cy="409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分类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3688715" y="4442460"/>
            <a:ext cx="544830" cy="911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决策 9"/>
          <p:cNvSpPr/>
          <p:nvPr/>
        </p:nvSpPr>
        <p:spPr>
          <a:xfrm>
            <a:off x="2702560" y="5443220"/>
            <a:ext cx="2508250" cy="8693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隐藏</a:t>
            </a:r>
            <a:r>
              <a:rPr lang="en-US" altLang="zh-CN"/>
              <a:t>/</a:t>
            </a:r>
            <a:r>
              <a:rPr lang="zh-CN" altLang="en-US"/>
              <a:t>私有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4773" y="1423078"/>
            <a:ext cx="10566400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r>
              <a:rPr lang="zh-CN" altLang="zh-CN" b="1" dirty="0" smtClean="0"/>
              <a:t>封装与扩展性</a:t>
            </a:r>
            <a:endParaRPr lang="zh-CN" altLang="zh-CN" dirty="0" smtClean="0"/>
          </a:p>
          <a:p>
            <a:r>
              <a:rPr lang="zh-CN" altLang="zh-CN" dirty="0" smtClean="0"/>
              <a:t>封装在于明确区分内外，使得类实现者可以修改封装内的东西而不影响外部调用者的代码；而外部使用用者只知道一个接口</a:t>
            </a:r>
            <a:r>
              <a:rPr lang="en-US" altLang="zh-CN" dirty="0" smtClean="0"/>
              <a:t>(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，只要接口（函数）名、参数不变，使用者的代码永远无需改变。这就提供一个良好的合作基础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或者说，只要接口这个基础约定不变，则代码改变不足为虑。</a:t>
            </a:r>
            <a:endParaRPr lang="zh-CN" altLang="zh-CN" dirty="0" smtClean="0"/>
          </a:p>
          <a:p>
            <a:endParaRPr lang="zh-CN" altLang="zh-CN" dirty="0"/>
          </a:p>
        </p:txBody>
      </p:sp>
      <p:sp>
        <p:nvSpPr>
          <p:cNvPr id="159745" name="Rectangle 1"/>
          <p:cNvSpPr>
            <a:spLocks noChangeArrowheads="1"/>
          </p:cNvSpPr>
          <p:nvPr/>
        </p:nvSpPr>
        <p:spPr bwMode="auto">
          <a:xfrm>
            <a:off x="512445" y="3612507"/>
            <a:ext cx="636263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封装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: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    1)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数据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: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将多个基本类型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合成一个自定义类型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.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    2)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行为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: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对外提供简单的必要的功能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宋体" panose="02010600030101010101" pitchFamily="2" charset="-122"/>
                <a:cs typeface="Helvetica"/>
              </a:rPr>
              <a:t>隐藏实现的细节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宋体" panose="02010600030101010101" pitchFamily="2" charset="-122"/>
              </a:rPr>
              <a:t>.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97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5" grpId="0" animBg="1"/>
      <p:bldP spid="1597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464458" y="884917"/>
            <a:ext cx="10566400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sz="2400" dirty="0" smtClean="0"/>
              <a:t>面向对象三大特征之继承</a:t>
            </a:r>
            <a:r>
              <a:rPr lang="en-US" altLang="zh-CN" sz="2400" dirty="0" smtClean="0"/>
              <a:t>:</a:t>
            </a:r>
            <a:endParaRPr lang="zh-CN" altLang="zh-CN" sz="2400" dirty="0" smtClean="0"/>
          </a:p>
          <a:p>
            <a:r>
              <a:rPr lang="zh-CN" altLang="zh-CN" dirty="0" smtClean="0"/>
              <a:t>继承的概念</a:t>
            </a:r>
            <a:endParaRPr lang="zh-CN" altLang="zh-CN" dirty="0" smtClean="0"/>
          </a:p>
          <a:p>
            <a:r>
              <a:rPr lang="zh-CN" altLang="zh-CN" dirty="0" smtClean="0"/>
              <a:t>在现实生活中，继承一般指的是子女继承父辈的财产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r>
              <a:rPr lang="zh-CN" altLang="zh-CN" dirty="0" smtClean="0"/>
              <a:t>在程序中，继承描述的是事物之间的所属关系，例如猫和狗都属于动物，程序中便可以描述为猫和狗继承自动物；同理，波斯猫和巴厘猫都继承自猫，而沙皮狗和斑点狗都继承自狗。如下如所示：</a:t>
            </a:r>
            <a:endParaRPr lang="zh-CN" altLang="zh-CN" dirty="0"/>
          </a:p>
        </p:txBody>
      </p:sp>
      <p:pic>
        <p:nvPicPr>
          <p:cNvPr id="164866" name="图片 1" descr="https://ss0.baidu.com/6ONWsjip0QIZ8tyhnq/it/u=2407128957,3161416993&amp;fm=173&amp;s=80227E32157B4580484411D80200F0B1&amp;w=534&amp;h=324&amp;img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31547" y="3048273"/>
            <a:ext cx="5086350" cy="30861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48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212090" y="1363303"/>
            <a:ext cx="11887200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宋体" panose="02010600030101010101" pitchFamily="2" charset="-122"/>
                <a:cs typeface="Helvetica" charset="0"/>
              </a:rPr>
              <a:t>继承的优势有哪些呢？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编程的优点是代码的复用，而继承就是实现代码复用的方法之一。如果需要定义几个类，而类与类之间有一些公共的属性和方法，这时就可以把相同的属性和方法作为基类的成员，而特殊的方法及属性则在本类中定义，这样只需要继承基类这个动作，就可以访问到基类的属性和方法了，它提高了代码的可扩展性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最大的好处是子类获得了父类的全部属性及功能。继承还可以一级一级地继承下来，就好比从爷爷到爸爸、再到儿子这样的关系。而任何类，最终都可以追溯到根类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object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，这些继承关系看上去就像一颗倒着的树。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97600" y="3367314"/>
            <a:ext cx="52673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77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503193" y="785856"/>
            <a:ext cx="10566400" cy="3138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dirty="0" smtClean="0"/>
              <a:t>继承的缺点：继承的一个缺点就是，可能特殊的本类又有其他特殊的地方，又会定义一个类，其下也可能再定义类，这样就会造成继承的那条线越来越长，使用继承的话</a:t>
            </a:r>
            <a:r>
              <a:rPr lang="en-US" altLang="zh-CN" dirty="0" smtClean="0"/>
              <a:t>,</a:t>
            </a:r>
            <a:r>
              <a:rPr lang="zh-CN" altLang="zh-CN" dirty="0" smtClean="0"/>
              <a:t>任何一点小的变化也需要重新定义一个类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很容易引起类的爆炸式增长</a:t>
            </a:r>
            <a:r>
              <a:rPr lang="en-US" altLang="zh-CN" dirty="0" smtClean="0"/>
              <a:t>,</a:t>
            </a:r>
            <a:r>
              <a:rPr lang="zh-CN" altLang="zh-CN" dirty="0" smtClean="0"/>
              <a:t>产生一大堆有着细微不同的子类</a:t>
            </a:r>
            <a:r>
              <a:rPr lang="en-US" altLang="zh-CN" dirty="0" smtClean="0"/>
              <a:t>. </a:t>
            </a:r>
            <a:r>
              <a:rPr lang="zh-CN" altLang="zh-CN" dirty="0" smtClean="0"/>
              <a:t>所以尽可能遵守“多用组合少用继承”的原则。</a:t>
            </a:r>
            <a:endParaRPr lang="zh-CN" altLang="zh-CN" dirty="0" smtClean="0"/>
          </a:p>
          <a:p>
            <a:r>
              <a:rPr lang="zh-CN" altLang="zh-CN" dirty="0" smtClean="0"/>
              <a:t>继承</a:t>
            </a:r>
            <a:r>
              <a:rPr lang="en-US" altLang="zh-CN" dirty="0" smtClean="0"/>
              <a:t>”</a:t>
            </a:r>
            <a:r>
              <a:rPr lang="zh-CN" altLang="zh-CN" dirty="0" smtClean="0"/>
              <a:t>从字面意思上很好理解，儿子和爸爸长的很像，性格也类似，一看就知道是亲生的。但是呢，又不完全一样，儿子拥有他自己的特征。在程序上面，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继承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这种思想也类似于平时我们所理解的概念。</a:t>
            </a:r>
            <a:endParaRPr lang="zh-CN" altLang="zh-CN" dirty="0" smtClean="0"/>
          </a:p>
          <a:p>
            <a:r>
              <a:rPr lang="zh-CN" altLang="zh-CN" dirty="0" smtClean="0"/>
              <a:t>让我们以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快递公司老板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这个例子来说明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继承</a:t>
            </a:r>
            <a:r>
              <a:rPr lang="en-US" altLang="zh-CN" dirty="0" smtClean="0"/>
              <a:t>”</a:t>
            </a:r>
            <a:r>
              <a:rPr lang="zh-CN" altLang="zh-CN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中的用法和优点；</a:t>
            </a:r>
            <a:endParaRPr lang="zh-CN" altLang="zh-CN" dirty="0" smtClean="0"/>
          </a:p>
          <a:p>
            <a:r>
              <a:rPr lang="zh-CN" altLang="zh-CN" dirty="0" smtClean="0"/>
              <a:t>你开的快递公司生意已经很好了，不得不再增加一个部门，这个部门是从属于之前的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员工</a:t>
            </a:r>
            <a:r>
              <a:rPr lang="en-US" altLang="zh-CN" dirty="0" smtClean="0"/>
              <a:t>”</a:t>
            </a:r>
            <a:r>
              <a:rPr lang="zh-CN" altLang="zh-CN" dirty="0" smtClean="0"/>
              <a:t>部门的一个子部门，专门负责给国外的客户收发快递，那么，这个子部门类可以继承之前的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员工</a:t>
            </a:r>
            <a:r>
              <a:rPr lang="en-US" altLang="zh-CN" dirty="0" smtClean="0"/>
              <a:t>”</a:t>
            </a:r>
            <a:r>
              <a:rPr lang="zh-CN" altLang="zh-CN" dirty="0" smtClean="0"/>
              <a:t>部门类，从而增加一个继承的子类，这个子类具有和其父类相同的属性、方法，也可根据逻辑单独在子类里定义其他方法，这样的类与类的关系就叫做继承关系。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420915" y="857186"/>
            <a:ext cx="10566400" cy="5078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b="1" dirty="0" smtClean="0"/>
              <a:t>为什么要用类的继承</a:t>
            </a:r>
            <a:endParaRPr lang="zh-CN" altLang="zh-CN" dirty="0" smtClean="0"/>
          </a:p>
          <a:p>
            <a:r>
              <a:rPr lang="zh-CN" altLang="zh-CN" dirty="0" smtClean="0"/>
              <a:t>在写代码的时候，如果有若干个类具有共同的属性和方法，那么可以将相同的属性和方法提取出来，整理成一个父类，不同的属性和方法封装在自己的类中使用，则在调用的时候，共同的方法只需要调用父类的方法，就可以实现其目的，简化了代码段，增强了可阅读性，也提高了代码的扩展性；</a:t>
            </a:r>
            <a:endParaRPr lang="zh-CN" altLang="zh-CN" dirty="0" smtClean="0"/>
          </a:p>
          <a:p>
            <a:r>
              <a:rPr lang="zh-CN" altLang="zh-CN" dirty="0" smtClean="0"/>
              <a:t>但是，如果一味的定义父类，父类下面继承子类，子类下面再继承子类，这样就会造成继承的链条非常的长，当代码有一点改动，有可能就会造成弥漫性的改动，所以，尽量不要做过多的继承关系；</a:t>
            </a:r>
            <a:endParaRPr lang="zh-CN" altLang="zh-CN" dirty="0" smtClean="0"/>
          </a:p>
          <a:p>
            <a:r>
              <a:rPr lang="zh-CN" altLang="zh-CN" b="1" dirty="0" smtClean="0"/>
              <a:t>多重继承</a:t>
            </a:r>
            <a:endParaRPr lang="zh-CN" altLang="zh-CN" dirty="0" smtClean="0"/>
          </a:p>
          <a:p>
            <a:r>
              <a:rPr lang="zh-CN" altLang="zh-CN" dirty="0" smtClean="0"/>
              <a:t>一个子类继承多个父类，这样的继承就叫做多重继承，它的写法是：</a:t>
            </a:r>
            <a:r>
              <a:rPr lang="en-US" altLang="zh-CN" dirty="0" smtClean="0"/>
              <a:t>class </a:t>
            </a:r>
            <a:r>
              <a:rPr lang="zh-CN" altLang="zh-CN" dirty="0" smtClean="0"/>
              <a:t>子类</a:t>
            </a:r>
            <a:r>
              <a:rPr lang="en-US" altLang="zh-CN" dirty="0" smtClean="0"/>
              <a:t>(</a:t>
            </a:r>
            <a:r>
              <a:rPr lang="zh-CN" altLang="zh-CN" dirty="0" smtClean="0"/>
              <a:t>父类</a:t>
            </a:r>
            <a:r>
              <a:rPr lang="en-US" altLang="zh-CN" dirty="0" smtClean="0"/>
              <a:t>1,</a:t>
            </a:r>
            <a:r>
              <a:rPr lang="zh-CN" altLang="zh-CN" dirty="0" smtClean="0"/>
              <a:t>父类</a:t>
            </a:r>
            <a:r>
              <a:rPr lang="en-US" altLang="zh-CN" dirty="0" smtClean="0"/>
              <a:t>3,</a:t>
            </a:r>
            <a:r>
              <a:rPr lang="zh-CN" altLang="zh-CN" dirty="0" smtClean="0"/>
              <a:t>父类</a:t>
            </a:r>
            <a:r>
              <a:rPr lang="en-US" altLang="zh-CN" dirty="0" smtClean="0"/>
              <a:t>3...):</a:t>
            </a:r>
            <a:r>
              <a:rPr lang="zh-CN" altLang="zh-CN" dirty="0" smtClean="0"/>
              <a:t>在多重继承下，子类将继承所有父类的公有变量和公有方法，即在外面访问时，可以直接访问所有父类的公有变量和公有方法，</a:t>
            </a:r>
            <a:endParaRPr lang="zh-CN" altLang="zh-CN" dirty="0" smtClean="0"/>
          </a:p>
          <a:p>
            <a:r>
              <a:rPr lang="zh-CN" altLang="zh-CN" b="1" dirty="0" smtClean="0"/>
              <a:t>注意：</a:t>
            </a:r>
            <a:endParaRPr lang="zh-CN" altLang="zh-CN" dirty="0" smtClean="0"/>
          </a:p>
          <a:p>
            <a:r>
              <a:rPr lang="zh-CN" altLang="zh-CN" dirty="0" smtClean="0"/>
              <a:t>如果不明确指出，子类将调用第一个父类的构造方法，不会再调用其他父类的构造方法，一般的方法也遵循这种原则（如果方法名称都一样的话）；</a:t>
            </a:r>
            <a:endParaRPr lang="en-US" altLang="zh-CN" dirty="0" smtClean="0"/>
          </a:p>
          <a:p>
            <a:r>
              <a:rPr lang="zh-CN" altLang="zh-CN" b="1" dirty="0" smtClean="0"/>
              <a:t>小结</a:t>
            </a:r>
            <a:endParaRPr lang="zh-CN" altLang="zh-CN" dirty="0" smtClean="0"/>
          </a:p>
          <a:p>
            <a:r>
              <a:rPr lang="zh-CN" altLang="zh-CN" dirty="0" smtClean="0"/>
              <a:t>继承这种思想在面向对象的编程中好处多多，简化代码结构，使扩展性变强，但是，初学者要尽量避免复杂的继承关系，避免把自己绕进去。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420915" y="375012"/>
            <a:ext cx="10566400" cy="4554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sz="2000" b="1" dirty="0" smtClean="0"/>
              <a:t>面向对象三大特征之多态</a:t>
            </a:r>
            <a:endParaRPr lang="zh-CN" altLang="zh-CN" dirty="0" smtClean="0"/>
          </a:p>
          <a:p>
            <a:r>
              <a:rPr lang="zh-CN" altLang="zh-CN" dirty="0" smtClean="0"/>
              <a:t>多态肯定是和继承结合在一起的，本质是子类通过覆盖或重载（覆重）父类的方法，来使得对同一类对象同一方法的调用产生不同的结果。需要辨析的地方即：同一类对象指的是继承层级再上一层的对象，更加泛化。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zh-CN" dirty="0" smtClean="0"/>
              <a:t>鸭子模型：当看到有一只鸟，走起来像鸭子，叫声像鸭子，游泳也像鸭子，那么这只鸟就可以称之为鸭子。</a:t>
            </a:r>
            <a:br>
              <a:rPr lang="en-US" altLang="zh-CN" dirty="0" smtClean="0"/>
            </a:br>
            <a:r>
              <a:rPr lang="zh-CN" altLang="zh-CN" dirty="0" smtClean="0"/>
              <a:t>在鸭子类型中，关注的不是对象的类型本身，而是它是如何使用的。</a:t>
            </a:r>
            <a:br>
              <a:rPr lang="en-US" altLang="zh-CN" dirty="0" smtClean="0"/>
            </a:br>
            <a:r>
              <a:rPr lang="zh-CN" altLang="en-US" dirty="0" smtClean="0"/>
              <a:t>多态的优点：</a:t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zh-CN" dirty="0" smtClean="0"/>
              <a:t>增加了程序的灵活性</a:t>
            </a:r>
            <a:br>
              <a:rPr lang="en-US" altLang="zh-CN" dirty="0" smtClean="0"/>
            </a:br>
            <a:r>
              <a:rPr lang="zh-CN" altLang="zh-CN" dirty="0" smtClean="0"/>
              <a:t>　　以不变应万变，不论对象千变万化，使用者都是同一种形式去调用，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zh-CN" dirty="0" smtClean="0"/>
              <a:t>增加了程序的可扩展性</a:t>
            </a:r>
            <a:br>
              <a:rPr lang="en-US" altLang="zh-CN" dirty="0" smtClean="0"/>
            </a:br>
            <a:r>
              <a:rPr lang="zh-CN" altLang="zh-CN" dirty="0" smtClean="0"/>
              <a:t>　　通过继承类创建了一个新的类，使用者无需更改自己的代码，</a:t>
            </a:r>
            <a:endParaRPr lang="zh-CN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多态意思是</a:t>
            </a:r>
            <a:r>
              <a:rPr lang="en-US" altLang="zh-CN" dirty="0" smtClean="0"/>
              <a:t>"</a:t>
            </a:r>
            <a:r>
              <a:rPr lang="zh-CN" altLang="zh-CN" dirty="0" smtClean="0"/>
              <a:t>有多种形式</a:t>
            </a:r>
            <a:r>
              <a:rPr lang="en-US" altLang="zh-CN" dirty="0" smtClean="0"/>
              <a:t>"</a:t>
            </a:r>
            <a:r>
              <a:rPr lang="zh-CN" altLang="zh-CN" dirty="0" smtClean="0"/>
              <a:t>。多态意味着就算不知道变量所引用的对象类是什么，还是能对它进行操作，而它也会根据对象（或类）类型的不同而表现出不同的行为。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420915" y="1411183"/>
            <a:ext cx="10566400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zh-CN" dirty="0" smtClean="0"/>
              <a:t>、多态就是多种表现形态的意思。它是一种机制、一种能力，而非某个关键字。它在类的继承中得以实现，在类的方法调用中得以体现。多态意味着变量并不知道引用的对象是什么，根据引用对象的不同表现不同的行为方式。</a:t>
            </a:r>
            <a:endParaRPr lang="zh-CN" altLang="zh-CN" dirty="0" smtClean="0"/>
          </a:p>
          <a:p>
            <a:r>
              <a:rPr lang="zh-CN" altLang="zh-CN" dirty="0" smtClean="0"/>
              <a:t>再比如：加法运算，</a:t>
            </a:r>
            <a:endParaRPr lang="zh-CN" altLang="zh-CN" dirty="0" smtClean="0"/>
          </a:p>
          <a:p>
            <a:r>
              <a:rPr lang="en-US" altLang="zh-CN" dirty="0" smtClean="0"/>
              <a:t>1+1=2</a:t>
            </a:r>
            <a:endParaRPr lang="zh-CN" altLang="zh-CN" dirty="0" smtClean="0"/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a’+’b</a:t>
            </a:r>
            <a:r>
              <a:rPr lang="en-US" altLang="zh-CN" dirty="0" smtClean="0"/>
              <a:t>’ = ‘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’</a:t>
            </a:r>
            <a:endParaRPr lang="zh-CN" altLang="zh-CN" dirty="0" smtClean="0"/>
          </a:p>
          <a:p>
            <a:r>
              <a:rPr lang="en-US" altLang="zh-CN" dirty="0" smtClean="0"/>
              <a:t>[1]+[2] = [1,2]</a:t>
            </a:r>
            <a:endParaRPr lang="zh-CN" altLang="zh-CN" dirty="0" smtClean="0"/>
          </a:p>
          <a:p>
            <a:r>
              <a:rPr lang="zh-CN" altLang="zh-CN" dirty="0" smtClean="0"/>
              <a:t>我们不知道</a:t>
            </a:r>
            <a:r>
              <a:rPr lang="en-US" altLang="zh-CN" dirty="0" smtClean="0"/>
              <a:t>( + )</a:t>
            </a:r>
            <a:r>
              <a:rPr lang="zh-CN" altLang="zh-CN" dirty="0" smtClean="0"/>
              <a:t>加法运算符左右两个变量是什么类型，当我们给的是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类型时，它就进行加法运算。当我们给的是字符串类型时，它就返回的是两个字符串拼接的结果。也就是根据变量类型的不同，表现出不同的形态。</a:t>
            </a:r>
            <a:endParaRPr lang="zh-CN" altLang="zh-CN" dirty="0" smtClean="0"/>
          </a:p>
          <a:p>
            <a:r>
              <a:rPr lang="zh-CN" altLang="zh-CN" dirty="0" smtClean="0"/>
              <a:t>再举个例子，祁老师说我们先休息一会，这时候大家接收到所表现出的反映是不一样的，有的同学在继续敲代码，有的同学说得去上个洗手间，还有的同学可能还会去抽支烟或者趴在桌上睡一会儿。这就是多态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8"/>
          <p:cNvSpPr/>
          <p:nvPr/>
        </p:nvSpPr>
        <p:spPr>
          <a:xfrm>
            <a:off x="2461037" y="2601767"/>
            <a:ext cx="1833140" cy="1833706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lowchart: Decision 79"/>
          <p:cNvSpPr/>
          <p:nvPr/>
        </p:nvSpPr>
        <p:spPr>
          <a:xfrm>
            <a:off x="2461037" y="2882141"/>
            <a:ext cx="1833140" cy="183370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93"/>
          <p:cNvSpPr txBox="1"/>
          <p:nvPr/>
        </p:nvSpPr>
        <p:spPr>
          <a:xfrm>
            <a:off x="2768346" y="3433352"/>
            <a:ext cx="1204789" cy="697421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373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73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5"/>
          <p:cNvSpPr txBox="1"/>
          <p:nvPr/>
        </p:nvSpPr>
        <p:spPr>
          <a:xfrm>
            <a:off x="6807350" y="1849308"/>
            <a:ext cx="2496308" cy="400095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小组介绍及任务分工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39"/>
          <p:cNvSpPr txBox="1"/>
          <p:nvPr/>
        </p:nvSpPr>
        <p:spPr>
          <a:xfrm>
            <a:off x="6821863" y="2817498"/>
            <a:ext cx="2092852" cy="40009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面向对象过程描述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6821864" y="3730540"/>
            <a:ext cx="2092852" cy="40009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51"/>
          <p:cNvSpPr txBox="1"/>
          <p:nvPr/>
        </p:nvSpPr>
        <p:spPr>
          <a:xfrm>
            <a:off x="6821865" y="4547215"/>
            <a:ext cx="2092852" cy="40009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面向对象六大原则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6845272" y="2329340"/>
            <a:ext cx="23801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845272" y="3262377"/>
            <a:ext cx="23801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874300" y="4934038"/>
            <a:ext cx="23801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13"/>
          <p:cNvGrpSpPr/>
          <p:nvPr/>
        </p:nvGrpSpPr>
        <p:grpSpPr>
          <a:xfrm>
            <a:off x="5642553" y="1538419"/>
            <a:ext cx="760741" cy="877327"/>
            <a:chOff x="4231809" y="1009798"/>
            <a:chExt cx="570732" cy="657995"/>
          </a:xfrm>
        </p:grpSpPr>
        <p:grpSp>
          <p:nvGrpSpPr>
            <p:cNvPr id="83" name="组合 4"/>
            <p:cNvGrpSpPr/>
            <p:nvPr/>
          </p:nvGrpSpPr>
          <p:grpSpPr>
            <a:xfrm>
              <a:off x="4231809" y="1009798"/>
              <a:ext cx="570732" cy="657995"/>
              <a:chOff x="4067942" y="489262"/>
              <a:chExt cx="1375281" cy="1585559"/>
            </a:xfrm>
          </p:grpSpPr>
          <p:sp>
            <p:nvSpPr>
              <p:cNvPr id="85" name="Flowchart: Decision 78"/>
              <p:cNvSpPr/>
              <p:nvPr/>
            </p:nvSpPr>
            <p:spPr>
              <a:xfrm>
                <a:off x="4067942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TextBox 12"/>
            <p:cNvSpPr txBox="1"/>
            <p:nvPr/>
          </p:nvSpPr>
          <p:spPr>
            <a:xfrm>
              <a:off x="4310472" y="1173239"/>
              <a:ext cx="456035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14"/>
          <p:cNvGrpSpPr/>
          <p:nvPr/>
        </p:nvGrpSpPr>
        <p:grpSpPr>
          <a:xfrm>
            <a:off x="5642555" y="2448550"/>
            <a:ext cx="760740" cy="877326"/>
            <a:chOff x="4231809" y="1692397"/>
            <a:chExt cx="570731" cy="657995"/>
          </a:xfrm>
        </p:grpSpPr>
        <p:grpSp>
          <p:nvGrpSpPr>
            <p:cNvPr id="88" name="组合 35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90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9" name="TextBox 61"/>
            <p:cNvSpPr txBox="1"/>
            <p:nvPr/>
          </p:nvSpPr>
          <p:spPr>
            <a:xfrm>
              <a:off x="4310472" y="1877316"/>
              <a:ext cx="456035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15"/>
          <p:cNvGrpSpPr/>
          <p:nvPr/>
        </p:nvGrpSpPr>
        <p:grpSpPr>
          <a:xfrm>
            <a:off x="5642555" y="3347079"/>
            <a:ext cx="760740" cy="877327"/>
            <a:chOff x="4231809" y="2366292"/>
            <a:chExt cx="570731" cy="657995"/>
          </a:xfrm>
        </p:grpSpPr>
        <p:grpSp>
          <p:nvGrpSpPr>
            <p:cNvPr id="93" name="组合 40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95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TextBox 63"/>
            <p:cNvSpPr txBox="1"/>
            <p:nvPr/>
          </p:nvSpPr>
          <p:spPr>
            <a:xfrm>
              <a:off x="4310472" y="2553216"/>
              <a:ext cx="456035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6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17"/>
          <p:cNvGrpSpPr/>
          <p:nvPr/>
        </p:nvGrpSpPr>
        <p:grpSpPr>
          <a:xfrm>
            <a:off x="5642555" y="4279865"/>
            <a:ext cx="760740" cy="877326"/>
            <a:chOff x="4231809" y="3682282"/>
            <a:chExt cx="570731" cy="657995"/>
          </a:xfrm>
        </p:grpSpPr>
        <p:grpSp>
          <p:nvGrpSpPr>
            <p:cNvPr id="98" name="组合 48"/>
            <p:cNvGrpSpPr/>
            <p:nvPr/>
          </p:nvGrpSpPr>
          <p:grpSpPr>
            <a:xfrm>
              <a:off x="4231809" y="3682282"/>
              <a:ext cx="570731" cy="657995"/>
              <a:chOff x="4067944" y="489262"/>
              <a:chExt cx="1375279" cy="1585559"/>
            </a:xfrm>
          </p:grpSpPr>
          <p:sp>
            <p:nvSpPr>
              <p:cNvPr id="100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" name="TextBox 65"/>
            <p:cNvSpPr txBox="1"/>
            <p:nvPr/>
          </p:nvSpPr>
          <p:spPr>
            <a:xfrm>
              <a:off x="4310472" y="3860452"/>
              <a:ext cx="456035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6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13"/>
          <p:cNvGrpSpPr/>
          <p:nvPr/>
        </p:nvGrpSpPr>
        <p:grpSpPr>
          <a:xfrm>
            <a:off x="5649810" y="5232307"/>
            <a:ext cx="760741" cy="877327"/>
            <a:chOff x="4231809" y="1009798"/>
            <a:chExt cx="570732" cy="657995"/>
          </a:xfrm>
        </p:grpSpPr>
        <p:grpSp>
          <p:nvGrpSpPr>
            <p:cNvPr id="36" name="组合 4"/>
            <p:cNvGrpSpPr/>
            <p:nvPr/>
          </p:nvGrpSpPr>
          <p:grpSpPr>
            <a:xfrm>
              <a:off x="4231809" y="1009798"/>
              <a:ext cx="570732" cy="657995"/>
              <a:chOff x="4067942" y="489262"/>
              <a:chExt cx="1375281" cy="1585559"/>
            </a:xfrm>
          </p:grpSpPr>
          <p:sp>
            <p:nvSpPr>
              <p:cNvPr id="38" name="Flowchart: Decision 78"/>
              <p:cNvSpPr/>
              <p:nvPr/>
            </p:nvSpPr>
            <p:spPr>
              <a:xfrm>
                <a:off x="4067942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12"/>
            <p:cNvSpPr txBox="1"/>
            <p:nvPr/>
          </p:nvSpPr>
          <p:spPr>
            <a:xfrm>
              <a:off x="4310472" y="1173239"/>
              <a:ext cx="456035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6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6896070" y="5928270"/>
            <a:ext cx="23801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/>
          <p:cNvSpPr txBox="1"/>
          <p:nvPr/>
        </p:nvSpPr>
        <p:spPr>
          <a:xfrm>
            <a:off x="6887179" y="5526931"/>
            <a:ext cx="707858" cy="40009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852532" y="4230092"/>
            <a:ext cx="23801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3" grpId="2" animBg="1"/>
      <p:bldP spid="74" grpId="0"/>
      <p:bldP spid="75" grpId="0"/>
      <p:bldP spid="76" grpId="0"/>
      <p:bldP spid="77" grpId="0"/>
      <p:bldP spid="78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78"/>
          <p:cNvSpPr/>
          <p:nvPr/>
        </p:nvSpPr>
        <p:spPr>
          <a:xfrm>
            <a:off x="2461037" y="2180861"/>
            <a:ext cx="1833140" cy="1833706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lowchart: Decision 79"/>
          <p:cNvSpPr/>
          <p:nvPr/>
        </p:nvSpPr>
        <p:spPr>
          <a:xfrm>
            <a:off x="2461037" y="2461235"/>
            <a:ext cx="1833140" cy="183370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3"/>
          <p:cNvSpPr txBox="1"/>
          <p:nvPr/>
        </p:nvSpPr>
        <p:spPr>
          <a:xfrm>
            <a:off x="2868939" y="2898149"/>
            <a:ext cx="1089373" cy="943642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en-US" altLang="zh-CN" sz="533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33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4990978" y="2937860"/>
            <a:ext cx="4760249" cy="80020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面向对象六大原则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991047" y="3905718"/>
            <a:ext cx="5182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/>
          <p:cNvSpPr txBox="1"/>
          <p:nvPr/>
        </p:nvSpPr>
        <p:spPr>
          <a:xfrm>
            <a:off x="6677660" y="4412615"/>
            <a:ext cx="1357630" cy="674370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郝鹏飞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/>
      <p:bldP spid="37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550545" y="2214396"/>
            <a:ext cx="10798629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对象是一种很流行也很好用的编程思想，之所以流行是因为其相比面向过程而言，有自己独特的特征以及优势，更符合我们人类的思考方式。为了能使其优势进一步扩大，并且更好地满足我们的编程设计理念，我们总结出一些原则来“引导”使用面向对象的人，让他们可以更规范更有效的进行编程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我认为，原则之所以用“引导”，而不是“约束”，是因为使用面向对象没有一个明确的规定，我们的原则也是一代代程序员在实践中用经验告诉我们的，如果你有更好的设计理念当然可以不用这些原则，接下来我们来细谈一下在设计中主要的六种设计原则。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085215"/>
            <a:ext cx="427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个人理解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ldLvl="0" animBg="1"/>
      <p:bldP spid="13926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7063104" y="1505694"/>
            <a:ext cx="4644572" cy="3846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class Beef(Eat):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继承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def 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self,door_price,price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super().__init__(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door_price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= price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(self):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return super().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() +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self.price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class Pork(Eat):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self,door_price,price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super().__init__(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door_price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= price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(self):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return super().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() +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self.price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3852" y="1826112"/>
            <a:ext cx="4644572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class Person: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self,name,eat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= name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self.eat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= eat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pay(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self,eat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# return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self.eat.pay_money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()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关联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return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eat.pay_money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()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依赖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class Eat: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__init__(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self,door_price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self.door_price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door_price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def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pay_money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(self):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return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self.door_price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738370" y="80645"/>
            <a:ext cx="98552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15205" y="791210"/>
            <a:ext cx="831215" cy="8077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57955" y="1826260"/>
            <a:ext cx="600710" cy="552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30775" y="1826260"/>
            <a:ext cx="600710" cy="552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04865" y="1826260"/>
            <a:ext cx="600710" cy="552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2"/>
            <a:endCxn id="4" idx="0"/>
          </p:cNvCxnSpPr>
          <p:nvPr/>
        </p:nvCxnSpPr>
        <p:spPr>
          <a:xfrm>
            <a:off x="5231130" y="52514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0"/>
          </p:cNvCxnSpPr>
          <p:nvPr/>
        </p:nvCxnSpPr>
        <p:spPr>
          <a:xfrm flipH="1">
            <a:off x="4258310" y="1480820"/>
            <a:ext cx="67881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0"/>
          </p:cNvCxnSpPr>
          <p:nvPr/>
        </p:nvCxnSpPr>
        <p:spPr>
          <a:xfrm>
            <a:off x="5524500" y="1480820"/>
            <a:ext cx="680720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  <a:endCxn id="6" idx="0"/>
          </p:cNvCxnSpPr>
          <p:nvPr/>
        </p:nvCxnSpPr>
        <p:spPr>
          <a:xfrm>
            <a:off x="5231130" y="1598930"/>
            <a:ext cx="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3" grpId="1" animBg="1"/>
      <p:bldP spid="3" grpId="1" animBg="1"/>
      <p:bldP spid="3" grpId="2" animBg="1"/>
      <p:bldP spid="151553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537028" y="1327751"/>
            <a:ext cx="10406743" cy="4123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开闭原则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增加新功能（开）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不修改客户端代码（闭）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单一职责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每个类有且只有一个改变的原因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在设计类的时候就要考虑每个类的作用，如函数一样，每个类最好只做一件事情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依赖倒置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使用抽象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而不是用具体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python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中变量无类型，所以可以隔离，强调用户端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组合复用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使用关联关系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代替继承关系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降低耦合性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里氏替换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父类出现的地方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可以被子类替换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替换后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保持原有功能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子类可以在用户端中代替父类，强调具体的子类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迪米特法则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低耦合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,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子类之间互不影响，客户端与子类之间不影响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子类之间互不影响，客户端与子类之间不影响相信通过对上述六种设计原则的了解，我们可以发现，原则之间是用“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连接而不是用“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and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连接的，因为原则不是必须都要用，而是要根据需求使用，只有明白了每个原则的适用，才能运用自如。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210" y="540385"/>
            <a:ext cx="19399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六大原则</a:t>
            </a:r>
            <a:r>
              <a:rPr lang="en-US" altLang="zh-CN" sz="20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:</a:t>
            </a:r>
            <a:endParaRPr lang="en-US" altLang="zh-CN" sz="2000" b="1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Verdana" panose="020B0604030504040204" pitchFamily="34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0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2745" y="2767965"/>
            <a:ext cx="24250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总结</a:t>
            </a:r>
            <a:endParaRPr lang="zh-CN" altLang="en-US" sz="8000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78"/>
          <p:cNvSpPr/>
          <p:nvPr/>
        </p:nvSpPr>
        <p:spPr>
          <a:xfrm>
            <a:off x="2461037" y="2180861"/>
            <a:ext cx="1833140" cy="1833706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lowchart: Decision 79"/>
          <p:cNvSpPr/>
          <p:nvPr/>
        </p:nvSpPr>
        <p:spPr>
          <a:xfrm>
            <a:off x="2461037" y="2461235"/>
            <a:ext cx="1833140" cy="183370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3"/>
          <p:cNvSpPr txBox="1"/>
          <p:nvPr/>
        </p:nvSpPr>
        <p:spPr>
          <a:xfrm>
            <a:off x="2868939" y="2898149"/>
            <a:ext cx="1089373" cy="943642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en-US" altLang="zh-CN" sz="533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33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4990978" y="1892831"/>
            <a:ext cx="5324506" cy="800205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小组介绍及任务分工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6"/>
          <p:cNvSpPr txBox="1"/>
          <p:nvPr/>
        </p:nvSpPr>
        <p:spPr>
          <a:xfrm>
            <a:off x="4991202" y="3841876"/>
            <a:ext cx="5403627" cy="1137920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本次答辩采用总分总模式来进行。</a:t>
            </a:r>
            <a:endParaRPr lang="en-US" altLang="zh-CN" sz="14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小组组长：高琪</a:t>
            </a:r>
            <a:endParaRPr lang="en-US" altLang="zh-CN" sz="14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r>
              <a:rPr lang="zh-CN" altLang="en-US" sz="14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朱美霖、郝鹏飞、赵国宇</a:t>
            </a:r>
            <a:endParaRPr lang="zh-CN" altLang="en-US" sz="14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932990" y="6228003"/>
            <a:ext cx="5182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4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/>
      <p:bldP spid="37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932990" y="6228003"/>
            <a:ext cx="5182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64820" y="1344295"/>
            <a:ext cx="242316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新华字典的释义，</a:t>
            </a:r>
            <a:endParaRPr lang="zh-CN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/>
            <a:endParaRPr lang="zh-CN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/>
            <a:r>
              <a:rPr lang="zh-CN" sz="2000" b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面向：就是面对，朝向。</a:t>
            </a:r>
            <a:endParaRPr lang="zh-CN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/>
            <a:endParaRPr lang="zh-CN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/>
            <a:endParaRPr lang="zh-CN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/>
            <a:r>
              <a:rPr lang="zh-CN" sz="2000" b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对象：行动或思考时作为目标的人或事物。</a:t>
            </a:r>
            <a:endParaRPr lang="zh-CN" altLang="en-US" sz="2000" b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756910" y="607060"/>
            <a:ext cx="1971040" cy="6762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浑浑噩噩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68035" y="2306955"/>
            <a:ext cx="1748790" cy="7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结构化编程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5568950" y="4288155"/>
            <a:ext cx="2347595" cy="86931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面向对象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597650" y="1322070"/>
            <a:ext cx="289560" cy="917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597650" y="3215640"/>
            <a:ext cx="289560" cy="917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3370032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78"/>
          <p:cNvSpPr/>
          <p:nvPr/>
        </p:nvSpPr>
        <p:spPr>
          <a:xfrm>
            <a:off x="2461037" y="2180861"/>
            <a:ext cx="1833140" cy="1833706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lowchart: Decision 79"/>
          <p:cNvSpPr/>
          <p:nvPr/>
        </p:nvSpPr>
        <p:spPr>
          <a:xfrm>
            <a:off x="2461037" y="2461235"/>
            <a:ext cx="1833140" cy="183370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6" tIns="60953" rIns="121906" bIns="60953" rtlCol="0" anchor="ctr"/>
          <a:lstStyle/>
          <a:p>
            <a:pPr algn="ctr"/>
            <a:endParaRPr lang="en-GB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3"/>
          <p:cNvSpPr txBox="1"/>
          <p:nvPr/>
        </p:nvSpPr>
        <p:spPr>
          <a:xfrm>
            <a:off x="2868939" y="2898149"/>
            <a:ext cx="1089373" cy="943642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en-US" altLang="zh-CN" sz="533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33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4976463" y="2879802"/>
            <a:ext cx="4712970" cy="797560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面向对象过程概述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962018" y="3905717"/>
            <a:ext cx="5182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/>
          <p:cNvSpPr txBox="1"/>
          <p:nvPr/>
        </p:nvSpPr>
        <p:spPr>
          <a:xfrm>
            <a:off x="6677660" y="4412615"/>
            <a:ext cx="1357630" cy="535940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朱美霖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372" y="827313"/>
            <a:ext cx="10348686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什么是面向对象</a:t>
            </a:r>
            <a:r>
              <a:rPr lang="zh-CN" altLang="en-US" sz="6600" dirty="0" smtClean="0"/>
              <a:t>？</a:t>
            </a:r>
            <a:endParaRPr lang="zh-CN" altLang="en-US" sz="6600" dirty="0" smtClean="0"/>
          </a:p>
          <a:p>
            <a:endParaRPr lang="zh-CN" altLang="en-US" sz="6600" dirty="0" smtClean="0"/>
          </a:p>
          <a:p>
            <a:endParaRPr lang="en-US" altLang="zh-CN" sz="6600" dirty="0" smtClean="0"/>
          </a:p>
          <a:p>
            <a:r>
              <a:rPr lang="zh-CN" altLang="zh-CN" sz="2800" dirty="0" smtClean="0"/>
              <a:t>面向对象是一种编程思想，是在编程过程中解决问题的思路方法。</a:t>
            </a:r>
            <a:endParaRPr lang="zh-CN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10940" y="970231"/>
            <a:ext cx="10203542" cy="2830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面向过程和面向对象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面向过程：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面向过程就是根据需求，分析出解决问题所需要的步骤，然后用函数把这些步骤一步一步实现，使用的时候一个一个依次调用。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面向对象：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面向对象是从另一个角度来解决这个问题，把对象作为程序的基本单元。把构成问题事务分解成各个对象，建立对象的目的不是为了完成一个步骤，而是为了描述某个事物在整个解决问题的步骤中的行为。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11212" y="4401745"/>
            <a:ext cx="9898742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区别：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面向过程：不易维护、不易复用、不易扩展</a:t>
            </a: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面向对象：面向对象解决系统了的可维护性，可扩展性，可重用性，使系统</a:t>
            </a:r>
            <a:r>
              <a:rPr lang="zh-CN" altLang="en-US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 </a:t>
            </a:r>
            <a:r>
              <a:rPr lang="zh-CN" altLang="en-US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+mn-ea"/>
              </a:rPr>
              <a:t>更加灵活。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4" y="827313"/>
            <a:ext cx="7358743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类和对象</a:t>
            </a:r>
            <a:endParaRPr lang="zh-CN" altLang="zh-CN" dirty="0" smtClean="0"/>
          </a:p>
          <a:p>
            <a:r>
              <a:rPr lang="zh-CN" altLang="zh-CN" b="1" dirty="0" smtClean="0"/>
              <a:t>什么是对象：</a:t>
            </a:r>
            <a:endParaRPr lang="zh-CN" altLang="zh-CN" dirty="0" smtClean="0"/>
          </a:p>
          <a:p>
            <a:r>
              <a:rPr lang="zh-CN" altLang="zh-CN" dirty="0" smtClean="0"/>
              <a:t>面向对象是基于对象的编程思想</a:t>
            </a:r>
            <a:endParaRPr lang="zh-CN" altLang="zh-CN" dirty="0" smtClean="0"/>
          </a:p>
          <a:p>
            <a:r>
              <a:rPr lang="zh-CN" altLang="zh-CN" dirty="0" smtClean="0"/>
              <a:t>那么对象到底是个什么东西呢？对象是指实际存在的物体，也称为实体，现实世界中的任何事物都可以称作对象，是构成世界的一个独立单位，它具有自己的静态特征和动态特征。静态特征指可以用某种数据来描述的特征，而动态特征则是指对象所表现的行为或对象所具有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b="1" dirty="0" smtClean="0"/>
          </a:p>
          <a:p>
            <a:r>
              <a:rPr lang="zh-CN" altLang="zh-CN" b="1" dirty="0" smtClean="0"/>
              <a:t>什么是类：</a:t>
            </a:r>
            <a:endParaRPr lang="zh-CN" altLang="zh-CN" dirty="0" smtClean="0"/>
          </a:p>
          <a:p>
            <a:r>
              <a:rPr lang="zh-CN" altLang="zh-CN" dirty="0" smtClean="0"/>
              <a:t>类，是指类型，是从一部分实际存在具有相似的特征和行为的实物中，抽象出来的概念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b="1" dirty="0" smtClean="0"/>
              <a:t>总结：</a:t>
            </a:r>
            <a:endParaRPr lang="zh-CN" altLang="zh-CN" dirty="0" smtClean="0"/>
          </a:p>
          <a:p>
            <a:r>
              <a:rPr lang="zh-CN" altLang="zh-CN" dirty="0" smtClean="0"/>
              <a:t>类是对象的抽象概念，对象是类的实例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561431" y="1082678"/>
            <a:ext cx="10566400" cy="3630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定义类：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组成部分：类型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名称，属性，方法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）通过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class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函数，定义一个自定义类型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）通过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__init__()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函数，初始化类的属性数据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）通过普通函数，定义类的行为方法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创建对象：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直接通过类的名称，创建对象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0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0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0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0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9BE"/>
      </a:accent1>
      <a:accent2>
        <a:srgbClr val="D3B94D"/>
      </a:accent2>
      <a:accent3>
        <a:srgbClr val="3099BE"/>
      </a:accent3>
      <a:accent4>
        <a:srgbClr val="D3B94D"/>
      </a:accent4>
      <a:accent5>
        <a:srgbClr val="3099BE"/>
      </a:accent5>
      <a:accent6>
        <a:srgbClr val="D3B94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9BE"/>
      </a:accent1>
      <a:accent2>
        <a:srgbClr val="D3B94D"/>
      </a:accent2>
      <a:accent3>
        <a:srgbClr val="3099BE"/>
      </a:accent3>
      <a:accent4>
        <a:srgbClr val="D3B94D"/>
      </a:accent4>
      <a:accent5>
        <a:srgbClr val="3099BE"/>
      </a:accent5>
      <a:accent6>
        <a:srgbClr val="D3B94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4898</Words>
  <Application>WPS 演示</Application>
  <PresentationFormat>自定义</PresentationFormat>
  <Paragraphs>235</Paragraphs>
  <Slides>24</Slides>
  <Notes>62</Notes>
  <HiddenSlides>0</HiddenSlides>
  <MMClips>1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Lato Light</vt:lpstr>
      <vt:lpstr>Segoe Print</vt:lpstr>
      <vt:lpstr>Verdana</vt:lpstr>
      <vt:lpstr>Calibri</vt:lpstr>
      <vt:lpstr>Times New Roman</vt:lpstr>
      <vt:lpstr>等线</vt:lpstr>
      <vt:lpstr>Arial Unicode MS</vt:lpstr>
      <vt:lpstr>等线 Light</vt:lpstr>
      <vt:lpstr>Helvetica</vt:lpstr>
      <vt:lpstr>Helvetica</vt:lpstr>
      <vt:lpstr>Tahoma</vt:lpstr>
      <vt:lpstr>Gill Sans</vt:lpstr>
      <vt:lpstr>Bebas Neue</vt:lpstr>
      <vt:lpstr>Aharoni</vt:lpstr>
      <vt:lpstr>Yu Gothic UI Semibold</vt:lpstr>
      <vt:lpstr>Impact</vt:lpstr>
      <vt:lpstr>时尚中黑简体</vt:lpstr>
      <vt:lpstr>黑体</vt:lpstr>
      <vt:lpstr>方正兰亭黑_GBK</vt:lpstr>
      <vt:lpstr>Open Sans Condensed Light</vt:lpstr>
      <vt:lpstr>Arial Narrow</vt:lpstr>
      <vt:lpstr>Arial Unicode MS</vt:lpstr>
      <vt:lpstr>Segoe UI Semilight</vt:lpstr>
      <vt:lpstr>Arial</vt:lpstr>
      <vt:lpstr>华文黑体</vt:lpstr>
      <vt:lpstr>Open Sans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Just Go</cp:lastModifiedBy>
  <cp:revision>56</cp:revision>
  <dcterms:created xsi:type="dcterms:W3CDTF">2017-08-04T08:28:00Z</dcterms:created>
  <dcterms:modified xsi:type="dcterms:W3CDTF">2019-04-20T04:50:29Z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