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8"/>
  </p:notesMasterIdLst>
  <p:sldIdLst>
    <p:sldId id="256" r:id="rId7"/>
    <p:sldId id="257" r:id="rId9"/>
    <p:sldId id="258" r:id="rId10"/>
    <p:sldId id="259" r:id="rId11"/>
    <p:sldId id="260" r:id="rId12"/>
    <p:sldId id="261" r:id="rId13"/>
    <p:sldId id="282" r:id="rId14"/>
    <p:sldId id="284" r:id="rId15"/>
    <p:sldId id="279" r:id="rId16"/>
  </p:sldIdLst>
  <p:sldSz cx="12192000" cy="6858000"/>
  <p:notesSz cx="6858000" cy="9144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81E"/>
    <a:srgbClr val="AC5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单击鼠标移动幻灯片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latin typeface="Arial" panose="020B0604020202020204"/>
              </a:rPr>
              <a:t>单击编辑备注格式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65C56DED-02E0-4A67-8B16-C8AFC226B254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03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5E5D8891-B1C1-4F6E-A61B-4D3A7429867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03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6A2BEC87-0EC3-4933-8B21-19132200119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03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6A7E0422-E8E7-4E95-BC05-C2763B3A7AB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04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3DCB1DBA-EFC2-45D4-847F-B262CF38AFE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04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8BA33F00-30AC-4CCA-9C00-E577F46A3E6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04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FC45D55A-3078-470E-A7E9-0186C0864C4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11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CB70A5F5-45C6-41E8-93FD-E313288155C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11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CB70A5F5-45C6-41E8-93FD-E313288155C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10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08318B8E-7296-4A8A-9AC2-C01206B7654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emf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6" Type="http://schemas.openxmlformats.org/officeDocument/2006/relationships/theme" Target="../theme/theme5.xml"/><Relationship Id="rId15" Type="http://schemas.openxmlformats.org/officeDocument/2006/relationships/image" Target="../media/image3.emf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5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3600"/>
            <a:ext cx="12190680" cy="6852960"/>
          </a:xfrm>
          <a:prstGeom prst="rect">
            <a:avLst/>
          </a:prstGeom>
          <a:ln>
            <a:noFill/>
          </a:ln>
        </p:spPr>
      </p:pic>
      <p:pic>
        <p:nvPicPr>
          <p:cNvPr id="2" name="图片 6"/>
          <p:cNvPicPr/>
          <p:nvPr/>
        </p:nvPicPr>
        <p:blipFill>
          <a:blip r:embed="rId14"/>
          <a:srcRect l="68592" t="65575" b="15739"/>
          <a:stretch>
            <a:fillRect/>
          </a:stretch>
        </p:blipFill>
        <p:spPr>
          <a:xfrm>
            <a:off x="6642720" y="0"/>
            <a:ext cx="5548320" cy="3301560"/>
          </a:xfrm>
          <a:prstGeom prst="rect">
            <a:avLst/>
          </a:prstGeom>
          <a:ln>
            <a:noFill/>
          </a:ln>
        </p:spPr>
      </p:pic>
      <p:pic>
        <p:nvPicPr>
          <p:cNvPr id="3" name="图片 7"/>
          <p:cNvPicPr/>
          <p:nvPr/>
        </p:nvPicPr>
        <p:blipFill>
          <a:blip r:embed="rId15"/>
          <a:srcRect b="67551"/>
          <a:stretch>
            <a:fillRect/>
          </a:stretch>
        </p:blipFill>
        <p:spPr>
          <a:xfrm rot="2551800">
            <a:off x="-4744080" y="3396600"/>
            <a:ext cx="8535600" cy="2771280"/>
          </a:xfrm>
          <a:prstGeom prst="rect">
            <a:avLst/>
          </a:prstGeom>
          <a:ln>
            <a:noFill/>
          </a:ln>
        </p:spPr>
      </p:pic>
      <p:pic>
        <p:nvPicPr>
          <p:cNvPr id="4" name="图片 9"/>
          <p:cNvPicPr/>
          <p:nvPr/>
        </p:nvPicPr>
        <p:blipFill>
          <a:blip r:embed="rId15"/>
          <a:stretch>
            <a:fillRect/>
          </a:stretch>
        </p:blipFill>
        <p:spPr>
          <a:xfrm>
            <a:off x="3121920" y="452160"/>
            <a:ext cx="5946840" cy="595224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1800"/>
            <a:ext cx="12190680" cy="685296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 flipH="1">
            <a:off x="685800" y="293400"/>
            <a:ext cx="44280" cy="55080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单击鼠标编辑大纲文字格式</a:t>
            </a:r>
            <a:endParaRPr lang="en-US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第二个大纲级</a:t>
            </a:r>
            <a:endParaRPr lang="en-US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第三大纲级别</a:t>
            </a:r>
            <a:endParaRPr lang="en-US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第四大纲级别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第五大纲级别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第六大纲级别</a:t>
            </a:r>
            <a:endParaRPr lang="en-US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第七大纲级别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1800"/>
            <a:ext cx="12190680" cy="68529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 flipH="1">
            <a:off x="685800" y="293400"/>
            <a:ext cx="44280" cy="55080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1800"/>
            <a:ext cx="12190680" cy="68529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 flipH="1">
            <a:off x="685800" y="293400"/>
            <a:ext cx="44280" cy="55080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图片 5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3600"/>
            <a:ext cx="12190680" cy="6852960"/>
          </a:xfrm>
          <a:prstGeom prst="rect">
            <a:avLst/>
          </a:prstGeom>
          <a:ln>
            <a:noFill/>
          </a:ln>
        </p:spPr>
      </p:pic>
      <p:pic>
        <p:nvPicPr>
          <p:cNvPr id="203" name="图片 6"/>
          <p:cNvPicPr/>
          <p:nvPr/>
        </p:nvPicPr>
        <p:blipFill>
          <a:blip r:embed="rId14"/>
          <a:srcRect l="68592" t="65575" b="15739"/>
          <a:stretch>
            <a:fillRect/>
          </a:stretch>
        </p:blipFill>
        <p:spPr>
          <a:xfrm>
            <a:off x="6642720" y="0"/>
            <a:ext cx="5548320" cy="3301560"/>
          </a:xfrm>
          <a:prstGeom prst="rect">
            <a:avLst/>
          </a:prstGeom>
          <a:ln>
            <a:noFill/>
          </a:ln>
        </p:spPr>
      </p:pic>
      <p:pic>
        <p:nvPicPr>
          <p:cNvPr id="204" name="图片 7"/>
          <p:cNvPicPr/>
          <p:nvPr/>
        </p:nvPicPr>
        <p:blipFill>
          <a:blip r:embed="rId15"/>
          <a:srcRect b="67551"/>
          <a:stretch>
            <a:fillRect/>
          </a:stretch>
        </p:blipFill>
        <p:spPr>
          <a:xfrm rot="2551800">
            <a:off x="-4744080" y="3396600"/>
            <a:ext cx="8535600" cy="2771280"/>
          </a:xfrm>
          <a:prstGeom prst="rect">
            <a:avLst/>
          </a:prstGeom>
          <a:ln>
            <a:noFill/>
          </a:ln>
        </p:spPr>
      </p:pic>
      <p:pic>
        <p:nvPicPr>
          <p:cNvPr id="205" name="图片 9"/>
          <p:cNvPicPr/>
          <p:nvPr/>
        </p:nvPicPr>
        <p:blipFill>
          <a:blip r:embed="rId15"/>
          <a:stretch>
            <a:fillRect/>
          </a:stretch>
        </p:blipFill>
        <p:spPr>
          <a:xfrm>
            <a:off x="3121920" y="452160"/>
            <a:ext cx="5946840" cy="5952240"/>
          </a:xfrm>
          <a:prstGeom prst="rect">
            <a:avLst/>
          </a:prstGeom>
          <a:ln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224160" y="3475440"/>
            <a:ext cx="574200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0" strike="noStrike" spc="-140">
                <a:solidFill>
                  <a:srgbClr val="262626"/>
                </a:solidFill>
                <a:latin typeface="思源黑体 CN Heavy"/>
                <a:ea typeface="思源黑体 CN Heavy"/>
              </a:rPr>
              <a:t>AID-1903 </a:t>
            </a:r>
            <a:r>
              <a:rPr lang="en-US" sz="4800" b="0" strike="noStrike" spc="-140">
                <a:solidFill>
                  <a:srgbClr val="262626"/>
                </a:solidFill>
                <a:latin typeface="思源黑体 CN Heavy"/>
                <a:ea typeface="思源黑体 CN Heavy"/>
              </a:rPr>
              <a:t>王汝邗</a:t>
            </a:r>
            <a:endParaRPr lang="en-US" sz="4800" b="0" strike="noStrike" spc="-1">
              <a:latin typeface="Arial" panose="020B0604020202020204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940200" y="2278080"/>
            <a:ext cx="43106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latin typeface="思源黑体 CN Light"/>
                <a:ea typeface="思源黑体 CN Light"/>
              </a:rPr>
              <a:t>面向对象答辩</a:t>
            </a:r>
            <a:endParaRPr lang="en-US" sz="5400" b="0" strike="noStrike" spc="-1">
              <a:latin typeface="Arial" panose="020B0604020202020204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4021560" y="3106440"/>
            <a:ext cx="4147200" cy="3636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思源黑体 CN Light"/>
                <a:ea typeface="思源黑体 CN Light"/>
              </a:rPr>
              <a:t>Object-Oriented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animBg="1"/>
      <p:bldP spid="371" grpId="0" animBg="1"/>
      <p:bldP spid="3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44"/>
          <p:cNvSpPr/>
          <p:nvPr/>
        </p:nvSpPr>
        <p:spPr>
          <a:xfrm>
            <a:off x="749880" y="473040"/>
            <a:ext cx="24112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树状图</a:t>
            </a:r>
            <a:endParaRPr 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3940" y="525780"/>
            <a:ext cx="9970770" cy="5593080"/>
            <a:chOff x="1644" y="828"/>
            <a:chExt cx="15702" cy="8808"/>
          </a:xfrm>
        </p:grpSpPr>
        <p:sp>
          <p:nvSpPr>
            <p:cNvPr id="373" name="CustomShape 1"/>
            <p:cNvSpPr/>
            <p:nvPr/>
          </p:nvSpPr>
          <p:spPr>
            <a:xfrm>
              <a:off x="7891" y="828"/>
              <a:ext cx="1519" cy="1538"/>
            </a:xfrm>
            <a:custGeom>
              <a:avLst/>
              <a:gdLst/>
              <a:ahLst/>
              <a:cxn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ED1C24"/>
            </a:solidFill>
            <a:ln w="9360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2" name="组合 1"/>
            <p:cNvGrpSpPr/>
            <p:nvPr/>
          </p:nvGrpSpPr>
          <p:grpSpPr>
            <a:xfrm>
              <a:off x="1644" y="1126"/>
              <a:ext cx="15703" cy="8510"/>
              <a:chOff x="1644" y="1126"/>
              <a:chExt cx="15703" cy="8510"/>
            </a:xfrm>
          </p:grpSpPr>
          <p:sp>
            <p:nvSpPr>
              <p:cNvPr id="374" name="CustomShape 2"/>
              <p:cNvSpPr/>
              <p:nvPr/>
            </p:nvSpPr>
            <p:spPr>
              <a:xfrm>
                <a:off x="7891" y="3240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75" name="CustomShape 3"/>
              <p:cNvSpPr/>
              <p:nvPr/>
            </p:nvSpPr>
            <p:spPr>
              <a:xfrm>
                <a:off x="5839" y="3222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ED1C24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76" name="CustomShape 4"/>
              <p:cNvSpPr/>
              <p:nvPr/>
            </p:nvSpPr>
            <p:spPr>
              <a:xfrm>
                <a:off x="9988" y="3222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77" name="CustomShape 5"/>
              <p:cNvSpPr/>
              <p:nvPr/>
            </p:nvSpPr>
            <p:spPr>
              <a:xfrm>
                <a:off x="3695" y="5687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78" name="CustomShape 6"/>
              <p:cNvSpPr/>
              <p:nvPr/>
            </p:nvSpPr>
            <p:spPr>
              <a:xfrm>
                <a:off x="1644" y="5669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79" name="CustomShape 7"/>
              <p:cNvSpPr/>
              <p:nvPr/>
            </p:nvSpPr>
            <p:spPr>
              <a:xfrm>
                <a:off x="5793" y="5669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ED1C24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0" name="CustomShape 8"/>
              <p:cNvSpPr/>
              <p:nvPr/>
            </p:nvSpPr>
            <p:spPr>
              <a:xfrm>
                <a:off x="5793" y="8098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1" name="CustomShape 9"/>
              <p:cNvSpPr/>
              <p:nvPr/>
            </p:nvSpPr>
            <p:spPr>
              <a:xfrm>
                <a:off x="3742" y="8080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2" name="CustomShape 10"/>
              <p:cNvSpPr/>
              <p:nvPr/>
            </p:nvSpPr>
            <p:spPr>
              <a:xfrm>
                <a:off x="7891" y="8080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3" name="CustomShape 11"/>
              <p:cNvSpPr/>
              <p:nvPr/>
            </p:nvSpPr>
            <p:spPr>
              <a:xfrm>
                <a:off x="9988" y="8098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4" name="CustomShape 12"/>
              <p:cNvSpPr/>
              <p:nvPr/>
            </p:nvSpPr>
            <p:spPr>
              <a:xfrm>
                <a:off x="13731" y="3222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ED1C24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5" name="CustomShape 13"/>
              <p:cNvSpPr/>
              <p:nvPr/>
            </p:nvSpPr>
            <p:spPr>
              <a:xfrm>
                <a:off x="13731" y="5635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6" name="CustomShape 14"/>
              <p:cNvSpPr/>
              <p:nvPr/>
            </p:nvSpPr>
            <p:spPr>
              <a:xfrm>
                <a:off x="11680" y="5617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7" name="CustomShape 15"/>
              <p:cNvSpPr/>
              <p:nvPr/>
            </p:nvSpPr>
            <p:spPr>
              <a:xfrm>
                <a:off x="15829" y="5617"/>
                <a:ext cx="1519" cy="15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>
                    <a:moveTo>
                      <a:pt x="80" y="26"/>
                    </a:moveTo>
                    <a:cubicBezTo>
                      <a:pt x="91" y="45"/>
                      <a:pt x="84" y="69"/>
                      <a:pt x="65" y="80"/>
                    </a:cubicBezTo>
                    <a:cubicBezTo>
                      <a:pt x="46" y="92"/>
                      <a:pt x="22" y="85"/>
                      <a:pt x="11" y="66"/>
                    </a:cubicBezTo>
                    <a:cubicBezTo>
                      <a:pt x="0" y="47"/>
                      <a:pt x="6" y="22"/>
                      <a:pt x="26" y="11"/>
                    </a:cubicBezTo>
                    <a:cubicBezTo>
                      <a:pt x="45" y="0"/>
                      <a:pt x="69" y="7"/>
                      <a:pt x="80" y="26"/>
                    </a:cubicBezTo>
                  </a:path>
                </a:pathLst>
              </a:custGeom>
              <a:solidFill>
                <a:srgbClr val="404040"/>
              </a:solidFill>
              <a:ln w="9360">
                <a:solidFill>
                  <a:srgbClr val="FFFF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8" name="CustomShape 16"/>
              <p:cNvSpPr/>
              <p:nvPr/>
            </p:nvSpPr>
            <p:spPr>
              <a:xfrm flipH="1">
                <a:off x="6598" y="2367"/>
                <a:ext cx="2050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9" name="CustomShape 17"/>
              <p:cNvSpPr/>
              <p:nvPr/>
            </p:nvSpPr>
            <p:spPr>
              <a:xfrm>
                <a:off x="8651" y="2367"/>
                <a:ext cx="1" cy="87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90" name="CustomShape 18"/>
              <p:cNvSpPr/>
              <p:nvPr/>
            </p:nvSpPr>
            <p:spPr>
              <a:xfrm>
                <a:off x="8651" y="2367"/>
                <a:ext cx="2097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91" name="CustomShape 19"/>
              <p:cNvSpPr/>
              <p:nvPr/>
            </p:nvSpPr>
            <p:spPr>
              <a:xfrm flipH="1">
                <a:off x="2403" y="4762"/>
                <a:ext cx="4194" cy="90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92" name="CustomShape 20"/>
              <p:cNvSpPr/>
              <p:nvPr/>
            </p:nvSpPr>
            <p:spPr>
              <a:xfrm flipH="1">
                <a:off x="4454" y="4762"/>
                <a:ext cx="2143" cy="9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93" name="CustomShape 21"/>
              <p:cNvSpPr/>
              <p:nvPr/>
            </p:nvSpPr>
            <p:spPr>
              <a:xfrm flipH="1">
                <a:off x="6552" y="4762"/>
                <a:ext cx="45" cy="90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94" name="CustomShape 22"/>
              <p:cNvSpPr/>
              <p:nvPr/>
            </p:nvSpPr>
            <p:spPr>
              <a:xfrm flipH="1">
                <a:off x="4501" y="7209"/>
                <a:ext cx="2050" cy="87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95" name="CustomShape 23"/>
              <p:cNvSpPr/>
              <p:nvPr/>
            </p:nvSpPr>
            <p:spPr>
              <a:xfrm>
                <a:off x="6553" y="7209"/>
                <a:ext cx="1" cy="88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96" name="CustomShape 24"/>
              <p:cNvSpPr/>
              <p:nvPr/>
            </p:nvSpPr>
            <p:spPr>
              <a:xfrm>
                <a:off x="8190" y="1126"/>
                <a:ext cx="935" cy="9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面向</a:t>
                </a:r>
                <a:endParaRPr lang="en-US" sz="1800" b="0" strike="noStrike" spc="-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对象</a:t>
                </a:r>
                <a:endParaRPr lang="en-US" sz="1800" b="0" strike="noStrike" spc="-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7" name="CustomShape 25"/>
              <p:cNvSpPr/>
              <p:nvPr/>
            </p:nvSpPr>
            <p:spPr>
              <a:xfrm>
                <a:off x="6123" y="3734"/>
                <a:ext cx="935" cy="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l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封装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8" name="CustomShape 26"/>
              <p:cNvSpPr/>
              <p:nvPr/>
            </p:nvSpPr>
            <p:spPr>
              <a:xfrm>
                <a:off x="8164" y="3734"/>
                <a:ext cx="935" cy="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继承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9" name="CustomShape 27"/>
              <p:cNvSpPr/>
              <p:nvPr/>
            </p:nvSpPr>
            <p:spPr>
              <a:xfrm>
                <a:off x="10288" y="3742"/>
                <a:ext cx="935" cy="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多态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0" name="CustomShape 28"/>
              <p:cNvSpPr/>
              <p:nvPr/>
            </p:nvSpPr>
            <p:spPr>
              <a:xfrm>
                <a:off x="1898" y="6123"/>
                <a:ext cx="935" cy="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ctr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1" name="CustomShape 29"/>
              <p:cNvSpPr/>
              <p:nvPr/>
            </p:nvSpPr>
            <p:spPr>
              <a:xfrm>
                <a:off x="3969" y="6123"/>
                <a:ext cx="935" cy="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行为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2" name="CustomShape 30"/>
              <p:cNvSpPr/>
              <p:nvPr/>
            </p:nvSpPr>
            <p:spPr>
              <a:xfrm>
                <a:off x="6093" y="6123"/>
                <a:ext cx="935" cy="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设计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3" name="CustomShape 31"/>
              <p:cNvSpPr/>
              <p:nvPr/>
            </p:nvSpPr>
            <p:spPr>
              <a:xfrm>
                <a:off x="6553" y="7209"/>
                <a:ext cx="2097" cy="87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04" name="CustomShape 32"/>
              <p:cNvSpPr/>
              <p:nvPr/>
            </p:nvSpPr>
            <p:spPr>
              <a:xfrm>
                <a:off x="6553" y="7210"/>
                <a:ext cx="4194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05" name="CustomShape 33"/>
              <p:cNvSpPr/>
              <p:nvPr/>
            </p:nvSpPr>
            <p:spPr>
              <a:xfrm flipH="1">
                <a:off x="12439" y="4762"/>
                <a:ext cx="2050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06" name="CustomShape 34"/>
              <p:cNvSpPr/>
              <p:nvPr/>
            </p:nvSpPr>
            <p:spPr>
              <a:xfrm>
                <a:off x="14491" y="4762"/>
                <a:ext cx="1" cy="87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07" name="CustomShape 35"/>
              <p:cNvSpPr/>
              <p:nvPr/>
            </p:nvSpPr>
            <p:spPr>
              <a:xfrm>
                <a:off x="14491" y="4763"/>
                <a:ext cx="2097" cy="85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08" name="CustomShape 36"/>
              <p:cNvSpPr/>
              <p:nvPr/>
            </p:nvSpPr>
            <p:spPr>
              <a:xfrm>
                <a:off x="4025" y="8327"/>
                <a:ext cx="935" cy="9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ctr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分而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治之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9" name="CustomShape 37"/>
              <p:cNvSpPr/>
              <p:nvPr/>
            </p:nvSpPr>
            <p:spPr>
              <a:xfrm>
                <a:off x="13861" y="3709"/>
                <a:ext cx="935" cy="9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类和类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0" name="CustomShape 38"/>
              <p:cNvSpPr/>
              <p:nvPr/>
            </p:nvSpPr>
            <p:spPr>
              <a:xfrm>
                <a:off x="8184" y="8327"/>
                <a:ext cx="935" cy="9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ctr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高内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聚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1" name="CustomShape 39"/>
              <p:cNvSpPr/>
              <p:nvPr/>
            </p:nvSpPr>
            <p:spPr>
              <a:xfrm>
                <a:off x="6085" y="8327"/>
                <a:ext cx="935" cy="9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ctr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封装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变化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2" name="CustomShape 40"/>
              <p:cNvSpPr/>
              <p:nvPr/>
            </p:nvSpPr>
            <p:spPr>
              <a:xfrm>
                <a:off x="10280" y="8327"/>
                <a:ext cx="935" cy="9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低耦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合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3" name="CustomShape 41"/>
              <p:cNvSpPr/>
              <p:nvPr/>
            </p:nvSpPr>
            <p:spPr>
              <a:xfrm>
                <a:off x="11963" y="6068"/>
                <a:ext cx="935" cy="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泛化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4" name="CustomShape 42"/>
              <p:cNvSpPr/>
              <p:nvPr/>
            </p:nvSpPr>
            <p:spPr>
              <a:xfrm>
                <a:off x="14004" y="6068"/>
                <a:ext cx="935" cy="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关联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5" name="CustomShape 43"/>
              <p:cNvSpPr/>
              <p:nvPr/>
            </p:nvSpPr>
            <p:spPr>
              <a:xfrm>
                <a:off x="16129" y="6068"/>
                <a:ext cx="935" cy="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sz="18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依赖</a:t>
                </a:r>
                <a:endPara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7" name="CustomShape 45"/>
              <p:cNvSpPr/>
              <p:nvPr/>
            </p:nvSpPr>
            <p:spPr>
              <a:xfrm flipH="1" flipV="1">
                <a:off x="8650" y="2366"/>
                <a:ext cx="5841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9160" cap="rnd">
                <a:solidFill>
                  <a:srgbClr val="000000"/>
                </a:solidFill>
                <a:custDash>
                  <a:ds d="100000" sp="100000"/>
                  <a:ds d="100000" sp="100000"/>
                </a:custDash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sp>
        <p:nvSpPr>
          <p:cNvPr id="418" name="CustomShape 46"/>
          <p:cNvSpPr/>
          <p:nvPr/>
        </p:nvSpPr>
        <p:spPr>
          <a:xfrm>
            <a:off x="735480" y="232920"/>
            <a:ext cx="279576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30000"/>
              </a:lnSpc>
            </a:pPr>
            <a:r>
              <a:rPr lang="en-US" sz="11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Dendrogram</a:t>
            </a:r>
            <a:endParaRPr lang="en-US" sz="11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Line 10"/>
          <p:cNvSpPr/>
          <p:nvPr/>
        </p:nvSpPr>
        <p:spPr>
          <a:xfrm>
            <a:off x="6986520" y="1596240"/>
            <a:ext cx="360" cy="4313160"/>
          </a:xfrm>
          <a:prstGeom prst="line">
            <a:avLst/>
          </a:prstGeom>
          <a:ln w="12600">
            <a:solidFill>
              <a:srgbClr val="80808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0" name="CustomShape 12"/>
          <p:cNvSpPr/>
          <p:nvPr/>
        </p:nvSpPr>
        <p:spPr>
          <a:xfrm>
            <a:off x="6950520" y="5873760"/>
            <a:ext cx="70560" cy="705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" name="组合 2"/>
          <p:cNvGrpSpPr/>
          <p:nvPr/>
        </p:nvGrpSpPr>
        <p:grpSpPr>
          <a:xfrm>
            <a:off x="7208520" y="1643380"/>
            <a:ext cx="3850005" cy="4397375"/>
            <a:chOff x="11352" y="2588"/>
            <a:chExt cx="6063" cy="6925"/>
          </a:xfrm>
        </p:grpSpPr>
        <p:sp>
          <p:nvSpPr>
            <p:cNvPr id="419" name="CustomShape 1"/>
            <p:cNvSpPr/>
            <p:nvPr/>
          </p:nvSpPr>
          <p:spPr>
            <a:xfrm>
              <a:off x="11352" y="5146"/>
              <a:ext cx="1538" cy="1538"/>
            </a:xfrm>
            <a:prstGeom prst="ellipse">
              <a:avLst/>
            </a:prstGeom>
            <a:solidFill>
              <a:srgbClr val="404040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0" name="CustomShape 2"/>
            <p:cNvSpPr/>
            <p:nvPr/>
          </p:nvSpPr>
          <p:spPr>
            <a:xfrm>
              <a:off x="11352" y="7604"/>
              <a:ext cx="1538" cy="1538"/>
            </a:xfrm>
            <a:prstGeom prst="ellipse">
              <a:avLst/>
            </a:prstGeom>
            <a:solidFill>
              <a:srgbClr val="404040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1" name="CustomShape 3"/>
            <p:cNvSpPr/>
            <p:nvPr/>
          </p:nvSpPr>
          <p:spPr>
            <a:xfrm>
              <a:off x="11352" y="2688"/>
              <a:ext cx="1538" cy="1538"/>
            </a:xfrm>
            <a:prstGeom prst="ellipse">
              <a:avLst/>
            </a:prstGeom>
            <a:solidFill>
              <a:srgbClr val="ED1C24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2" name="CustomShape 4"/>
            <p:cNvSpPr/>
            <p:nvPr/>
          </p:nvSpPr>
          <p:spPr>
            <a:xfrm>
              <a:off x="12980" y="2588"/>
              <a:ext cx="2443" cy="57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404040"/>
                  </a:solidFill>
                  <a:latin typeface="思源黑体 CN Bold"/>
                  <a:ea typeface="思源黑体 CN Bold"/>
                </a:rPr>
                <a:t>作用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423" name="CustomShape 5"/>
            <p:cNvSpPr/>
            <p:nvPr/>
          </p:nvSpPr>
          <p:spPr>
            <a:xfrm>
              <a:off x="12967" y="3123"/>
              <a:ext cx="4448" cy="14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marL="215900" indent="-215265">
                <a:lnSpc>
                  <a:spcPct val="100000"/>
                </a:lnSpc>
                <a:buClr>
                  <a:srgbClr val="000000"/>
                </a:buClr>
                <a:buFont typeface="Wingdings" panose="05000000000000000000" pitchFamily="2" charset="2"/>
                <a:buChar char=""/>
              </a:pPr>
              <a:r>
                <a:rPr lang="en-US" sz="1400" b="0" kern="1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重用现有类的概念,并在此基础上进行</a:t>
              </a:r>
              <a:r>
                <a:rPr lang="en-US" sz="1400" b="0" kern="1000">
                  <a:solidFill>
                    <a:srgbClr val="CE181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扩展</a:t>
              </a:r>
              <a:r>
                <a:rPr lang="en-US" sz="1400" b="0" kern="1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endParaRPr lang="en-US" sz="1400" b="0" kern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215900" indent="-215265">
                <a:lnSpc>
                  <a:spcPct val="100000"/>
                </a:lnSpc>
                <a:buClr>
                  <a:srgbClr val="000000"/>
                </a:buClr>
                <a:buFont typeface="Wingdings" panose="05000000000000000000" pitchFamily="2" charset="2"/>
                <a:buChar char=""/>
              </a:pPr>
              <a:r>
                <a:rPr lang="en-US" sz="1400" b="0" kern="1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隔离客户端代码与实现方式</a:t>
              </a:r>
              <a:endParaRPr lang="en-US" sz="1400" b="0" kern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4" name="CustomShape 6"/>
            <p:cNvSpPr/>
            <p:nvPr/>
          </p:nvSpPr>
          <p:spPr>
            <a:xfrm>
              <a:off x="12980" y="7536"/>
              <a:ext cx="2443" cy="57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404040"/>
                  </a:solidFill>
                  <a:latin typeface="思源黑体 CN Bold"/>
                  <a:ea typeface="思源黑体 CN Bold"/>
                </a:rPr>
                <a:t>作用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425" name="CustomShape 7"/>
            <p:cNvSpPr/>
            <p:nvPr/>
          </p:nvSpPr>
          <p:spPr>
            <a:xfrm>
              <a:off x="12967" y="8107"/>
              <a:ext cx="4448" cy="14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marL="286385" indent="-285750">
                <a:lnSpc>
                  <a:spcPct val="100000"/>
                </a:lnSpc>
                <a:buClr>
                  <a:srgbClr val="000000"/>
                </a:buClr>
                <a:buFont typeface="Wingdings" panose="05000000000000000000" charset="0"/>
                <a:buChar char="Ø"/>
              </a:pPr>
              <a:r>
                <a:rPr lang="en-US" sz="1400" spc="-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</a:t>
              </a:r>
              <a:endParaRPr lang="en-US" sz="14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6385" indent="-285750">
                <a:lnSpc>
                  <a:spcPct val="100000"/>
                </a:lnSpc>
                <a:buClr>
                  <a:srgbClr val="000000"/>
                </a:buClr>
                <a:buFont typeface="Wingdings" panose="05000000000000000000" charset="0"/>
                <a:buChar char="Ø"/>
              </a:pPr>
              <a:r>
                <a:rPr lang="en-US" sz="1400" spc="-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行为</a:t>
              </a:r>
              <a:endParaRPr lang="en-US" sz="14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6385" indent="-285750">
                <a:lnSpc>
                  <a:spcPct val="100000"/>
                </a:lnSpc>
                <a:buClr>
                  <a:srgbClr val="000000"/>
                </a:buClr>
                <a:buFont typeface="Wingdings" panose="05000000000000000000" charset="0"/>
                <a:buChar char="Ø"/>
              </a:pPr>
              <a:r>
                <a:rPr lang="en-US" sz="1400" spc="-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设计</a:t>
              </a:r>
              <a:endParaRPr lang="en-US" sz="14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6" name="CustomShape 8"/>
            <p:cNvSpPr/>
            <p:nvPr/>
          </p:nvSpPr>
          <p:spPr>
            <a:xfrm>
              <a:off x="12967" y="5505"/>
              <a:ext cx="4448" cy="14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marL="215900" indent="-215265">
                <a:lnSpc>
                  <a:spcPct val="100000"/>
                </a:lnSpc>
                <a:buClr>
                  <a:srgbClr val="000000"/>
                </a:buClr>
                <a:buFont typeface="Wingdings" panose="05000000000000000000" pitchFamily="2" charset="2"/>
                <a:buChar char=""/>
              </a:pPr>
              <a:r>
                <a:rPr lang="en-US" sz="1400" kern="0">
                  <a:solidFill>
                    <a:srgbClr val="000000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通过重写执行不同变化点</a:t>
              </a:r>
              <a:endParaRPr lang="en-US" sz="1400" b="0" kern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215900" indent="-215265">
                <a:lnSpc>
                  <a:spcPct val="100000"/>
                </a:lnSpc>
                <a:buClr>
                  <a:srgbClr val="000000"/>
                </a:buClr>
                <a:buFont typeface="Wingdings" panose="05000000000000000000" pitchFamily="2" charset="2"/>
                <a:buChar char=""/>
              </a:pPr>
              <a:r>
                <a:rPr lang="en-US" sz="1400" b="0" kern="0">
                  <a:solidFill>
                    <a:srgbClr val="000000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调用父一个方法,执行子类方法,不同实现方式不一样,所以表现形态就不一样</a:t>
              </a:r>
              <a:r>
                <a:rPr lang="en-US" sz="1400" b="0" kern="0">
                  <a:solidFill>
                    <a:srgbClr val="000000"/>
                  </a:solidFill>
                  <a:uFillTx/>
                  <a:latin typeface="Helvetica;Arial"/>
                  <a:ea typeface="Noto Sans CJK SC Regular"/>
                </a:rPr>
                <a:t>.</a:t>
              </a:r>
              <a:endParaRPr lang="en-US" sz="1400" b="0" kern="0">
                <a:solidFill>
                  <a:srgbClr val="000000"/>
                </a:solidFill>
                <a:uFillTx/>
                <a:latin typeface="Helvetica;Arial"/>
                <a:ea typeface="Noto Sans CJK SC Regular"/>
              </a:endParaRPr>
            </a:p>
          </p:txBody>
        </p:sp>
        <p:sp>
          <p:nvSpPr>
            <p:cNvPr id="427" name="CustomShape 9"/>
            <p:cNvSpPr/>
            <p:nvPr/>
          </p:nvSpPr>
          <p:spPr>
            <a:xfrm>
              <a:off x="12980" y="4958"/>
              <a:ext cx="2443" cy="57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404040"/>
                  </a:solidFill>
                  <a:latin typeface="思源黑体 CN Bold"/>
                  <a:ea typeface="思源黑体 CN Bold"/>
                </a:rPr>
                <a:t>作用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431" name="CustomShape 13"/>
            <p:cNvSpPr/>
            <p:nvPr/>
          </p:nvSpPr>
          <p:spPr>
            <a:xfrm>
              <a:off x="11565" y="3089"/>
              <a:ext cx="935" cy="5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思源黑体 CN Bold"/>
                  <a:ea typeface="Helvetica;Arial"/>
                </a:rPr>
                <a:t>继承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  <p:sp>
          <p:nvSpPr>
            <p:cNvPr id="432" name="CustomShape 14"/>
            <p:cNvSpPr/>
            <p:nvPr/>
          </p:nvSpPr>
          <p:spPr>
            <a:xfrm>
              <a:off x="11536" y="5583"/>
              <a:ext cx="935" cy="5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思源黑体 CN Bold"/>
                  <a:ea typeface="Helvetica;Arial"/>
                </a:rPr>
                <a:t>多态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  <p:sp>
          <p:nvSpPr>
            <p:cNvPr id="433" name="CustomShape 15"/>
            <p:cNvSpPr/>
            <p:nvPr/>
          </p:nvSpPr>
          <p:spPr>
            <a:xfrm>
              <a:off x="11536" y="8050"/>
              <a:ext cx="935" cy="5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思源黑体 CN Bold"/>
                  <a:ea typeface="Helvetica;Arial"/>
                </a:rPr>
                <a:t>封装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</p:grpSp>
      <p:sp>
        <p:nvSpPr>
          <p:cNvPr id="449" name="CustomShape 31"/>
          <p:cNvSpPr/>
          <p:nvPr/>
        </p:nvSpPr>
        <p:spPr>
          <a:xfrm>
            <a:off x="749880" y="473040"/>
            <a:ext cx="24112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endParaRPr 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" name="CustomShape 32"/>
          <p:cNvSpPr/>
          <p:nvPr/>
        </p:nvSpPr>
        <p:spPr>
          <a:xfrm>
            <a:off x="735480" y="232920"/>
            <a:ext cx="279576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30000"/>
              </a:lnSpc>
            </a:pPr>
            <a:r>
              <a:rPr lang="en-US" sz="11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Succession</a:t>
            </a:r>
            <a:endParaRPr lang="en-US" sz="11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9" name="CustomShape 11"/>
          <p:cNvSpPr/>
          <p:nvPr/>
        </p:nvSpPr>
        <p:spPr>
          <a:xfrm>
            <a:off x="6950710" y="1596390"/>
            <a:ext cx="70485" cy="70485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7" name="CustomShape 29"/>
          <p:cNvSpPr/>
          <p:nvPr/>
        </p:nvSpPr>
        <p:spPr>
          <a:xfrm>
            <a:off x="3552190" y="4321810"/>
            <a:ext cx="3322955" cy="6419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44" name="组合 43"/>
          <p:cNvGrpSpPr/>
          <p:nvPr/>
        </p:nvGrpSpPr>
        <p:grpSpPr>
          <a:xfrm>
            <a:off x="815340" y="1464310"/>
            <a:ext cx="6059170" cy="4582160"/>
            <a:chOff x="1284" y="2306"/>
            <a:chExt cx="9542" cy="7216"/>
          </a:xfrm>
        </p:grpSpPr>
        <p:sp>
          <p:nvSpPr>
            <p:cNvPr id="448" name="CustomShape 30"/>
            <p:cNvSpPr/>
            <p:nvPr/>
          </p:nvSpPr>
          <p:spPr>
            <a:xfrm>
              <a:off x="5594" y="6690"/>
              <a:ext cx="5233" cy="10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/>
            <a:p>
              <a:pPr>
                <a:lnSpc>
                  <a:spcPct val="120000"/>
                </a:lnSpc>
              </a:pPr>
              <a:r>
                <a:rPr lang="en-US" sz="1400" b="0" kern="1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隔离客户端代码与实现方式</a:t>
              </a:r>
              <a:endParaRPr lang="en-US" sz="1400" b="0" kern="10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sz="1400" b="0" kern="1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即隔离用于做</a:t>
              </a:r>
              <a:endParaRPr lang="en-US" sz="1400" b="0" kern="10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sz="1400" b="0" kern="10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能够使得构建框架和实现功能同时进行</a:t>
              </a:r>
              <a:endParaRPr lang="en-US" sz="1400" b="0" kern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284" y="2306"/>
              <a:ext cx="9542" cy="7216"/>
              <a:chOff x="1284" y="2306"/>
              <a:chExt cx="9542" cy="7216"/>
            </a:xfrm>
          </p:grpSpPr>
          <p:sp>
            <p:nvSpPr>
              <p:cNvPr id="441" name="CustomShape 23"/>
              <p:cNvSpPr/>
              <p:nvPr/>
            </p:nvSpPr>
            <p:spPr>
              <a:xfrm>
                <a:off x="5594" y="2876"/>
                <a:ext cx="5233" cy="3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/>
              <a:p>
                <a:pPr>
                  <a:lnSpc>
                    <a:spcPct val="120000"/>
                  </a:lnSpc>
                </a:pPr>
                <a:r>
                  <a:rPr lang="en-US" sz="1400" b="0" kern="100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我         交通工具	</a:t>
                </a:r>
                <a:r>
                  <a:rPr lang="zh-CN" altLang="en-US" sz="1400" b="0" kern="100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地点</a:t>
                </a:r>
                <a:endParaRPr lang="en-US" sz="1400" b="0" kern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400" b="0" kern="1000">
                    <a:solidFill>
                      <a:srgbClr val="CE181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交通工具</a:t>
                </a:r>
                <a:r>
                  <a:rPr lang="en-US" sz="1400" b="0" kern="100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是一个类</a:t>
                </a:r>
                <a:endParaRPr lang="en-US" sz="1400" b="0" kern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400" b="0" kern="100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概念上来讲是   </a:t>
                </a:r>
                <a:r>
                  <a:rPr lang="en-US" sz="1400" b="1" kern="100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让某种东西产生距离位移</a:t>
                </a:r>
                <a:endParaRPr lang="en-US" sz="1400" b="0" kern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400" b="0" kern="1000">
                    <a:solidFill>
                      <a:srgbClr val="CE181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飞机</a:t>
                </a:r>
                <a:r>
                  <a:rPr lang="en-US" sz="1400" b="0" kern="100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也是   </a:t>
                </a:r>
                <a:r>
                  <a:rPr lang="en-US" sz="1400" b="1" kern="100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让某种东西产生距离位移</a:t>
                </a:r>
                <a:endParaRPr lang="en-US" sz="1400" b="0" kern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400" b="0" kern="100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不过产生距离位移的方式是</a:t>
                </a:r>
                <a:r>
                  <a:rPr lang="en-US" sz="1400" b="1" kern="100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飞行</a:t>
                </a:r>
                <a:endParaRPr lang="en-US" sz="1400" b="0" kern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400" b="1" kern="10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重用现有类的概念,并在此基础上进行扩展</a:t>
                </a:r>
                <a:endParaRPr lang="en-US" sz="1400" b="0" kern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1284" y="2306"/>
                <a:ext cx="7143" cy="7217"/>
                <a:chOff x="1284" y="2306"/>
                <a:chExt cx="7143" cy="7217"/>
              </a:xfrm>
            </p:grpSpPr>
            <p:sp>
              <p:nvSpPr>
                <p:cNvPr id="437" name="CustomShape 19"/>
                <p:cNvSpPr/>
                <p:nvPr/>
              </p:nvSpPr>
              <p:spPr>
                <a:xfrm>
                  <a:off x="2601" y="7612"/>
                  <a:ext cx="687" cy="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3">
                      <a:moveTo>
                        <a:pt x="45" y="17"/>
                      </a:moveTo>
                      <a:lnTo>
                        <a:pt x="17" y="43"/>
                      </a:lnTo>
                      <a:lnTo>
                        <a:pt x="0" y="26"/>
                      </a:lnTo>
                      <a:lnTo>
                        <a:pt x="29" y="0"/>
                      </a:lnTo>
                      <a:lnTo>
                        <a:pt x="45" y="1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438" name="CustomShape 20"/>
                <p:cNvSpPr/>
                <p:nvPr/>
              </p:nvSpPr>
              <p:spPr>
                <a:xfrm>
                  <a:off x="2647" y="5944"/>
                  <a:ext cx="2171" cy="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" h="60"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0"/>
                        <a:pt x="30" y="60"/>
                      </a:cubicBezTo>
                      <a:cubicBezTo>
                        <a:pt x="47" y="60"/>
                        <a:pt x="60" y="47"/>
                        <a:pt x="60" y="30"/>
                      </a:cubicBezTo>
                      <a:cubicBezTo>
                        <a:pt x="60" y="13"/>
                        <a:pt x="47" y="0"/>
                        <a:pt x="30" y="0"/>
                      </a:cubicBezTo>
                      <a:close/>
                      <a:moveTo>
                        <a:pt x="30" y="51"/>
                      </a:moveTo>
                      <a:cubicBezTo>
                        <a:pt x="18" y="51"/>
                        <a:pt x="8" y="42"/>
                        <a:pt x="8" y="30"/>
                      </a:cubicBezTo>
                      <a:cubicBezTo>
                        <a:pt x="8" y="18"/>
                        <a:pt x="18" y="8"/>
                        <a:pt x="30" y="8"/>
                      </a:cubicBezTo>
                      <a:cubicBezTo>
                        <a:pt x="42" y="8"/>
                        <a:pt x="52" y="18"/>
                        <a:pt x="52" y="30"/>
                      </a:cubicBezTo>
                      <a:cubicBezTo>
                        <a:pt x="52" y="42"/>
                        <a:pt x="42" y="51"/>
                        <a:pt x="30" y="5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439" name="CustomShape 21"/>
                <p:cNvSpPr/>
                <p:nvPr/>
              </p:nvSpPr>
              <p:spPr>
                <a:xfrm>
                  <a:off x="1300" y="8041"/>
                  <a:ext cx="1528" cy="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41">
                      <a:moveTo>
                        <a:pt x="30" y="0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9"/>
                        <a:pt x="0" y="34"/>
                        <a:pt x="3" y="38"/>
                      </a:cubicBezTo>
                      <a:cubicBezTo>
                        <a:pt x="6" y="41"/>
                        <a:pt x="12" y="41"/>
                        <a:pt x="15" y="38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434" name="CustomShape 16"/>
                <p:cNvSpPr/>
                <p:nvPr/>
              </p:nvSpPr>
              <p:spPr>
                <a:xfrm>
                  <a:off x="2585" y="4001"/>
                  <a:ext cx="687" cy="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43">
                      <a:moveTo>
                        <a:pt x="45" y="17"/>
                      </a:moveTo>
                      <a:lnTo>
                        <a:pt x="17" y="43"/>
                      </a:lnTo>
                      <a:lnTo>
                        <a:pt x="0" y="26"/>
                      </a:lnTo>
                      <a:lnTo>
                        <a:pt x="29" y="0"/>
                      </a:lnTo>
                      <a:lnTo>
                        <a:pt x="45" y="1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435" name="CustomShape 17"/>
                <p:cNvSpPr/>
                <p:nvPr/>
              </p:nvSpPr>
              <p:spPr>
                <a:xfrm>
                  <a:off x="2631" y="2333"/>
                  <a:ext cx="2171" cy="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" h="60"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0"/>
                        <a:pt x="30" y="60"/>
                      </a:cubicBezTo>
                      <a:cubicBezTo>
                        <a:pt x="47" y="60"/>
                        <a:pt x="60" y="47"/>
                        <a:pt x="60" y="30"/>
                      </a:cubicBezTo>
                      <a:cubicBezTo>
                        <a:pt x="60" y="13"/>
                        <a:pt x="47" y="0"/>
                        <a:pt x="30" y="0"/>
                      </a:cubicBezTo>
                      <a:close/>
                      <a:moveTo>
                        <a:pt x="30" y="51"/>
                      </a:moveTo>
                      <a:cubicBezTo>
                        <a:pt x="18" y="51"/>
                        <a:pt x="8" y="42"/>
                        <a:pt x="8" y="30"/>
                      </a:cubicBezTo>
                      <a:cubicBezTo>
                        <a:pt x="8" y="18"/>
                        <a:pt x="18" y="8"/>
                        <a:pt x="30" y="8"/>
                      </a:cubicBezTo>
                      <a:cubicBezTo>
                        <a:pt x="42" y="8"/>
                        <a:pt x="52" y="18"/>
                        <a:pt x="52" y="30"/>
                      </a:cubicBezTo>
                      <a:cubicBezTo>
                        <a:pt x="52" y="42"/>
                        <a:pt x="42" y="51"/>
                        <a:pt x="30" y="5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436" name="CustomShape 18"/>
                <p:cNvSpPr/>
                <p:nvPr/>
              </p:nvSpPr>
              <p:spPr>
                <a:xfrm>
                  <a:off x="1284" y="4430"/>
                  <a:ext cx="1528" cy="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41">
                      <a:moveTo>
                        <a:pt x="30" y="0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9"/>
                        <a:pt x="0" y="34"/>
                        <a:pt x="3" y="38"/>
                      </a:cubicBezTo>
                      <a:cubicBezTo>
                        <a:pt x="6" y="41"/>
                        <a:pt x="12" y="41"/>
                        <a:pt x="15" y="38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440" name="CustomShape 22"/>
                <p:cNvSpPr/>
                <p:nvPr/>
              </p:nvSpPr>
              <p:spPr>
                <a:xfrm>
                  <a:off x="5237" y="2306"/>
                  <a:ext cx="3095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68400" tIns="34200" rIns="68400" bIns="34200"/>
                <a:p>
                  <a:pPr>
                    <a:lnSpc>
                      <a:spcPct val="100000"/>
                    </a:lnSpc>
                  </a:pPr>
                  <a:r>
                    <a:rPr lang="en-US" sz="1800" b="1" strike="noStrike" spc="-1">
                      <a:solidFill>
                        <a:srgbClr val="404040"/>
                      </a:solidFill>
                      <a:latin typeface="思源黑体 CN Bold"/>
                      <a:ea typeface="思源黑体 CN Bold"/>
                    </a:rPr>
                    <a:t>概念角度</a:t>
                  </a:r>
                  <a:endParaRPr lang="en-US" sz="1800" b="0" strike="noStrike" spc="-1">
                    <a:latin typeface="Arial" panose="020B0604020202020204"/>
                  </a:endParaRPr>
                </a:p>
              </p:txBody>
            </p:sp>
            <p:sp>
              <p:nvSpPr>
                <p:cNvPr id="442" name="CustomShape 24"/>
                <p:cNvSpPr/>
                <p:nvPr/>
              </p:nvSpPr>
              <p:spPr>
                <a:xfrm>
                  <a:off x="3243" y="2948"/>
                  <a:ext cx="894" cy="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8" h="5494">
                      <a:moveTo>
                        <a:pt x="2825" y="454"/>
                      </a:moveTo>
                      <a:lnTo>
                        <a:pt x="2825" y="0"/>
                      </a:lnTo>
                      <a:lnTo>
                        <a:pt x="2514" y="0"/>
                      </a:lnTo>
                      <a:lnTo>
                        <a:pt x="2514" y="454"/>
                      </a:lnTo>
                      <a:lnTo>
                        <a:pt x="0" y="454"/>
                      </a:lnTo>
                      <a:lnTo>
                        <a:pt x="0" y="1259"/>
                      </a:lnTo>
                      <a:lnTo>
                        <a:pt x="276" y="1259"/>
                      </a:lnTo>
                      <a:lnTo>
                        <a:pt x="276" y="4295"/>
                      </a:lnTo>
                      <a:lnTo>
                        <a:pt x="2197" y="4295"/>
                      </a:lnTo>
                      <a:lnTo>
                        <a:pt x="1028" y="5252"/>
                      </a:lnTo>
                      <a:lnTo>
                        <a:pt x="1225" y="5494"/>
                      </a:lnTo>
                      <a:lnTo>
                        <a:pt x="2689" y="4295"/>
                      </a:lnTo>
                      <a:lnTo>
                        <a:pt x="2699" y="4295"/>
                      </a:lnTo>
                      <a:lnTo>
                        <a:pt x="4163" y="5494"/>
                      </a:lnTo>
                      <a:lnTo>
                        <a:pt x="4360" y="5252"/>
                      </a:lnTo>
                      <a:lnTo>
                        <a:pt x="3192" y="4295"/>
                      </a:lnTo>
                      <a:lnTo>
                        <a:pt x="5105" y="4295"/>
                      </a:lnTo>
                      <a:lnTo>
                        <a:pt x="5105" y="1259"/>
                      </a:lnTo>
                      <a:lnTo>
                        <a:pt x="5438" y="1259"/>
                      </a:lnTo>
                      <a:lnTo>
                        <a:pt x="5438" y="454"/>
                      </a:lnTo>
                      <a:lnTo>
                        <a:pt x="2825" y="454"/>
                      </a:lnTo>
                      <a:close/>
                      <a:moveTo>
                        <a:pt x="4793" y="3983"/>
                      </a:moveTo>
                      <a:lnTo>
                        <a:pt x="587" y="3983"/>
                      </a:lnTo>
                      <a:lnTo>
                        <a:pt x="587" y="1259"/>
                      </a:lnTo>
                      <a:lnTo>
                        <a:pt x="4793" y="1259"/>
                      </a:lnTo>
                      <a:lnTo>
                        <a:pt x="4793" y="3983"/>
                      </a:lnTo>
                      <a:close/>
                      <a:moveTo>
                        <a:pt x="1611" y="3281"/>
                      </a:moveTo>
                      <a:lnTo>
                        <a:pt x="1611" y="2471"/>
                      </a:lnTo>
                      <a:lnTo>
                        <a:pt x="2422" y="2471"/>
                      </a:lnTo>
                      <a:lnTo>
                        <a:pt x="2420" y="2429"/>
                      </a:lnTo>
                      <a:lnTo>
                        <a:pt x="2417" y="2388"/>
                      </a:lnTo>
                      <a:lnTo>
                        <a:pt x="2412" y="2347"/>
                      </a:lnTo>
                      <a:lnTo>
                        <a:pt x="2405" y="2308"/>
                      </a:lnTo>
                      <a:lnTo>
                        <a:pt x="2396" y="2268"/>
                      </a:lnTo>
                      <a:lnTo>
                        <a:pt x="2385" y="2230"/>
                      </a:lnTo>
                      <a:lnTo>
                        <a:pt x="2373" y="2192"/>
                      </a:lnTo>
                      <a:lnTo>
                        <a:pt x="2358" y="2156"/>
                      </a:lnTo>
                      <a:lnTo>
                        <a:pt x="2341" y="2120"/>
                      </a:lnTo>
                      <a:lnTo>
                        <a:pt x="2324" y="2085"/>
                      </a:lnTo>
                      <a:lnTo>
                        <a:pt x="2304" y="2051"/>
                      </a:lnTo>
                      <a:lnTo>
                        <a:pt x="2284" y="2018"/>
                      </a:lnTo>
                      <a:lnTo>
                        <a:pt x="2260" y="1986"/>
                      </a:lnTo>
                      <a:lnTo>
                        <a:pt x="2237" y="1956"/>
                      </a:lnTo>
                      <a:lnTo>
                        <a:pt x="2210" y="1926"/>
                      </a:lnTo>
                      <a:lnTo>
                        <a:pt x="2184" y="1898"/>
                      </a:lnTo>
                      <a:lnTo>
                        <a:pt x="2156" y="1871"/>
                      </a:lnTo>
                      <a:lnTo>
                        <a:pt x="2126" y="1846"/>
                      </a:lnTo>
                      <a:lnTo>
                        <a:pt x="2096" y="1822"/>
                      </a:lnTo>
                      <a:lnTo>
                        <a:pt x="2064" y="1799"/>
                      </a:lnTo>
                      <a:lnTo>
                        <a:pt x="2031" y="1778"/>
                      </a:lnTo>
                      <a:lnTo>
                        <a:pt x="1997" y="1759"/>
                      </a:lnTo>
                      <a:lnTo>
                        <a:pt x="1962" y="1741"/>
                      </a:lnTo>
                      <a:lnTo>
                        <a:pt x="1926" y="1724"/>
                      </a:lnTo>
                      <a:lnTo>
                        <a:pt x="1890" y="1710"/>
                      </a:lnTo>
                      <a:lnTo>
                        <a:pt x="1852" y="1697"/>
                      </a:lnTo>
                      <a:lnTo>
                        <a:pt x="1814" y="1686"/>
                      </a:lnTo>
                      <a:lnTo>
                        <a:pt x="1774" y="1677"/>
                      </a:lnTo>
                      <a:lnTo>
                        <a:pt x="1735" y="1670"/>
                      </a:lnTo>
                      <a:lnTo>
                        <a:pt x="1694" y="1665"/>
                      </a:lnTo>
                      <a:lnTo>
                        <a:pt x="1653" y="1662"/>
                      </a:lnTo>
                      <a:lnTo>
                        <a:pt x="1611" y="1660"/>
                      </a:lnTo>
                      <a:lnTo>
                        <a:pt x="1569" y="1662"/>
                      </a:lnTo>
                      <a:lnTo>
                        <a:pt x="1528" y="1665"/>
                      </a:lnTo>
                      <a:lnTo>
                        <a:pt x="1487" y="1670"/>
                      </a:lnTo>
                      <a:lnTo>
                        <a:pt x="1448" y="1677"/>
                      </a:lnTo>
                      <a:lnTo>
                        <a:pt x="1408" y="1686"/>
                      </a:lnTo>
                      <a:lnTo>
                        <a:pt x="1369" y="1697"/>
                      </a:lnTo>
                      <a:lnTo>
                        <a:pt x="1332" y="1710"/>
                      </a:lnTo>
                      <a:lnTo>
                        <a:pt x="1295" y="1724"/>
                      </a:lnTo>
                      <a:lnTo>
                        <a:pt x="1260" y="1741"/>
                      </a:lnTo>
                      <a:lnTo>
                        <a:pt x="1224" y="1759"/>
                      </a:lnTo>
                      <a:lnTo>
                        <a:pt x="1191" y="1778"/>
                      </a:lnTo>
                      <a:lnTo>
                        <a:pt x="1157" y="1799"/>
                      </a:lnTo>
                      <a:lnTo>
                        <a:pt x="1126" y="1822"/>
                      </a:lnTo>
                      <a:lnTo>
                        <a:pt x="1096" y="1846"/>
                      </a:lnTo>
                      <a:lnTo>
                        <a:pt x="1066" y="1871"/>
                      </a:lnTo>
                      <a:lnTo>
                        <a:pt x="1038" y="1898"/>
                      </a:lnTo>
                      <a:lnTo>
                        <a:pt x="1011" y="1926"/>
                      </a:lnTo>
                      <a:lnTo>
                        <a:pt x="986" y="1956"/>
                      </a:lnTo>
                      <a:lnTo>
                        <a:pt x="962" y="1986"/>
                      </a:lnTo>
                      <a:lnTo>
                        <a:pt x="939" y="2018"/>
                      </a:lnTo>
                      <a:lnTo>
                        <a:pt x="918" y="2051"/>
                      </a:lnTo>
                      <a:lnTo>
                        <a:pt x="899" y="2085"/>
                      </a:lnTo>
                      <a:lnTo>
                        <a:pt x="881" y="2120"/>
                      </a:lnTo>
                      <a:lnTo>
                        <a:pt x="864" y="2156"/>
                      </a:lnTo>
                      <a:lnTo>
                        <a:pt x="850" y="2192"/>
                      </a:lnTo>
                      <a:lnTo>
                        <a:pt x="837" y="2230"/>
                      </a:lnTo>
                      <a:lnTo>
                        <a:pt x="826" y="2268"/>
                      </a:lnTo>
                      <a:lnTo>
                        <a:pt x="817" y="2308"/>
                      </a:lnTo>
                      <a:lnTo>
                        <a:pt x="809" y="2347"/>
                      </a:lnTo>
                      <a:lnTo>
                        <a:pt x="804" y="2388"/>
                      </a:lnTo>
                      <a:lnTo>
                        <a:pt x="801" y="2429"/>
                      </a:lnTo>
                      <a:lnTo>
                        <a:pt x="800" y="2471"/>
                      </a:lnTo>
                      <a:lnTo>
                        <a:pt x="801" y="2513"/>
                      </a:lnTo>
                      <a:lnTo>
                        <a:pt x="804" y="2554"/>
                      </a:lnTo>
                      <a:lnTo>
                        <a:pt x="809" y="2595"/>
                      </a:lnTo>
                      <a:lnTo>
                        <a:pt x="817" y="2634"/>
                      </a:lnTo>
                      <a:lnTo>
                        <a:pt x="826" y="2674"/>
                      </a:lnTo>
                      <a:lnTo>
                        <a:pt x="837" y="2712"/>
                      </a:lnTo>
                      <a:lnTo>
                        <a:pt x="850" y="2750"/>
                      </a:lnTo>
                      <a:lnTo>
                        <a:pt x="864" y="2786"/>
                      </a:lnTo>
                      <a:lnTo>
                        <a:pt x="881" y="2822"/>
                      </a:lnTo>
                      <a:lnTo>
                        <a:pt x="899" y="2857"/>
                      </a:lnTo>
                      <a:lnTo>
                        <a:pt x="918" y="2891"/>
                      </a:lnTo>
                      <a:lnTo>
                        <a:pt x="939" y="2924"/>
                      </a:lnTo>
                      <a:lnTo>
                        <a:pt x="962" y="2956"/>
                      </a:lnTo>
                      <a:lnTo>
                        <a:pt x="986" y="2986"/>
                      </a:lnTo>
                      <a:lnTo>
                        <a:pt x="1011" y="3016"/>
                      </a:lnTo>
                      <a:lnTo>
                        <a:pt x="1038" y="3044"/>
                      </a:lnTo>
                      <a:lnTo>
                        <a:pt x="1066" y="3070"/>
                      </a:lnTo>
                      <a:lnTo>
                        <a:pt x="1096" y="3097"/>
                      </a:lnTo>
                      <a:lnTo>
                        <a:pt x="1126" y="3120"/>
                      </a:lnTo>
                      <a:lnTo>
                        <a:pt x="1157" y="3144"/>
                      </a:lnTo>
                      <a:lnTo>
                        <a:pt x="1191" y="3164"/>
                      </a:lnTo>
                      <a:lnTo>
                        <a:pt x="1224" y="3184"/>
                      </a:lnTo>
                      <a:lnTo>
                        <a:pt x="1260" y="3201"/>
                      </a:lnTo>
                      <a:lnTo>
                        <a:pt x="1295" y="3218"/>
                      </a:lnTo>
                      <a:lnTo>
                        <a:pt x="1332" y="3233"/>
                      </a:lnTo>
                      <a:lnTo>
                        <a:pt x="1369" y="3245"/>
                      </a:lnTo>
                      <a:lnTo>
                        <a:pt x="1408" y="3256"/>
                      </a:lnTo>
                      <a:lnTo>
                        <a:pt x="1448" y="3265"/>
                      </a:lnTo>
                      <a:lnTo>
                        <a:pt x="1487" y="3272"/>
                      </a:lnTo>
                      <a:lnTo>
                        <a:pt x="1528" y="3277"/>
                      </a:lnTo>
                      <a:lnTo>
                        <a:pt x="1569" y="3280"/>
                      </a:lnTo>
                      <a:lnTo>
                        <a:pt x="1611" y="3281"/>
                      </a:lnTo>
                      <a:close/>
                      <a:moveTo>
                        <a:pt x="1838" y="3503"/>
                      </a:moveTo>
                      <a:lnTo>
                        <a:pt x="1838" y="3503"/>
                      </a:lnTo>
                      <a:lnTo>
                        <a:pt x="1881" y="3502"/>
                      </a:lnTo>
                      <a:lnTo>
                        <a:pt x="1921" y="3499"/>
                      </a:lnTo>
                      <a:lnTo>
                        <a:pt x="1962" y="3493"/>
                      </a:lnTo>
                      <a:lnTo>
                        <a:pt x="2002" y="3486"/>
                      </a:lnTo>
                      <a:lnTo>
                        <a:pt x="2041" y="3477"/>
                      </a:lnTo>
                      <a:lnTo>
                        <a:pt x="2080" y="3466"/>
                      </a:lnTo>
                      <a:lnTo>
                        <a:pt x="2117" y="3453"/>
                      </a:lnTo>
                      <a:lnTo>
                        <a:pt x="2154" y="3439"/>
                      </a:lnTo>
                      <a:lnTo>
                        <a:pt x="2190" y="3422"/>
                      </a:lnTo>
                      <a:lnTo>
                        <a:pt x="2225" y="3404"/>
                      </a:lnTo>
                      <a:lnTo>
                        <a:pt x="2259" y="3385"/>
                      </a:lnTo>
                      <a:lnTo>
                        <a:pt x="2292" y="3364"/>
                      </a:lnTo>
                      <a:lnTo>
                        <a:pt x="2323" y="3341"/>
                      </a:lnTo>
                      <a:lnTo>
                        <a:pt x="2355" y="3317"/>
                      </a:lnTo>
                      <a:lnTo>
                        <a:pt x="2384" y="3292"/>
                      </a:lnTo>
                      <a:lnTo>
                        <a:pt x="2411" y="3265"/>
                      </a:lnTo>
                      <a:lnTo>
                        <a:pt x="2439" y="3237"/>
                      </a:lnTo>
                      <a:lnTo>
                        <a:pt x="2464" y="3207"/>
                      </a:lnTo>
                      <a:lnTo>
                        <a:pt x="2488" y="3177"/>
                      </a:lnTo>
                      <a:lnTo>
                        <a:pt x="2511" y="3146"/>
                      </a:lnTo>
                      <a:lnTo>
                        <a:pt x="2532" y="3112"/>
                      </a:lnTo>
                      <a:lnTo>
                        <a:pt x="2551" y="3079"/>
                      </a:lnTo>
                      <a:lnTo>
                        <a:pt x="2570" y="3043"/>
                      </a:lnTo>
                      <a:lnTo>
                        <a:pt x="2586" y="3008"/>
                      </a:lnTo>
                      <a:lnTo>
                        <a:pt x="2600" y="2971"/>
                      </a:lnTo>
                      <a:lnTo>
                        <a:pt x="2612" y="2933"/>
                      </a:lnTo>
                      <a:lnTo>
                        <a:pt x="2623" y="2895"/>
                      </a:lnTo>
                      <a:lnTo>
                        <a:pt x="2633" y="2855"/>
                      </a:lnTo>
                      <a:lnTo>
                        <a:pt x="2640" y="2816"/>
                      </a:lnTo>
                      <a:lnTo>
                        <a:pt x="2645" y="2775"/>
                      </a:lnTo>
                      <a:lnTo>
                        <a:pt x="2648" y="2734"/>
                      </a:lnTo>
                      <a:lnTo>
                        <a:pt x="2649" y="2692"/>
                      </a:lnTo>
                      <a:lnTo>
                        <a:pt x="1838" y="2692"/>
                      </a:lnTo>
                      <a:lnTo>
                        <a:pt x="1838" y="3503"/>
                      </a:lnTo>
                      <a:close/>
                      <a:moveTo>
                        <a:pt x="4318" y="1839"/>
                      </a:moveTo>
                      <a:lnTo>
                        <a:pt x="3281" y="1839"/>
                      </a:lnTo>
                      <a:lnTo>
                        <a:pt x="3281" y="2150"/>
                      </a:lnTo>
                      <a:lnTo>
                        <a:pt x="4318" y="2150"/>
                      </a:lnTo>
                      <a:lnTo>
                        <a:pt x="4318" y="1839"/>
                      </a:lnTo>
                      <a:close/>
                      <a:moveTo>
                        <a:pt x="4318" y="2411"/>
                      </a:moveTo>
                      <a:lnTo>
                        <a:pt x="3281" y="2411"/>
                      </a:lnTo>
                      <a:lnTo>
                        <a:pt x="3281" y="2723"/>
                      </a:lnTo>
                      <a:lnTo>
                        <a:pt x="4318" y="2723"/>
                      </a:lnTo>
                      <a:lnTo>
                        <a:pt x="4318" y="2411"/>
                      </a:lnTo>
                      <a:close/>
                      <a:moveTo>
                        <a:pt x="4318" y="2983"/>
                      </a:moveTo>
                      <a:lnTo>
                        <a:pt x="3281" y="2983"/>
                      </a:lnTo>
                      <a:lnTo>
                        <a:pt x="3281" y="3295"/>
                      </a:lnTo>
                      <a:lnTo>
                        <a:pt x="4318" y="3295"/>
                      </a:lnTo>
                      <a:lnTo>
                        <a:pt x="4318" y="2983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443" name="CustomShape 25"/>
                <p:cNvSpPr/>
                <p:nvPr/>
              </p:nvSpPr>
              <p:spPr>
                <a:xfrm>
                  <a:off x="3231" y="6605"/>
                  <a:ext cx="1006" cy="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217">
                      <a:moveTo>
                        <a:pt x="100" y="62"/>
                      </a:moveTo>
                      <a:cubicBezTo>
                        <a:pt x="89" y="53"/>
                        <a:pt x="89" y="53"/>
                        <a:pt x="89" y="53"/>
                      </a:cubicBezTo>
                      <a:cubicBezTo>
                        <a:pt x="102" y="38"/>
                        <a:pt x="122" y="28"/>
                        <a:pt x="144" y="28"/>
                      </a:cubicBezTo>
                      <a:cubicBezTo>
                        <a:pt x="165" y="28"/>
                        <a:pt x="184" y="37"/>
                        <a:pt x="197" y="51"/>
                      </a:cubicBezTo>
                      <a:cubicBezTo>
                        <a:pt x="191" y="56"/>
                        <a:pt x="191" y="56"/>
                        <a:pt x="191" y="56"/>
                      </a:cubicBezTo>
                      <a:cubicBezTo>
                        <a:pt x="187" y="60"/>
                        <a:pt x="187" y="60"/>
                        <a:pt x="187" y="60"/>
                      </a:cubicBezTo>
                      <a:cubicBezTo>
                        <a:pt x="176" y="49"/>
                        <a:pt x="161" y="41"/>
                        <a:pt x="144" y="41"/>
                      </a:cubicBezTo>
                      <a:cubicBezTo>
                        <a:pt x="126" y="41"/>
                        <a:pt x="110" y="50"/>
                        <a:pt x="100" y="62"/>
                      </a:cubicBezTo>
                      <a:close/>
                      <a:moveTo>
                        <a:pt x="110" y="71"/>
                      </a:moveTo>
                      <a:cubicBezTo>
                        <a:pt x="120" y="80"/>
                        <a:pt x="120" y="80"/>
                        <a:pt x="120" y="80"/>
                      </a:cubicBezTo>
                      <a:cubicBezTo>
                        <a:pt x="126" y="73"/>
                        <a:pt x="134" y="69"/>
                        <a:pt x="144" y="69"/>
                      </a:cubicBezTo>
                      <a:cubicBezTo>
                        <a:pt x="153" y="69"/>
                        <a:pt x="160" y="72"/>
                        <a:pt x="166" y="78"/>
                      </a:cubicBezTo>
                      <a:cubicBezTo>
                        <a:pt x="176" y="69"/>
                        <a:pt x="176" y="69"/>
                        <a:pt x="176" y="69"/>
                      </a:cubicBezTo>
                      <a:cubicBezTo>
                        <a:pt x="168" y="60"/>
                        <a:pt x="157" y="55"/>
                        <a:pt x="144" y="55"/>
                      </a:cubicBezTo>
                      <a:cubicBezTo>
                        <a:pt x="130" y="55"/>
                        <a:pt x="118" y="61"/>
                        <a:pt x="110" y="71"/>
                      </a:cubicBezTo>
                      <a:close/>
                      <a:moveTo>
                        <a:pt x="144" y="82"/>
                      </a:moveTo>
                      <a:cubicBezTo>
                        <a:pt x="135" y="82"/>
                        <a:pt x="128" y="90"/>
                        <a:pt x="128" y="99"/>
                      </a:cubicBezTo>
                      <a:cubicBezTo>
                        <a:pt x="128" y="108"/>
                        <a:pt x="135" y="115"/>
                        <a:pt x="144" y="115"/>
                      </a:cubicBezTo>
                      <a:cubicBezTo>
                        <a:pt x="153" y="115"/>
                        <a:pt x="160" y="108"/>
                        <a:pt x="160" y="99"/>
                      </a:cubicBezTo>
                      <a:cubicBezTo>
                        <a:pt x="160" y="90"/>
                        <a:pt x="153" y="82"/>
                        <a:pt x="144" y="82"/>
                      </a:cubicBezTo>
                      <a:close/>
                      <a:moveTo>
                        <a:pt x="275" y="206"/>
                      </a:moveTo>
                      <a:cubicBezTo>
                        <a:pt x="11" y="206"/>
                        <a:pt x="11" y="206"/>
                        <a:pt x="11" y="206"/>
                      </a:cubicBezTo>
                      <a:cubicBezTo>
                        <a:pt x="8" y="206"/>
                        <a:pt x="5" y="205"/>
                        <a:pt x="2" y="204"/>
                      </a:cubicBezTo>
                      <a:cubicBezTo>
                        <a:pt x="2" y="207"/>
                        <a:pt x="2" y="217"/>
                        <a:pt x="11" y="217"/>
                      </a:cubicBezTo>
                      <a:cubicBezTo>
                        <a:pt x="13" y="217"/>
                        <a:pt x="273" y="217"/>
                        <a:pt x="275" y="217"/>
                      </a:cubicBezTo>
                      <a:cubicBezTo>
                        <a:pt x="284" y="217"/>
                        <a:pt x="284" y="207"/>
                        <a:pt x="284" y="204"/>
                      </a:cubicBezTo>
                      <a:cubicBezTo>
                        <a:pt x="281" y="205"/>
                        <a:pt x="278" y="206"/>
                        <a:pt x="275" y="206"/>
                      </a:cubicBezTo>
                      <a:close/>
                      <a:moveTo>
                        <a:pt x="282" y="177"/>
                      </a:moveTo>
                      <a:cubicBezTo>
                        <a:pt x="255" y="134"/>
                        <a:pt x="255" y="134"/>
                        <a:pt x="255" y="134"/>
                      </a:cubicBezTo>
                      <a:cubicBezTo>
                        <a:pt x="255" y="21"/>
                        <a:pt x="255" y="21"/>
                        <a:pt x="255" y="21"/>
                      </a:cubicBezTo>
                      <a:cubicBezTo>
                        <a:pt x="255" y="9"/>
                        <a:pt x="245" y="0"/>
                        <a:pt x="23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1" y="0"/>
                        <a:pt x="31" y="9"/>
                        <a:pt x="31" y="21"/>
                      </a:cubicBezTo>
                      <a:cubicBezTo>
                        <a:pt x="31" y="134"/>
                        <a:pt x="31" y="134"/>
                        <a:pt x="31" y="134"/>
                      </a:cubicBezTo>
                      <a:cubicBezTo>
                        <a:pt x="4" y="177"/>
                        <a:pt x="4" y="177"/>
                        <a:pt x="4" y="177"/>
                      </a:cubicBezTo>
                      <a:cubicBezTo>
                        <a:pt x="1" y="181"/>
                        <a:pt x="0" y="185"/>
                        <a:pt x="2" y="189"/>
                      </a:cubicBezTo>
                      <a:cubicBezTo>
                        <a:pt x="4" y="192"/>
                        <a:pt x="7" y="194"/>
                        <a:pt x="11" y="194"/>
                      </a:cubicBezTo>
                      <a:cubicBezTo>
                        <a:pt x="275" y="194"/>
                        <a:pt x="275" y="194"/>
                        <a:pt x="275" y="194"/>
                      </a:cubicBezTo>
                      <a:cubicBezTo>
                        <a:pt x="279" y="194"/>
                        <a:pt x="283" y="192"/>
                        <a:pt x="284" y="188"/>
                      </a:cubicBezTo>
                      <a:cubicBezTo>
                        <a:pt x="286" y="184"/>
                        <a:pt x="284" y="180"/>
                        <a:pt x="282" y="177"/>
                      </a:cubicBezTo>
                      <a:close/>
                      <a:moveTo>
                        <a:pt x="46" y="24"/>
                      </a:moveTo>
                      <a:cubicBezTo>
                        <a:pt x="46" y="22"/>
                        <a:pt x="47" y="19"/>
                        <a:pt x="49" y="17"/>
                      </a:cubicBezTo>
                      <a:cubicBezTo>
                        <a:pt x="51" y="15"/>
                        <a:pt x="53" y="14"/>
                        <a:pt x="56" y="14"/>
                      </a:cubicBezTo>
                      <a:cubicBezTo>
                        <a:pt x="230" y="14"/>
                        <a:pt x="230" y="14"/>
                        <a:pt x="230" y="14"/>
                      </a:cubicBezTo>
                      <a:cubicBezTo>
                        <a:pt x="233" y="14"/>
                        <a:pt x="235" y="15"/>
                        <a:pt x="237" y="17"/>
                      </a:cubicBezTo>
                      <a:cubicBezTo>
                        <a:pt x="239" y="19"/>
                        <a:pt x="240" y="22"/>
                        <a:pt x="240" y="24"/>
                      </a:cubicBezTo>
                      <a:cubicBezTo>
                        <a:pt x="240" y="120"/>
                        <a:pt x="240" y="120"/>
                        <a:pt x="240" y="120"/>
                      </a:cubicBezTo>
                      <a:cubicBezTo>
                        <a:pt x="240" y="123"/>
                        <a:pt x="239" y="125"/>
                        <a:pt x="237" y="127"/>
                      </a:cubicBezTo>
                      <a:cubicBezTo>
                        <a:pt x="235" y="129"/>
                        <a:pt x="233" y="130"/>
                        <a:pt x="230" y="130"/>
                      </a:cubicBezTo>
                      <a:cubicBezTo>
                        <a:pt x="228" y="130"/>
                        <a:pt x="56" y="130"/>
                        <a:pt x="56" y="130"/>
                      </a:cubicBezTo>
                      <a:cubicBezTo>
                        <a:pt x="53" y="130"/>
                        <a:pt x="51" y="129"/>
                        <a:pt x="49" y="127"/>
                      </a:cubicBezTo>
                      <a:cubicBezTo>
                        <a:pt x="47" y="125"/>
                        <a:pt x="46" y="123"/>
                        <a:pt x="46" y="120"/>
                      </a:cubicBezTo>
                      <a:lnTo>
                        <a:pt x="46" y="24"/>
                      </a:lnTo>
                      <a:close/>
                      <a:moveTo>
                        <a:pt x="43" y="143"/>
                      </a:moveTo>
                      <a:cubicBezTo>
                        <a:pt x="243" y="143"/>
                        <a:pt x="243" y="143"/>
                        <a:pt x="243" y="143"/>
                      </a:cubicBezTo>
                      <a:cubicBezTo>
                        <a:pt x="248" y="151"/>
                        <a:pt x="248" y="151"/>
                        <a:pt x="248" y="151"/>
                      </a:cubicBezTo>
                      <a:cubicBezTo>
                        <a:pt x="38" y="151"/>
                        <a:pt x="38" y="151"/>
                        <a:pt x="38" y="151"/>
                      </a:cubicBezTo>
                      <a:lnTo>
                        <a:pt x="43" y="143"/>
                      </a:lnTo>
                      <a:close/>
                      <a:moveTo>
                        <a:pt x="34" y="157"/>
                      </a:moveTo>
                      <a:cubicBezTo>
                        <a:pt x="252" y="157"/>
                        <a:pt x="252" y="157"/>
                        <a:pt x="252" y="157"/>
                      </a:cubicBezTo>
                      <a:cubicBezTo>
                        <a:pt x="257" y="165"/>
                        <a:pt x="257" y="165"/>
                        <a:pt x="257" y="165"/>
                      </a:cubicBezTo>
                      <a:cubicBezTo>
                        <a:pt x="29" y="165"/>
                        <a:pt x="29" y="165"/>
                        <a:pt x="29" y="165"/>
                      </a:cubicBezTo>
                      <a:lnTo>
                        <a:pt x="34" y="157"/>
                      </a:lnTo>
                      <a:close/>
                      <a:moveTo>
                        <a:pt x="97" y="179"/>
                      </a:move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25" y="171"/>
                        <a:pt x="25" y="171"/>
                        <a:pt x="25" y="171"/>
                      </a:cubicBezTo>
                      <a:cubicBezTo>
                        <a:pt x="100" y="171"/>
                        <a:pt x="100" y="171"/>
                        <a:pt x="100" y="171"/>
                      </a:cubicBezTo>
                      <a:lnTo>
                        <a:pt x="97" y="179"/>
                      </a:lnTo>
                      <a:close/>
                      <a:moveTo>
                        <a:pt x="189" y="179"/>
                      </a:moveTo>
                      <a:cubicBezTo>
                        <a:pt x="186" y="171"/>
                        <a:pt x="186" y="171"/>
                        <a:pt x="186" y="171"/>
                      </a:cubicBezTo>
                      <a:cubicBezTo>
                        <a:pt x="261" y="171"/>
                        <a:pt x="261" y="171"/>
                        <a:pt x="261" y="171"/>
                      </a:cubicBezTo>
                      <a:cubicBezTo>
                        <a:pt x="266" y="179"/>
                        <a:pt x="266" y="179"/>
                        <a:pt x="266" y="179"/>
                      </a:cubicBezTo>
                      <a:lnTo>
                        <a:pt x="189" y="17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444" name="CustomShape 26"/>
                <p:cNvSpPr/>
                <p:nvPr/>
              </p:nvSpPr>
              <p:spPr>
                <a:xfrm>
                  <a:off x="6112" y="3047"/>
                  <a:ext cx="465" cy="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02">
                      <a:moveTo>
                        <a:pt x="0" y="100"/>
                      </a:moveTo>
                      <a:lnTo>
                        <a:pt x="300" y="100"/>
                      </a:lnTo>
                      <a:lnTo>
                        <a:pt x="300" y="0"/>
                      </a:lnTo>
                      <a:lnTo>
                        <a:pt x="401" y="200"/>
                      </a:lnTo>
                      <a:lnTo>
                        <a:pt x="300" y="401"/>
                      </a:lnTo>
                      <a:lnTo>
                        <a:pt x="300" y="300"/>
                      </a:lnTo>
                      <a:lnTo>
                        <a:pt x="0" y="300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rgbClr val="ED1C24"/>
                </a:solidFill>
                <a:ln>
                  <a:solidFill>
                    <a:srgbClr val="ED1C24"/>
                  </a:solidFill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446" name="CustomShape 28"/>
                <p:cNvSpPr/>
                <p:nvPr/>
              </p:nvSpPr>
              <p:spPr>
                <a:xfrm>
                  <a:off x="5237" y="6236"/>
                  <a:ext cx="3095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68400" tIns="34200" rIns="68400" bIns="34200"/>
                <a:p>
                  <a:pPr>
                    <a:lnSpc>
                      <a:spcPct val="100000"/>
                    </a:lnSpc>
                  </a:pPr>
                  <a:r>
                    <a:rPr lang="en-US" sz="1800" b="1" strike="noStrike" spc="-1">
                      <a:solidFill>
                        <a:srgbClr val="404040"/>
                      </a:solidFill>
                      <a:latin typeface="思源黑体 CN Bold"/>
                      <a:ea typeface="思源黑体 CN Bold"/>
                    </a:rPr>
                    <a:t>代码角度</a:t>
                  </a:r>
                  <a:endParaRPr lang="en-US" sz="1800" b="0" strike="noStrike" spc="-1">
                    <a:latin typeface="Arial" panose="020B0604020202020204"/>
                  </a:endParaRPr>
                </a:p>
              </p:txBody>
            </p:sp>
            <p:sp>
              <p:nvSpPr>
                <p:cNvPr id="2" name="CustomShape 26"/>
                <p:cNvSpPr/>
                <p:nvPr/>
              </p:nvSpPr>
              <p:spPr>
                <a:xfrm>
                  <a:off x="7963" y="3047"/>
                  <a:ext cx="465" cy="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02">
                      <a:moveTo>
                        <a:pt x="0" y="100"/>
                      </a:moveTo>
                      <a:lnTo>
                        <a:pt x="300" y="100"/>
                      </a:lnTo>
                      <a:lnTo>
                        <a:pt x="300" y="0"/>
                      </a:lnTo>
                      <a:lnTo>
                        <a:pt x="401" y="200"/>
                      </a:lnTo>
                      <a:lnTo>
                        <a:pt x="300" y="401"/>
                      </a:lnTo>
                      <a:lnTo>
                        <a:pt x="300" y="300"/>
                      </a:lnTo>
                      <a:lnTo>
                        <a:pt x="0" y="300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rgbClr val="ED1C24"/>
                </a:solidFill>
                <a:ln>
                  <a:solidFill>
                    <a:srgbClr val="ED1C24"/>
                  </a:solidFill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7208280" y="3267720"/>
            <a:ext cx="976320" cy="976320"/>
          </a:xfrm>
          <a:prstGeom prst="ellipse">
            <a:avLst/>
          </a:prstGeom>
          <a:solidFill>
            <a:srgbClr val="ED1C2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2" name="CustomShape 2"/>
          <p:cNvSpPr/>
          <p:nvPr/>
        </p:nvSpPr>
        <p:spPr>
          <a:xfrm>
            <a:off x="7208280" y="4828320"/>
            <a:ext cx="976320" cy="976320"/>
          </a:xfrm>
          <a:prstGeom prst="ellipse">
            <a:avLst/>
          </a:prstGeom>
          <a:solidFill>
            <a:srgbClr val="40404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3" name="CustomShape 3"/>
          <p:cNvSpPr/>
          <p:nvPr/>
        </p:nvSpPr>
        <p:spPr>
          <a:xfrm>
            <a:off x="7208280" y="1707120"/>
            <a:ext cx="976320" cy="976320"/>
          </a:xfrm>
          <a:prstGeom prst="ellipse">
            <a:avLst/>
          </a:prstGeom>
          <a:solidFill>
            <a:srgbClr val="40404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4" name="CustomShape 4"/>
          <p:cNvSpPr/>
          <p:nvPr/>
        </p:nvSpPr>
        <p:spPr>
          <a:xfrm>
            <a:off x="8242560" y="1643400"/>
            <a:ext cx="1551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思源黑体 CN Bold"/>
                <a:ea typeface="思源黑体 CN Bold"/>
              </a:rPr>
              <a:t>作用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8234280" y="1982880"/>
            <a:ext cx="282420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15900" indent="-2152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重用现有类的概念,并在此基础上进行扩展.</a:t>
            </a:r>
            <a:endParaRPr lang="en-US" sz="1400" b="0" strike="noStrike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隔离客户端代码与实现方式</a:t>
            </a:r>
            <a:endParaRPr lang="en-US" sz="1400" b="0" strike="noStrike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8242560" y="4785480"/>
            <a:ext cx="1551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思源黑体 CN Bold"/>
                <a:ea typeface="思源黑体 CN Bold"/>
              </a:rPr>
              <a:t>作用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8234280" y="5148000"/>
            <a:ext cx="282420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4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en-US" sz="14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4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行为</a:t>
            </a:r>
            <a:endParaRPr lang="en-US" sz="14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4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en-US" sz="14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8" name="CustomShape 8"/>
          <p:cNvSpPr/>
          <p:nvPr/>
        </p:nvSpPr>
        <p:spPr>
          <a:xfrm>
            <a:off x="8234280" y="3495600"/>
            <a:ext cx="282420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15900" indent="-2152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sz="14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重写</a:t>
            </a:r>
            <a:r>
              <a:rPr lang="en-US" sz="14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执行不同变化点</a:t>
            </a:r>
            <a:endParaRPr lang="en-US" sz="1400" b="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调用父一个方法,执行子类方法,不同实现方式不一样,所以表现形态就不一样.</a:t>
            </a:r>
            <a:endParaRPr lang="en-US" sz="1400" b="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9" name="CustomShape 9"/>
          <p:cNvSpPr/>
          <p:nvPr/>
        </p:nvSpPr>
        <p:spPr>
          <a:xfrm>
            <a:off x="8242560" y="3148200"/>
            <a:ext cx="1551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思源黑体 CN Bold"/>
                <a:ea typeface="思源黑体 CN Bold"/>
              </a:rPr>
              <a:t>作用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60" name="Line 10"/>
          <p:cNvSpPr/>
          <p:nvPr/>
        </p:nvSpPr>
        <p:spPr>
          <a:xfrm>
            <a:off x="6986520" y="1596240"/>
            <a:ext cx="360" cy="4313160"/>
          </a:xfrm>
          <a:prstGeom prst="line">
            <a:avLst/>
          </a:prstGeom>
          <a:ln w="12600">
            <a:solidFill>
              <a:srgbClr val="80808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1" name="CustomShape 11"/>
          <p:cNvSpPr/>
          <p:nvPr/>
        </p:nvSpPr>
        <p:spPr>
          <a:xfrm>
            <a:off x="6950520" y="1596600"/>
            <a:ext cx="70560" cy="705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2" name="CustomShape 12"/>
          <p:cNvSpPr/>
          <p:nvPr/>
        </p:nvSpPr>
        <p:spPr>
          <a:xfrm>
            <a:off x="6950520" y="5873760"/>
            <a:ext cx="70560" cy="705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3" name="CustomShape 13"/>
          <p:cNvSpPr/>
          <p:nvPr/>
        </p:nvSpPr>
        <p:spPr>
          <a:xfrm>
            <a:off x="7344000" y="1961280"/>
            <a:ext cx="594000" cy="342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68400" tIns="34200" rIns="68400" bIns="34200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思源黑体 CN Bold"/>
                <a:ea typeface="Helvetica;Arial"/>
              </a:rPr>
              <a:t>继承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464" name="CustomShape 14"/>
          <p:cNvSpPr/>
          <p:nvPr/>
        </p:nvSpPr>
        <p:spPr>
          <a:xfrm>
            <a:off x="7325280" y="3545280"/>
            <a:ext cx="594000" cy="342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68400" tIns="34200" rIns="68400" bIns="34200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思源黑体 CN Bold"/>
                <a:ea typeface="Helvetica;Arial"/>
              </a:rPr>
              <a:t>多态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465" name="CustomShape 15"/>
          <p:cNvSpPr/>
          <p:nvPr/>
        </p:nvSpPr>
        <p:spPr>
          <a:xfrm>
            <a:off x="7325280" y="5112000"/>
            <a:ext cx="594000" cy="342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68400" tIns="34200" rIns="68400" bIns="34200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思源黑体 CN Bold"/>
                <a:ea typeface="Helvetica;Arial"/>
              </a:rPr>
              <a:t>封装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466" name="CustomShape 16"/>
          <p:cNvSpPr/>
          <p:nvPr/>
        </p:nvSpPr>
        <p:spPr>
          <a:xfrm>
            <a:off x="1641240" y="2540880"/>
            <a:ext cx="435960" cy="416520"/>
          </a:xfrm>
          <a:custGeom>
            <a:avLst/>
            <a:gdLst/>
            <a:ahLst/>
            <a:cxnLst/>
            <a:rect l="l" t="t" r="r" b="b"/>
            <a:pathLst>
              <a:path w="45" h="43">
                <a:moveTo>
                  <a:pt x="45" y="17"/>
                </a:moveTo>
                <a:lnTo>
                  <a:pt x="17" y="43"/>
                </a:lnTo>
                <a:lnTo>
                  <a:pt x="0" y="26"/>
                </a:lnTo>
                <a:lnTo>
                  <a:pt x="29" y="0"/>
                </a:lnTo>
                <a:lnTo>
                  <a:pt x="45" y="17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7" name="CustomShape 17"/>
          <p:cNvSpPr/>
          <p:nvPr/>
        </p:nvSpPr>
        <p:spPr>
          <a:xfrm>
            <a:off x="1670400" y="1481760"/>
            <a:ext cx="1378440" cy="1378440"/>
          </a:xfrm>
          <a:custGeom>
            <a:avLst/>
            <a:gdLst/>
            <a:ahLst/>
            <a:cxnLst/>
            <a:rect l="l" t="t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0" y="51"/>
                </a:moveTo>
                <a:cubicBezTo>
                  <a:pt x="18" y="51"/>
                  <a:pt x="8" y="42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42"/>
                  <a:pt x="42" y="51"/>
                  <a:pt x="30" y="51"/>
                </a:cubicBez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8" name="CustomShape 18"/>
          <p:cNvSpPr/>
          <p:nvPr/>
        </p:nvSpPr>
        <p:spPr>
          <a:xfrm>
            <a:off x="815040" y="2813040"/>
            <a:ext cx="970560" cy="941400"/>
          </a:xfrm>
          <a:custGeom>
            <a:avLst/>
            <a:gdLst/>
            <a:ahLst/>
            <a:cxnLst/>
            <a:rect l="l" t="t" r="r" b="b"/>
            <a:pathLst>
              <a:path w="42" h="41">
                <a:moveTo>
                  <a:pt x="30" y="0"/>
                </a:moveTo>
                <a:cubicBezTo>
                  <a:pt x="3" y="26"/>
                  <a:pt x="3" y="26"/>
                  <a:pt x="3" y="26"/>
                </a:cubicBezTo>
                <a:cubicBezTo>
                  <a:pt x="0" y="29"/>
                  <a:pt x="0" y="34"/>
                  <a:pt x="3" y="38"/>
                </a:cubicBezTo>
                <a:cubicBezTo>
                  <a:pt x="6" y="41"/>
                  <a:pt x="12" y="41"/>
                  <a:pt x="15" y="38"/>
                </a:cubicBezTo>
                <a:cubicBezTo>
                  <a:pt x="42" y="12"/>
                  <a:pt x="42" y="12"/>
                  <a:pt x="42" y="12"/>
                </a:cubicBezTo>
                <a:lnTo>
                  <a:pt x="30" y="0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9" name="CustomShape 19"/>
          <p:cNvSpPr/>
          <p:nvPr/>
        </p:nvSpPr>
        <p:spPr>
          <a:xfrm>
            <a:off x="1651680" y="4833720"/>
            <a:ext cx="435960" cy="416520"/>
          </a:xfrm>
          <a:custGeom>
            <a:avLst/>
            <a:gdLst/>
            <a:ahLst/>
            <a:cxnLst/>
            <a:rect l="l" t="t" r="r" b="b"/>
            <a:pathLst>
              <a:path w="45" h="43">
                <a:moveTo>
                  <a:pt x="45" y="17"/>
                </a:moveTo>
                <a:lnTo>
                  <a:pt x="17" y="43"/>
                </a:lnTo>
                <a:lnTo>
                  <a:pt x="0" y="26"/>
                </a:lnTo>
                <a:lnTo>
                  <a:pt x="29" y="0"/>
                </a:lnTo>
                <a:lnTo>
                  <a:pt x="45" y="17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0" name="CustomShape 20"/>
          <p:cNvSpPr/>
          <p:nvPr/>
        </p:nvSpPr>
        <p:spPr>
          <a:xfrm>
            <a:off x="1680840" y="3774240"/>
            <a:ext cx="1378440" cy="1378440"/>
          </a:xfrm>
          <a:custGeom>
            <a:avLst/>
            <a:gdLst/>
            <a:ahLst/>
            <a:cxnLst/>
            <a:rect l="l" t="t" r="r" b="b"/>
            <a:pathLst>
              <a:path w="60" h="60"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0"/>
                  <a:pt x="30" y="60"/>
                </a:cubicBezTo>
                <a:cubicBezTo>
                  <a:pt x="47" y="60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0" y="51"/>
                </a:moveTo>
                <a:cubicBezTo>
                  <a:pt x="18" y="51"/>
                  <a:pt x="8" y="42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42"/>
                  <a:pt x="42" y="51"/>
                  <a:pt x="30" y="51"/>
                </a:cubicBez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1" name="CustomShape 21"/>
          <p:cNvSpPr/>
          <p:nvPr/>
        </p:nvSpPr>
        <p:spPr>
          <a:xfrm>
            <a:off x="825480" y="5105880"/>
            <a:ext cx="970560" cy="941400"/>
          </a:xfrm>
          <a:custGeom>
            <a:avLst/>
            <a:gdLst/>
            <a:ahLst/>
            <a:cxnLst/>
            <a:rect l="l" t="t" r="r" b="b"/>
            <a:pathLst>
              <a:path w="42" h="41">
                <a:moveTo>
                  <a:pt x="30" y="0"/>
                </a:moveTo>
                <a:cubicBezTo>
                  <a:pt x="3" y="26"/>
                  <a:pt x="3" y="26"/>
                  <a:pt x="3" y="26"/>
                </a:cubicBezTo>
                <a:cubicBezTo>
                  <a:pt x="0" y="29"/>
                  <a:pt x="0" y="34"/>
                  <a:pt x="3" y="38"/>
                </a:cubicBezTo>
                <a:cubicBezTo>
                  <a:pt x="6" y="41"/>
                  <a:pt x="12" y="41"/>
                  <a:pt x="15" y="38"/>
                </a:cubicBezTo>
                <a:cubicBezTo>
                  <a:pt x="42" y="12"/>
                  <a:pt x="42" y="12"/>
                  <a:pt x="42" y="12"/>
                </a:cubicBezTo>
                <a:lnTo>
                  <a:pt x="30" y="0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2" name="CustomShape 22"/>
          <p:cNvSpPr/>
          <p:nvPr/>
        </p:nvSpPr>
        <p:spPr>
          <a:xfrm>
            <a:off x="3325680" y="1464120"/>
            <a:ext cx="1965600" cy="342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68400" tIns="34200" rIns="68400" bIns="342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latin typeface="思源黑体 CN Bold"/>
                <a:ea typeface="思源黑体 CN Bold"/>
              </a:rPr>
              <a:t>概念角度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73" name="CustomShape 23"/>
          <p:cNvSpPr/>
          <p:nvPr/>
        </p:nvSpPr>
        <p:spPr>
          <a:xfrm>
            <a:off x="3552190" y="1825625"/>
            <a:ext cx="3322955" cy="41192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8400" tIns="34200" rIns="68400" bIns="34200"/>
          <a:p>
            <a:pPr>
              <a:lnSpc>
                <a:spcPct val="120000"/>
              </a:lnSpc>
            </a:pPr>
            <a:r>
              <a:rPr lang="en-US" sz="1400" b="0" kern="1000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交通工具</a:t>
            </a:r>
            <a:r>
              <a:rPr lang="en-US" sz="1400" b="0" kern="1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,有一种功能/方法叫</a:t>
            </a:r>
            <a:r>
              <a:rPr lang="en-US" sz="1400" b="0" kern="1000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运输</a:t>
            </a:r>
            <a:endParaRPr lang="en-US" sz="1400" b="0" kern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sz="1400" b="1" kern="1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让某种东西产生距离位移</a:t>
            </a:r>
            <a:endParaRPr lang="en-US" sz="1400" b="0" kern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sz="1400" b="0" kern="1000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飞机</a:t>
            </a:r>
            <a:r>
              <a:rPr lang="en-US" sz="1400" b="0" kern="1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,也有一种功能/方法叫</a:t>
            </a:r>
            <a:r>
              <a:rPr lang="en-US" sz="1400" b="0" kern="1000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运输</a:t>
            </a:r>
            <a:endParaRPr lang="en-US" sz="1400" b="0" kern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sz="1400" b="1" kern="1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让某种东西</a:t>
            </a:r>
            <a:r>
              <a:rPr lang="en-US" sz="1400" b="1" kern="1000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以飞的方式</a:t>
            </a:r>
            <a:r>
              <a:rPr lang="en-US" sz="1400" b="1" kern="1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产生距离位移</a:t>
            </a:r>
            <a:endParaRPr lang="en-US" sz="1400" b="0" kern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sz="1400" b="0" kern="1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子类实现了父类中</a:t>
            </a:r>
            <a:r>
              <a:rPr lang="en-US" sz="1400" b="0" kern="1000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相同的方法</a:t>
            </a:r>
            <a:endParaRPr lang="en-US" sz="1400" b="0" kern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1400" b="1" kern="1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在调用该方法(</a:t>
            </a:r>
            <a:r>
              <a:rPr lang="en-US" sz="1400" b="1" kern="1000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运输</a:t>
            </a:r>
            <a:r>
              <a:rPr lang="en-US" sz="1400" b="1" kern="1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)时，实际调用的是子类的方法-----重写</a:t>
            </a:r>
            <a:endParaRPr lang="en-US" sz="1400" b="0" kern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4" name="CustomShape 24"/>
          <p:cNvSpPr/>
          <p:nvPr/>
        </p:nvSpPr>
        <p:spPr>
          <a:xfrm>
            <a:off x="2059560" y="1872000"/>
            <a:ext cx="567720" cy="574200"/>
          </a:xfrm>
          <a:custGeom>
            <a:avLst/>
            <a:gdLst/>
            <a:ahLst/>
            <a:cxnLst/>
            <a:rect l="l" t="t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5" name="CustomShape 25"/>
          <p:cNvSpPr/>
          <p:nvPr/>
        </p:nvSpPr>
        <p:spPr>
          <a:xfrm>
            <a:off x="2052000" y="4194000"/>
            <a:ext cx="638640" cy="485280"/>
          </a:xfrm>
          <a:custGeom>
            <a:avLst/>
            <a:gdLst/>
            <a:ahLst/>
            <a:cxnLst/>
            <a:rect l="l" t="t" r="r" b="b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rgbClr val="40404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6" name="CustomShape 26"/>
          <p:cNvSpPr/>
          <p:nvPr/>
        </p:nvSpPr>
        <p:spPr>
          <a:xfrm>
            <a:off x="3325680" y="3960000"/>
            <a:ext cx="1965600" cy="342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68400" tIns="34200" rIns="68400" bIns="342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latin typeface="思源黑体 CN Bold"/>
                <a:ea typeface="思源黑体 CN Bold"/>
              </a:rPr>
              <a:t>代码角度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77" name="CustomShape 27"/>
          <p:cNvSpPr/>
          <p:nvPr/>
        </p:nvSpPr>
        <p:spPr>
          <a:xfrm>
            <a:off x="3552480" y="4321800"/>
            <a:ext cx="3322800" cy="64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8" name="CustomShape 28"/>
          <p:cNvSpPr/>
          <p:nvPr/>
        </p:nvSpPr>
        <p:spPr>
          <a:xfrm>
            <a:off x="3552480" y="5436000"/>
            <a:ext cx="3322800" cy="64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8400" tIns="34200" rIns="68400" bIns="34200"/>
          <a:p>
            <a:pPr>
              <a:lnSpc>
                <a:spcPct val="120000"/>
              </a:lnSpc>
            </a:pPr>
            <a:r>
              <a:rPr lang="en-US" sz="1400" b="0" kern="1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人调用</a:t>
            </a:r>
            <a:r>
              <a:rPr lang="en-US" sz="1400" b="0" kern="1000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交通工具</a:t>
            </a:r>
            <a:r>
              <a:rPr lang="en-US" sz="1400" b="0" kern="1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的运输方法,执行的是</a:t>
            </a:r>
            <a:r>
              <a:rPr lang="en-US" sz="1400" b="0" kern="1000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飞机/火车</a:t>
            </a:r>
            <a:r>
              <a:rPr lang="en-US" sz="1400" b="0" kern="1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的运输方法</a:t>
            </a:r>
            <a:endParaRPr lang="en-US" sz="1400" b="0" kern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9" name="CustomShape 29"/>
          <p:cNvSpPr/>
          <p:nvPr/>
        </p:nvSpPr>
        <p:spPr>
          <a:xfrm>
            <a:off x="749880" y="473040"/>
            <a:ext cx="24112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  <a:endParaRPr 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0" name="CustomShape 30"/>
          <p:cNvSpPr/>
          <p:nvPr/>
        </p:nvSpPr>
        <p:spPr>
          <a:xfrm>
            <a:off x="735480" y="232920"/>
            <a:ext cx="279576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30000"/>
              </a:lnSpc>
            </a:pPr>
            <a:r>
              <a:rPr lang="en-US" sz="11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Polymorphism</a:t>
            </a:r>
            <a:endParaRPr lang="en-US" sz="11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81" name="图片 480"/>
          <p:cNvPicPr/>
          <p:nvPr/>
        </p:nvPicPr>
        <p:blipFill>
          <a:blip r:embed="rId1"/>
          <a:stretch>
            <a:fillRect/>
          </a:stretch>
        </p:blipFill>
        <p:spPr>
          <a:xfrm>
            <a:off x="3347640" y="4324680"/>
            <a:ext cx="3527640" cy="114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08520" y="4828540"/>
            <a:ext cx="976630" cy="976630"/>
            <a:chOff x="11352" y="7604"/>
            <a:chExt cx="1538" cy="1538"/>
          </a:xfrm>
        </p:grpSpPr>
        <p:sp>
          <p:nvSpPr>
            <p:cNvPr id="483" name="CustomShape 2"/>
            <p:cNvSpPr/>
            <p:nvPr/>
          </p:nvSpPr>
          <p:spPr>
            <a:xfrm>
              <a:off x="11352" y="7604"/>
              <a:ext cx="1538" cy="1538"/>
            </a:xfrm>
            <a:prstGeom prst="ellipse">
              <a:avLst/>
            </a:prstGeom>
            <a:solidFill>
              <a:srgbClr val="CE181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6" name="CustomShape 15"/>
            <p:cNvSpPr/>
            <p:nvPr/>
          </p:nvSpPr>
          <p:spPr>
            <a:xfrm>
              <a:off x="11536" y="8050"/>
              <a:ext cx="935" cy="5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思源黑体 CN Bold"/>
                  <a:ea typeface="Helvetica;Arial"/>
                </a:rPr>
                <a:t>封装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</p:grpSp>
      <p:sp>
        <p:nvSpPr>
          <p:cNvPr id="497" name="CustomShape 16"/>
          <p:cNvSpPr/>
          <p:nvPr/>
        </p:nvSpPr>
        <p:spPr>
          <a:xfrm>
            <a:off x="749880" y="473040"/>
            <a:ext cx="24112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封装</a:t>
            </a:r>
            <a:endParaRPr lang="zh-CN" alt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8" name="CustomShape 17"/>
          <p:cNvSpPr/>
          <p:nvPr/>
        </p:nvSpPr>
        <p:spPr>
          <a:xfrm>
            <a:off x="735480" y="232920"/>
            <a:ext cx="279576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30000"/>
              </a:lnSpc>
            </a:pPr>
            <a:r>
              <a:rPr lang="en-US" sz="11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Encapsulation</a:t>
            </a:r>
            <a:endParaRPr lang="en-US" sz="1100" b="0" strike="noStrike" spc="-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4" name="Group 4"/>
          <p:cNvGrpSpPr/>
          <p:nvPr/>
        </p:nvGrpSpPr>
        <p:grpSpPr>
          <a:xfrm>
            <a:off x="351790" y="2870296"/>
            <a:ext cx="4020185" cy="2583717"/>
            <a:chOff x="407520" y="3755160"/>
            <a:chExt cx="2891160" cy="1857893"/>
          </a:xfrm>
        </p:grpSpPr>
        <p:sp>
          <p:nvSpPr>
            <p:cNvPr id="515" name="CustomShape 5"/>
            <p:cNvSpPr/>
            <p:nvPr/>
          </p:nvSpPr>
          <p:spPr>
            <a:xfrm>
              <a:off x="1207440" y="3755160"/>
              <a:ext cx="1291320" cy="35100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516" name="Group 6"/>
            <p:cNvGrpSpPr/>
            <p:nvPr/>
          </p:nvGrpSpPr>
          <p:grpSpPr>
            <a:xfrm>
              <a:off x="407520" y="3764679"/>
              <a:ext cx="2891160" cy="1848374"/>
              <a:chOff x="407520" y="3764679"/>
              <a:chExt cx="2891160" cy="1848374"/>
            </a:xfrm>
          </p:grpSpPr>
          <p:sp>
            <p:nvSpPr>
              <p:cNvPr id="517" name="CustomShape 7"/>
              <p:cNvSpPr/>
              <p:nvPr/>
            </p:nvSpPr>
            <p:spPr>
              <a:xfrm>
                <a:off x="1061924" y="4559644"/>
                <a:ext cx="1582352" cy="1053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/>
              <a:p>
                <a:pPr algn="ctr">
                  <a:lnSpc>
                    <a:spcPct val="100000"/>
                  </a:lnSpc>
                </a:pPr>
                <a:r>
                  <a:rPr lang="en-US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将多个基本类型,合成一个自定义类型</a:t>
                </a:r>
                <a:endParaRPr lang="en-US" sz="1500" b="0" strike="noStrike" spc="-1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如姓名</a:t>
                </a:r>
                <a:r>
                  <a:rPr lang="en-US" altLang="zh-CN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</a:t>
                </a:r>
                <a:r>
                  <a:rPr lang="zh-CN" altLang="en-US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年龄</a:t>
                </a:r>
                <a:r>
                  <a:rPr lang="en-US" altLang="zh-CN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</a:t>
                </a:r>
                <a:r>
                  <a:rPr lang="zh-CN" altLang="en-US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分数</a:t>
                </a:r>
                <a:r>
                  <a:rPr lang="en-US" altLang="zh-CN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</a:t>
                </a:r>
                <a:r>
                  <a:rPr lang="en-US" altLang="zh-CN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ID</a:t>
                </a:r>
                <a:endParaRPr lang="en-US" altLang="zh-CN" sz="1500" b="0" strike="noStrike" spc="-1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合成一个</a:t>
                </a:r>
                <a:r>
                  <a:rPr lang="zh-CN" altLang="en-US" sz="1500" b="0" strike="noStrike" spc="-1">
                    <a:solidFill>
                      <a:srgbClr val="CE181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学生信息</a:t>
                </a:r>
                <a:r>
                  <a:rPr lang="zh-CN" altLang="en-US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类</a:t>
                </a:r>
                <a:endParaRPr lang="zh-CN" altLang="en-US" sz="1500" b="0" strike="noStrike" spc="-1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在需要时只需将</a:t>
                </a:r>
                <a:r>
                  <a:rPr lang="en-US" altLang="zh-CN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'</a:t>
                </a:r>
                <a:r>
                  <a:rPr lang="zh-CN" altLang="en-US" sz="1500" b="0" strike="noStrike" spc="-1">
                    <a:solidFill>
                      <a:srgbClr val="CE181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学生信息</a:t>
                </a:r>
                <a:r>
                  <a:rPr lang="en-US" altLang="zh-CN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'</a:t>
                </a:r>
                <a:r>
                  <a:rPr lang="zh-CN" altLang="en-US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传入</a:t>
                </a:r>
                <a:endParaRPr lang="en-US" altLang="zh-CN" sz="1500" b="0" strike="noStrike" spc="-1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18" name="CustomShape 8"/>
              <p:cNvSpPr/>
              <p:nvPr/>
            </p:nvSpPr>
            <p:spPr>
              <a:xfrm>
                <a:off x="407520" y="4110120"/>
                <a:ext cx="2891160" cy="455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p>
                <a:pPr algn="ctr">
                  <a:lnSpc>
                    <a:spcPct val="100000"/>
                  </a:lnSpc>
                </a:pPr>
                <a:r>
                  <a:rPr lang="en-US" sz="27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__init__</a:t>
                </a:r>
                <a:endParaRPr lang="en-US" sz="2700" b="0" strike="noStrike" spc="-1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9" name="CustomShape 9"/>
              <p:cNvSpPr/>
              <p:nvPr/>
            </p:nvSpPr>
            <p:spPr>
              <a:xfrm>
                <a:off x="711200" y="3764679"/>
                <a:ext cx="2321280" cy="424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p>
                <a:pPr algn="ctr">
                  <a:lnSpc>
                    <a:spcPct val="100000"/>
                  </a:lnSpc>
                </a:pPr>
                <a:r>
                  <a:rPr lang="zh-CN" altLang="en-US" sz="2200" b="0" strike="noStrike" spc="-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封装数据</a:t>
                </a:r>
                <a:endParaRPr lang="zh-CN" altLang="en-US" sz="2200" b="0" strike="noStrike" spc="-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520" name="Group 10"/>
          <p:cNvGrpSpPr/>
          <p:nvPr/>
        </p:nvGrpSpPr>
        <p:grpSpPr>
          <a:xfrm>
            <a:off x="4085590" y="2868391"/>
            <a:ext cx="4020185" cy="2495455"/>
            <a:chOff x="3233520" y="3755160"/>
            <a:chExt cx="2891160" cy="1794426"/>
          </a:xfrm>
        </p:grpSpPr>
        <p:sp>
          <p:nvSpPr>
            <p:cNvPr id="521" name="CustomShape 11"/>
            <p:cNvSpPr/>
            <p:nvPr/>
          </p:nvSpPr>
          <p:spPr>
            <a:xfrm>
              <a:off x="4033440" y="3755160"/>
              <a:ext cx="1291320" cy="351000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522" name="Group 12"/>
            <p:cNvGrpSpPr/>
            <p:nvPr/>
          </p:nvGrpSpPr>
          <p:grpSpPr>
            <a:xfrm>
              <a:off x="3233520" y="3766050"/>
              <a:ext cx="2891160" cy="1783536"/>
              <a:chOff x="3233520" y="3766050"/>
              <a:chExt cx="2891160" cy="1783536"/>
            </a:xfrm>
          </p:grpSpPr>
          <p:sp>
            <p:nvSpPr>
              <p:cNvPr id="523" name="CustomShape 13"/>
              <p:cNvSpPr/>
              <p:nvPr/>
            </p:nvSpPr>
            <p:spPr>
              <a:xfrm>
                <a:off x="3887924" y="4559646"/>
                <a:ext cx="1582352" cy="9899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/>
              <a:p>
                <a:pPr algn="ctr">
                  <a:lnSpc>
                    <a:spcPct val="100000"/>
                  </a:lnSpc>
                </a:pPr>
                <a:r>
                  <a:rPr lang="en-US" sz="15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对外提供简单的功能,隐藏实现的细节</a:t>
                </a:r>
                <a:endParaRPr lang="en-US" sz="1500" b="0" strike="noStrike" spc="-1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500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如</a:t>
                </a:r>
                <a:r>
                  <a:rPr sz="1500" spc="-1">
                    <a:solidFill>
                      <a:srgbClr val="CE181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DoubleListHelper</a:t>
                </a:r>
                <a:endParaRPr sz="1500" spc="-1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500" b="0" strike="noStrike" spc="-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使用时直接调用</a:t>
                </a:r>
                <a:endParaRPr lang="zh-CN" altLang="en-US" sz="1500" b="0" strike="noStrike" spc="-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500" b="0" strike="noStrike" spc="-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至于代码过程在调用时不可见</a:t>
                </a:r>
                <a:endParaRPr lang="zh-CN" altLang="en-US" sz="1500" b="0" strike="noStrike" spc="-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</a:pPr>
                <a:endParaRPr lang="zh-CN" altLang="en-US" sz="1500" b="0" strike="noStrike" spc="-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24" name="CustomShape 14"/>
              <p:cNvSpPr/>
              <p:nvPr/>
            </p:nvSpPr>
            <p:spPr>
              <a:xfrm>
                <a:off x="3233520" y="4110120"/>
                <a:ext cx="2891160" cy="455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p>
                <a:pPr algn="ctr">
                  <a:lnSpc>
                    <a:spcPct val="100000"/>
                  </a:lnSpc>
                </a:pPr>
                <a:r>
                  <a:rPr lang="en-US" sz="2700" b="0" strike="noStrike" spc="-1">
                    <a:solidFill>
                      <a:srgbClr val="26262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def</a:t>
                </a:r>
                <a:endParaRPr lang="en-US" sz="2700" b="0" strike="noStrike" spc="-1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5" name="CustomShape 15"/>
              <p:cNvSpPr/>
              <p:nvPr/>
            </p:nvSpPr>
            <p:spPr>
              <a:xfrm>
                <a:off x="3518380" y="3766050"/>
                <a:ext cx="2321280" cy="424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p>
                <a:pPr algn="ctr">
                  <a:lnSpc>
                    <a:spcPct val="100000"/>
                  </a:lnSpc>
                </a:pPr>
                <a:r>
                  <a:rPr lang="zh-CN" altLang="en-US" sz="2200" spc="-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封装行为</a:t>
                </a:r>
                <a:endParaRPr lang="en-US" sz="2200" b="0" strike="noStrike" spc="-1">
                  <a:latin typeface="Arial" panose="020B0604020202020204"/>
                </a:endParaRPr>
              </a:p>
            </p:txBody>
          </p:sp>
        </p:grpSp>
      </p:grpSp>
      <p:grpSp>
        <p:nvGrpSpPr>
          <p:cNvPr id="526" name="Group 16"/>
          <p:cNvGrpSpPr/>
          <p:nvPr/>
        </p:nvGrpSpPr>
        <p:grpSpPr>
          <a:xfrm>
            <a:off x="3809365" y="2749550"/>
            <a:ext cx="866140" cy="2362835"/>
            <a:chOff x="3029040" y="3746520"/>
            <a:chExt cx="623160" cy="1231200"/>
          </a:xfrm>
        </p:grpSpPr>
        <p:sp>
          <p:nvSpPr>
            <p:cNvPr id="527" name="Line 17"/>
            <p:cNvSpPr/>
            <p:nvPr/>
          </p:nvSpPr>
          <p:spPr>
            <a:xfrm flipV="1">
              <a:off x="3057840" y="3811680"/>
              <a:ext cx="546480" cy="1127880"/>
            </a:xfrm>
            <a:prstGeom prst="line">
              <a:avLst/>
            </a:prstGeom>
            <a:ln w="9360">
              <a:solidFill>
                <a:srgbClr val="595959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528" name="Group 18"/>
            <p:cNvGrpSpPr/>
            <p:nvPr/>
          </p:nvGrpSpPr>
          <p:grpSpPr>
            <a:xfrm>
              <a:off x="3029040" y="3746520"/>
              <a:ext cx="623160" cy="1231200"/>
              <a:chOff x="3029040" y="3746520"/>
              <a:chExt cx="623160" cy="1231200"/>
            </a:xfrm>
          </p:grpSpPr>
          <p:sp>
            <p:nvSpPr>
              <p:cNvPr id="529" name="CustomShape 19"/>
              <p:cNvSpPr/>
              <p:nvPr/>
            </p:nvSpPr>
            <p:spPr>
              <a:xfrm>
                <a:off x="3581640" y="3746520"/>
                <a:ext cx="70560" cy="7056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30" name="CustomShape 20"/>
              <p:cNvSpPr/>
              <p:nvPr/>
            </p:nvSpPr>
            <p:spPr>
              <a:xfrm>
                <a:off x="3029040" y="4907160"/>
                <a:ext cx="70560" cy="7056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grpSp>
        <p:nvGrpSpPr>
          <p:cNvPr id="531" name="Group 21"/>
          <p:cNvGrpSpPr/>
          <p:nvPr/>
        </p:nvGrpSpPr>
        <p:grpSpPr>
          <a:xfrm>
            <a:off x="7489825" y="2749550"/>
            <a:ext cx="866140" cy="2362200"/>
            <a:chOff x="5835240" y="3746520"/>
            <a:chExt cx="623160" cy="1231200"/>
          </a:xfrm>
        </p:grpSpPr>
        <p:sp>
          <p:nvSpPr>
            <p:cNvPr id="532" name="Line 22"/>
            <p:cNvSpPr/>
            <p:nvPr/>
          </p:nvSpPr>
          <p:spPr>
            <a:xfrm flipV="1">
              <a:off x="5864040" y="3811680"/>
              <a:ext cx="546480" cy="1127880"/>
            </a:xfrm>
            <a:prstGeom prst="line">
              <a:avLst/>
            </a:prstGeom>
            <a:ln w="9360">
              <a:solidFill>
                <a:srgbClr val="595959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533" name="Group 23"/>
            <p:cNvGrpSpPr/>
            <p:nvPr/>
          </p:nvGrpSpPr>
          <p:grpSpPr>
            <a:xfrm>
              <a:off x="5835240" y="3746520"/>
              <a:ext cx="623160" cy="1231200"/>
              <a:chOff x="5835240" y="3746520"/>
              <a:chExt cx="623160" cy="1231200"/>
            </a:xfrm>
          </p:grpSpPr>
          <p:sp>
            <p:nvSpPr>
              <p:cNvPr id="534" name="CustomShape 24"/>
              <p:cNvSpPr/>
              <p:nvPr/>
            </p:nvSpPr>
            <p:spPr>
              <a:xfrm>
                <a:off x="6387840" y="3746520"/>
                <a:ext cx="70560" cy="7056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35" name="CustomShape 25"/>
              <p:cNvSpPr/>
              <p:nvPr/>
            </p:nvSpPr>
            <p:spPr>
              <a:xfrm>
                <a:off x="5835240" y="4907160"/>
                <a:ext cx="70560" cy="7056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grpSp>
        <p:nvGrpSpPr>
          <p:cNvPr id="541" name="Group 31"/>
          <p:cNvGrpSpPr/>
          <p:nvPr/>
        </p:nvGrpSpPr>
        <p:grpSpPr>
          <a:xfrm>
            <a:off x="7834630" y="2876011"/>
            <a:ext cx="4020185" cy="1708689"/>
            <a:chOff x="6059520" y="3755160"/>
            <a:chExt cx="2891160" cy="1228680"/>
          </a:xfrm>
        </p:grpSpPr>
        <p:sp>
          <p:nvSpPr>
            <p:cNvPr id="542" name="CustomShape 32"/>
            <p:cNvSpPr/>
            <p:nvPr/>
          </p:nvSpPr>
          <p:spPr>
            <a:xfrm>
              <a:off x="6859440" y="3755160"/>
              <a:ext cx="1291320" cy="351000"/>
            </a:xfrm>
            <a:prstGeom prst="roundRect">
              <a:avLst>
                <a:gd name="adj" fmla="val 50000"/>
              </a:avLst>
            </a:prstGeom>
            <a:solidFill>
              <a:srgbClr val="26262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543" name="Group 33"/>
            <p:cNvGrpSpPr/>
            <p:nvPr/>
          </p:nvGrpSpPr>
          <p:grpSpPr>
            <a:xfrm>
              <a:off x="6059520" y="3760570"/>
              <a:ext cx="2891160" cy="1223270"/>
              <a:chOff x="6059520" y="3760570"/>
              <a:chExt cx="2891160" cy="1223270"/>
            </a:xfrm>
          </p:grpSpPr>
          <p:sp>
            <p:nvSpPr>
              <p:cNvPr id="544" name="CustomShape 34"/>
              <p:cNvSpPr/>
              <p:nvPr/>
            </p:nvSpPr>
            <p:spPr>
              <a:xfrm>
                <a:off x="6714000" y="4559760"/>
                <a:ext cx="158220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90000" tIns="45000" rIns="90000" bIns="45000"/>
              <a:p>
                <a:pPr marL="285750" indent="-285750" algn="l">
                  <a:lnSpc>
                    <a:spcPct val="100000"/>
                  </a:lnSpc>
                  <a:buFont typeface="Wingdings" panose="05000000000000000000" charset="0"/>
                  <a:buChar char="Ø"/>
                </a:pPr>
                <a:r>
                  <a:rPr lang="zh-CN" altLang="en-US" sz="1500" b="0" strike="noStrike" spc="-1">
                    <a:latin typeface="微软雅黑" panose="020B0503020204020204" charset="-122"/>
                    <a:ea typeface="微软雅黑" panose="020B0503020204020204" charset="-122"/>
                  </a:rPr>
                  <a:t>分而治之</a:t>
                </a:r>
                <a:endParaRPr lang="zh-CN" altLang="en-US" sz="1500" b="0" strike="noStrike" spc="-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charset="0"/>
                  <a:buChar char="Ø"/>
                </a:pPr>
                <a:r>
                  <a:rPr lang="zh-CN" altLang="en-US" sz="1500" b="0" strike="noStrike" spc="-1">
                    <a:latin typeface="微软雅黑" panose="020B0503020204020204" charset="-122"/>
                    <a:ea typeface="微软雅黑" panose="020B0503020204020204" charset="-122"/>
                  </a:rPr>
                  <a:t>封装变化</a:t>
                </a:r>
                <a:endParaRPr lang="zh-CN" altLang="en-US" sz="1500" b="0" strike="noStrike" spc="-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charset="0"/>
                  <a:buChar char="Ø"/>
                </a:pPr>
                <a:r>
                  <a:rPr lang="zh-CN" altLang="en-US" sz="1500" b="0" strike="noStrike" spc="-1">
                    <a:latin typeface="微软雅黑" panose="020B0503020204020204" charset="-122"/>
                    <a:ea typeface="微软雅黑" panose="020B0503020204020204" charset="-122"/>
                  </a:rPr>
                  <a:t>高内聚</a:t>
                </a:r>
                <a:endParaRPr lang="zh-CN" altLang="en-US" sz="1500" b="0" strike="noStrike" spc="-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charset="0"/>
                  <a:buChar char="Ø"/>
                </a:pPr>
                <a:r>
                  <a:rPr lang="zh-CN" altLang="en-US" sz="1500" b="0" strike="noStrike" spc="-1">
                    <a:latin typeface="微软雅黑" panose="020B0503020204020204" charset="-122"/>
                    <a:ea typeface="微软雅黑" panose="020B0503020204020204" charset="-122"/>
                  </a:rPr>
                  <a:t>低耦合</a:t>
                </a:r>
                <a:endParaRPr lang="zh-CN" altLang="en-US" sz="1500" b="0" strike="noStrike" spc="-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45" name="CustomShape 35"/>
              <p:cNvSpPr/>
              <p:nvPr/>
            </p:nvSpPr>
            <p:spPr>
              <a:xfrm>
                <a:off x="6059520" y="4110120"/>
                <a:ext cx="2891160" cy="455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p>
                <a:pPr algn="ctr">
                  <a:lnSpc>
                    <a:spcPct val="100000"/>
                  </a:lnSpc>
                </a:pPr>
                <a:r>
                  <a:rPr lang="zh-CN" altLang="en-US" sz="2700" b="0" strike="noStrike" spc="-1">
                    <a:latin typeface="微软雅黑" panose="020B0503020204020204" charset="-122"/>
                    <a:ea typeface="微软雅黑" panose="020B0503020204020204" charset="-122"/>
                  </a:rPr>
                  <a:t>四大设计原则</a:t>
                </a:r>
                <a:endParaRPr lang="zh-CN" altLang="en-US" sz="2700" b="0" strike="noStrike" spc="-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46" name="CustomShape 36"/>
              <p:cNvSpPr/>
              <p:nvPr/>
            </p:nvSpPr>
            <p:spPr>
              <a:xfrm>
                <a:off x="6311500" y="3760570"/>
                <a:ext cx="2321280" cy="424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p>
                <a:pPr algn="ctr">
                  <a:lnSpc>
                    <a:spcPct val="100000"/>
                  </a:lnSpc>
                </a:pPr>
                <a:r>
                  <a:rPr lang="zh-CN" altLang="en-US" sz="2200" spc="-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封装设计</a:t>
                </a:r>
                <a:endParaRPr lang="en-US" sz="2200" b="0" strike="noStrike" spc="-1">
                  <a:latin typeface="Arial" panose="020B0604020202020204"/>
                </a:endParaRPr>
              </a:p>
            </p:txBody>
          </p:sp>
        </p:grpSp>
      </p:grpSp>
      <p:sp>
        <p:nvSpPr>
          <p:cNvPr id="56" name="矩形 55"/>
          <p:cNvSpPr/>
          <p:nvPr/>
        </p:nvSpPr>
        <p:spPr>
          <a:xfrm>
            <a:off x="3522345" y="539115"/>
            <a:ext cx="399288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封装三大对象</a:t>
            </a:r>
            <a:endParaRPr lang="zh-CN" altLang="en-US" sz="5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07500 -0.630000 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b3974d10e45c4ba58c6eabd34e3dac8c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175" y="1234440"/>
            <a:ext cx="7105650" cy="55816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202430" y="2417445"/>
            <a:ext cx="1427480" cy="2209800"/>
            <a:chOff x="6618" y="3807"/>
            <a:chExt cx="2248" cy="3480"/>
          </a:xfrm>
        </p:grpSpPr>
        <p:sp>
          <p:nvSpPr>
            <p:cNvPr id="500" name="CustomShape 2"/>
            <p:cNvSpPr/>
            <p:nvPr/>
          </p:nvSpPr>
          <p:spPr>
            <a:xfrm rot="8100000">
              <a:off x="6618" y="3807"/>
              <a:ext cx="2248" cy="2248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4" name="CustomShape 6"/>
            <p:cNvSpPr/>
            <p:nvPr/>
          </p:nvSpPr>
          <p:spPr>
            <a:xfrm>
              <a:off x="6674" y="6797"/>
              <a:ext cx="2132" cy="49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760" tIns="34200" rIns="68760" bIns="34200"/>
            <a:p>
              <a:pPr algn="ctr"/>
              <a:r>
                <a:rPr lang="en-US" sz="1600" b="1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变化的地方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sz="1600" b="1" strike="noStrike" spc="-1">
                  <a:solidFill>
                    <a:srgbClr val="CE181E"/>
                  </a:solidFill>
                  <a:latin typeface="微软雅黑" panose="020B0503020204020204" charset="-122"/>
                  <a:ea typeface="微软雅黑" panose="020B0503020204020204" charset="-122"/>
                </a:rPr>
                <a:t>独立封装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sz="1600" b="1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避免影响其他类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7" name="CustomShape 9"/>
            <p:cNvSpPr/>
            <p:nvPr/>
          </p:nvSpPr>
          <p:spPr>
            <a:xfrm>
              <a:off x="7143" y="4309"/>
              <a:ext cx="935" cy="96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 algn="l">
                <a:lnSpc>
                  <a:spcPct val="100000"/>
                </a:lnSpc>
                <a:buClrTx/>
                <a:buSzTx/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封装</a:t>
              </a:r>
              <a:endParaRPr lang="en-US" sz="24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100000"/>
                </a:lnSpc>
                <a:buClrTx/>
                <a:buSzTx/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变化</a:t>
              </a:r>
              <a:endParaRPr lang="en-US" sz="24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64995" y="2417445"/>
            <a:ext cx="1427480" cy="2209800"/>
            <a:chOff x="2937" y="3807"/>
            <a:chExt cx="2248" cy="3480"/>
          </a:xfrm>
        </p:grpSpPr>
        <p:sp>
          <p:nvSpPr>
            <p:cNvPr id="499" name="CustomShape 1"/>
            <p:cNvSpPr/>
            <p:nvPr/>
          </p:nvSpPr>
          <p:spPr>
            <a:xfrm rot="8100000">
              <a:off x="2937" y="3807"/>
              <a:ext cx="2248" cy="2248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3" name="CustomShape 5"/>
            <p:cNvSpPr/>
            <p:nvPr/>
          </p:nvSpPr>
          <p:spPr>
            <a:xfrm>
              <a:off x="2993" y="6797"/>
              <a:ext cx="2132" cy="49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760" tIns="34200" rIns="68760" bIns="34200"/>
            <a:p>
              <a:pPr algn="ctr"/>
              <a:r>
                <a:rPr lang="en-US" sz="1600" b="1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将一个大的需求分解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sz="1600" b="1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为</a:t>
              </a:r>
              <a:r>
                <a:rPr lang="en-US" sz="1600" b="1" strike="noStrike" spc="-1">
                  <a:solidFill>
                    <a:srgbClr val="CE181E"/>
                  </a:solidFill>
                  <a:latin typeface="微软雅黑" panose="020B0503020204020204" charset="-122"/>
                  <a:ea typeface="微软雅黑" panose="020B0503020204020204" charset="-122"/>
                </a:rPr>
                <a:t>许多类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sz="1600" b="1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每个类处理一个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sz="1600" b="1" strike="noStrike" spc="-1">
                  <a:solidFill>
                    <a:srgbClr val="CE181E"/>
                  </a:solidFill>
                  <a:latin typeface="微软雅黑" panose="020B0503020204020204" charset="-122"/>
                  <a:ea typeface="微软雅黑" panose="020B0503020204020204" charset="-122"/>
                </a:rPr>
                <a:t>独立的功能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8" name="CustomShape 10"/>
            <p:cNvSpPr/>
            <p:nvPr/>
          </p:nvSpPr>
          <p:spPr>
            <a:xfrm>
              <a:off x="3488" y="4343"/>
              <a:ext cx="935" cy="96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分而</a:t>
              </a:r>
              <a:endParaRPr lang="en-US" sz="24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治之</a:t>
              </a:r>
              <a:endParaRPr lang="en-US" sz="24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37960" y="2417445"/>
            <a:ext cx="1427480" cy="2209800"/>
            <a:chOff x="10296" y="3807"/>
            <a:chExt cx="2248" cy="3480"/>
          </a:xfrm>
        </p:grpSpPr>
        <p:sp>
          <p:nvSpPr>
            <p:cNvPr id="501" name="CustomShape 3"/>
            <p:cNvSpPr/>
            <p:nvPr/>
          </p:nvSpPr>
          <p:spPr>
            <a:xfrm rot="8100000">
              <a:off x="10296" y="3807"/>
              <a:ext cx="2248" cy="2248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5" name="CustomShape 7"/>
            <p:cNvSpPr/>
            <p:nvPr/>
          </p:nvSpPr>
          <p:spPr>
            <a:xfrm>
              <a:off x="10352" y="6797"/>
              <a:ext cx="2132" cy="49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760" tIns="34200" rIns="68760" bIns="34200"/>
            <a:p>
              <a:pPr algn="ctr"/>
              <a:r>
                <a:rPr lang="en-US" sz="1600" b="1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类中各个方法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sz="1600" b="1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都在完成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sz="1600" b="1" strike="noStrike" spc="-1">
                  <a:solidFill>
                    <a:srgbClr val="CE181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一项任务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sz="1600" b="1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(单一职责的类)</a:t>
              </a:r>
              <a:endParaRPr lang="en-US" sz="1600" b="0" strike="noStrike" spc="-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9" name="CustomShape 11"/>
            <p:cNvSpPr/>
            <p:nvPr/>
          </p:nvSpPr>
          <p:spPr>
            <a:xfrm>
              <a:off x="10998" y="4309"/>
              <a:ext cx="935" cy="96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 algn="ctr">
                <a:lnSpc>
                  <a:spcPct val="100000"/>
                </a:lnSpc>
                <a:buClrTx/>
                <a:buSzTx/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高内</a:t>
              </a:r>
              <a:endParaRPr lang="en-US" sz="24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  <a:buClrTx/>
                <a:buSzTx/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聚</a:t>
              </a:r>
              <a:endParaRPr lang="en-US" sz="24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900795" y="2417445"/>
            <a:ext cx="1427480" cy="2209800"/>
            <a:chOff x="14017" y="3807"/>
            <a:chExt cx="2248" cy="3480"/>
          </a:xfrm>
        </p:grpSpPr>
        <p:sp>
          <p:nvSpPr>
            <p:cNvPr id="502" name="CustomShape 4"/>
            <p:cNvSpPr/>
            <p:nvPr/>
          </p:nvSpPr>
          <p:spPr>
            <a:xfrm rot="8100000">
              <a:off x="14017" y="3807"/>
              <a:ext cx="2248" cy="2248"/>
            </a:xfrm>
            <a:prstGeom prst="teardrop">
              <a:avLst>
                <a:gd name="adj" fmla="val 100000"/>
              </a:avLst>
            </a:prstGeom>
            <a:solidFill>
              <a:srgbClr val="404040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6" name="组合 5"/>
            <p:cNvGrpSpPr/>
            <p:nvPr/>
          </p:nvGrpSpPr>
          <p:grpSpPr>
            <a:xfrm>
              <a:off x="14073" y="4309"/>
              <a:ext cx="2132" cy="2978"/>
              <a:chOff x="14073" y="4309"/>
              <a:chExt cx="2132" cy="2978"/>
            </a:xfrm>
          </p:grpSpPr>
          <p:sp>
            <p:nvSpPr>
              <p:cNvPr id="506" name="CustomShape 8"/>
              <p:cNvSpPr/>
              <p:nvPr/>
            </p:nvSpPr>
            <p:spPr>
              <a:xfrm>
                <a:off x="14073" y="6797"/>
                <a:ext cx="2132" cy="49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760" tIns="34200" rIns="68760" bIns="34200"/>
              <a:p>
                <a:pPr algn="ctr"/>
                <a:r>
                  <a:rPr lang="en-US" sz="1600" b="1" strike="noStrike" spc="-1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类与类的</a:t>
                </a:r>
                <a:endParaRPr lang="en-US" sz="1600" b="0" strike="noStrike" spc="-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/>
                <a:r>
                  <a:rPr lang="en-US" sz="1600" b="1" strike="noStrike" spc="-1">
                    <a:solidFill>
                      <a:srgbClr val="CE181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关联性</a:t>
                </a:r>
                <a:r>
                  <a:rPr lang="en-US" sz="1600" b="1" strike="noStrike" spc="-1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与</a:t>
                </a:r>
                <a:r>
                  <a:rPr lang="en-US" sz="1600" b="1" strike="noStrike" spc="-1">
                    <a:solidFill>
                      <a:srgbClr val="CE181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依赖度</a:t>
                </a:r>
                <a:r>
                  <a:rPr lang="en-US" sz="1600" b="1" strike="noStrike" spc="-1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要低</a:t>
                </a:r>
                <a:endParaRPr lang="en-US" sz="1600" b="0" strike="noStrike" spc="-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/>
                <a:r>
                  <a:rPr lang="en-US" sz="1600" b="1" strike="noStrike" spc="-1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(每个类独立)</a:t>
                </a:r>
                <a:endParaRPr lang="en-US" sz="1600" b="0" strike="noStrike" spc="-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/>
                <a:r>
                  <a:rPr lang="en-US" sz="1600" b="1" strike="noStrike" spc="-1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让一个类的改变</a:t>
                </a:r>
                <a:endParaRPr lang="en-US" sz="1600" b="0" strike="noStrike" spc="-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ctr"/>
                <a:r>
                  <a:rPr lang="en-US" sz="1600" b="1" strike="noStrike" spc="-1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尽少影响其他类</a:t>
                </a:r>
                <a:endParaRPr lang="en-US" sz="1600" b="0" strike="noStrike" spc="-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10" name="CustomShape 12"/>
              <p:cNvSpPr/>
              <p:nvPr/>
            </p:nvSpPr>
            <p:spPr>
              <a:xfrm>
                <a:off x="14655" y="4309"/>
                <a:ext cx="935" cy="9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68400" tIns="34200" rIns="68400" bIns="34200"/>
              <a:p>
                <a:pPr algn="ctr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24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低耦</a:t>
                </a:r>
                <a:endPara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2400" b="1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合</a:t>
                </a:r>
                <a:endPara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497" name="CustomShape 16"/>
          <p:cNvSpPr/>
          <p:nvPr/>
        </p:nvSpPr>
        <p:spPr>
          <a:xfrm>
            <a:off x="749880" y="473040"/>
            <a:ext cx="24112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封装设计</a:t>
            </a:r>
            <a:endParaRPr lang="en-US" altLang="zh-CN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8" name="CustomShape 17"/>
          <p:cNvSpPr/>
          <p:nvPr/>
        </p:nvSpPr>
        <p:spPr>
          <a:xfrm>
            <a:off x="735480" y="232920"/>
            <a:ext cx="279576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30000"/>
              </a:lnSpc>
            </a:pPr>
            <a:r>
              <a:rPr lang="en-US" sz="11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Design-Encapsulation</a:t>
            </a:r>
            <a:endParaRPr lang="en-US" sz="1100" b="0" strike="noStrike" spc="-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CustomShape 35"/>
          <p:cNvSpPr/>
          <p:nvPr/>
        </p:nvSpPr>
        <p:spPr>
          <a:xfrm>
            <a:off x="7834630" y="3369945"/>
            <a:ext cx="4020185" cy="6330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2700" b="0" strike="noStrike" spc="-1">
                <a:latin typeface="微软雅黑" panose="020B0503020204020204" charset="-122"/>
                <a:ea typeface="微软雅黑" panose="020B0503020204020204" charset="-122"/>
              </a:rPr>
              <a:t>四大设计原则</a:t>
            </a:r>
            <a:endParaRPr lang="zh-CN" altLang="en-US" sz="27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185150" y="2875915"/>
            <a:ext cx="3227070" cy="598170"/>
            <a:chOff x="12890" y="4529"/>
            <a:chExt cx="5082" cy="942"/>
          </a:xfrm>
        </p:grpSpPr>
        <p:sp>
          <p:nvSpPr>
            <p:cNvPr id="11" name="CustomShape 32"/>
            <p:cNvSpPr/>
            <p:nvPr/>
          </p:nvSpPr>
          <p:spPr>
            <a:xfrm>
              <a:off x="14090" y="4529"/>
              <a:ext cx="2828" cy="769"/>
            </a:xfrm>
            <a:prstGeom prst="roundRect">
              <a:avLst>
                <a:gd name="adj" fmla="val 50000"/>
              </a:avLst>
            </a:prstGeom>
            <a:solidFill>
              <a:srgbClr val="26262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" name="CustomShape 36"/>
            <p:cNvSpPr/>
            <p:nvPr/>
          </p:nvSpPr>
          <p:spPr>
            <a:xfrm>
              <a:off x="12890" y="4541"/>
              <a:ext cx="5083" cy="9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algn="ctr">
                <a:lnSpc>
                  <a:spcPct val="100000"/>
                </a:lnSpc>
              </a:pPr>
              <a:r>
                <a:rPr lang="zh-CN" altLang="en-US" sz="2200" spc="-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封装设计</a:t>
              </a:r>
              <a:endParaRPr lang="en-US" sz="22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45469 -0.33046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1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1667 -0.409444 " pathEditMode="relative" ptsTypes="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CustomShape 1"/>
          <p:cNvSpPr/>
          <p:nvPr/>
        </p:nvSpPr>
        <p:spPr>
          <a:xfrm>
            <a:off x="983520" y="1969920"/>
            <a:ext cx="803880" cy="803880"/>
          </a:xfrm>
          <a:prstGeom prst="ellipse">
            <a:avLst/>
          </a:prstGeom>
          <a:noFill/>
          <a:ln w="12600">
            <a:solidFill>
              <a:srgbClr val="80808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 panose="020B0604020202020204"/>
                <a:ea typeface="微软雅黑" panose="020B0503020204020204" charset="-122"/>
              </a:rPr>
              <a:t>01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997" name="CustomShape 2"/>
          <p:cNvSpPr/>
          <p:nvPr/>
        </p:nvSpPr>
        <p:spPr>
          <a:xfrm>
            <a:off x="1788480" y="2372400"/>
            <a:ext cx="468000" cy="360"/>
          </a:xfrm>
          <a:custGeom>
            <a:avLst/>
            <a:gdLst/>
            <a:ahLst/>
            <a:cxn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A6A6A6"/>
            </a:solidFill>
            <a:miter/>
            <a:tailEnd type="oval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8" name="CustomShape 3"/>
          <p:cNvSpPr/>
          <p:nvPr/>
        </p:nvSpPr>
        <p:spPr>
          <a:xfrm>
            <a:off x="983520" y="3289680"/>
            <a:ext cx="803880" cy="803880"/>
          </a:xfrm>
          <a:prstGeom prst="ellipse">
            <a:avLst/>
          </a:prstGeom>
          <a:noFill/>
          <a:ln w="12600">
            <a:solidFill>
              <a:srgbClr val="80808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 panose="020B0604020202020204"/>
                <a:ea typeface="微软雅黑" panose="020B0503020204020204" charset="-122"/>
              </a:rPr>
              <a:t>02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999" name="CustomShape 4"/>
          <p:cNvSpPr/>
          <p:nvPr/>
        </p:nvSpPr>
        <p:spPr>
          <a:xfrm>
            <a:off x="1788480" y="3692160"/>
            <a:ext cx="468000" cy="360"/>
          </a:xfrm>
          <a:custGeom>
            <a:avLst/>
            <a:gdLst/>
            <a:ahLst/>
            <a:cxn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A6A6A6"/>
            </a:solidFill>
            <a:miter/>
            <a:tailEnd type="oval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0" name="CustomShape 5"/>
          <p:cNvSpPr/>
          <p:nvPr/>
        </p:nvSpPr>
        <p:spPr>
          <a:xfrm>
            <a:off x="983520" y="4754160"/>
            <a:ext cx="803880" cy="803880"/>
          </a:xfrm>
          <a:prstGeom prst="ellipse">
            <a:avLst/>
          </a:prstGeom>
          <a:noFill/>
          <a:ln w="12600">
            <a:solidFill>
              <a:srgbClr val="80808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 panose="020B0604020202020204"/>
                <a:ea typeface="微软雅黑" panose="020B0503020204020204" charset="-122"/>
              </a:rPr>
              <a:t>03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001" name="CustomShape 6"/>
          <p:cNvSpPr/>
          <p:nvPr/>
        </p:nvSpPr>
        <p:spPr>
          <a:xfrm>
            <a:off x="1788480" y="5156640"/>
            <a:ext cx="468000" cy="360"/>
          </a:xfrm>
          <a:custGeom>
            <a:avLst/>
            <a:gdLst/>
            <a:ahLst/>
            <a:cxn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A6A6A6"/>
            </a:solidFill>
            <a:miter/>
            <a:tailEnd type="oval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2" name="CustomShape 7"/>
          <p:cNvSpPr/>
          <p:nvPr/>
        </p:nvSpPr>
        <p:spPr>
          <a:xfrm>
            <a:off x="6303240" y="1969920"/>
            <a:ext cx="803880" cy="803880"/>
          </a:xfrm>
          <a:prstGeom prst="ellipse">
            <a:avLst/>
          </a:prstGeom>
          <a:noFill/>
          <a:ln w="12600">
            <a:solidFill>
              <a:srgbClr val="262626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04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003" name="CustomShape 8"/>
          <p:cNvSpPr/>
          <p:nvPr/>
        </p:nvSpPr>
        <p:spPr>
          <a:xfrm>
            <a:off x="7108200" y="2372400"/>
            <a:ext cx="468000" cy="360"/>
          </a:xfrm>
          <a:custGeom>
            <a:avLst/>
            <a:gdLst/>
            <a:ahLst/>
            <a:cxn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595959"/>
            </a:solidFill>
            <a:miter/>
            <a:tailEnd type="oval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4" name="CustomShape 9"/>
          <p:cNvSpPr/>
          <p:nvPr/>
        </p:nvSpPr>
        <p:spPr>
          <a:xfrm>
            <a:off x="6303240" y="3289680"/>
            <a:ext cx="803880" cy="803880"/>
          </a:xfrm>
          <a:prstGeom prst="ellipse">
            <a:avLst/>
          </a:prstGeom>
          <a:noFill/>
          <a:ln w="12600">
            <a:solidFill>
              <a:srgbClr val="262626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05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005" name="CustomShape 10"/>
          <p:cNvSpPr/>
          <p:nvPr/>
        </p:nvSpPr>
        <p:spPr>
          <a:xfrm>
            <a:off x="7108200" y="3692160"/>
            <a:ext cx="468000" cy="360"/>
          </a:xfrm>
          <a:custGeom>
            <a:avLst/>
            <a:gdLst/>
            <a:ahLst/>
            <a:cxn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595959"/>
            </a:solidFill>
            <a:miter/>
            <a:tailEnd type="oval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6" name="CustomShape 11"/>
          <p:cNvSpPr/>
          <p:nvPr/>
        </p:nvSpPr>
        <p:spPr>
          <a:xfrm>
            <a:off x="6303240" y="4754160"/>
            <a:ext cx="803880" cy="803880"/>
          </a:xfrm>
          <a:prstGeom prst="ellipse">
            <a:avLst/>
          </a:prstGeom>
          <a:noFill/>
          <a:ln w="12600">
            <a:solidFill>
              <a:srgbClr val="262626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06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007" name="CustomShape 12"/>
          <p:cNvSpPr/>
          <p:nvPr/>
        </p:nvSpPr>
        <p:spPr>
          <a:xfrm>
            <a:off x="7108200" y="5156640"/>
            <a:ext cx="468000" cy="360"/>
          </a:xfrm>
          <a:custGeom>
            <a:avLst/>
            <a:gdLst/>
            <a:ahLst/>
            <a:cxnLst/>
            <a:rect l="l" t="t" r="r" b="b"/>
            <a:pathLst>
              <a:path w="1303" h="2">
                <a:moveTo>
                  <a:pt x="0" y="0"/>
                </a:moveTo>
                <a:lnTo>
                  <a:pt x="1302" y="1"/>
                </a:lnTo>
              </a:path>
            </a:pathLst>
          </a:custGeom>
          <a:noFill/>
          <a:ln w="6480">
            <a:solidFill>
              <a:srgbClr val="595959"/>
            </a:solidFill>
            <a:miter/>
            <a:tailEnd type="oval" w="lg" len="lg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08" name="Group 13"/>
          <p:cNvGrpSpPr/>
          <p:nvPr/>
        </p:nvGrpSpPr>
        <p:grpSpPr>
          <a:xfrm>
            <a:off x="2356560" y="2025720"/>
            <a:ext cx="3550680" cy="777960"/>
            <a:chOff x="2356560" y="2025720"/>
            <a:chExt cx="3550680" cy="777960"/>
          </a:xfrm>
        </p:grpSpPr>
        <p:sp>
          <p:nvSpPr>
            <p:cNvPr id="1009" name="CustomShape 14"/>
            <p:cNvSpPr/>
            <p:nvPr/>
          </p:nvSpPr>
          <p:spPr>
            <a:xfrm>
              <a:off x="2356560" y="2312640"/>
              <a:ext cx="3550680" cy="49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20000"/>
                </a:lnSpc>
              </a:pPr>
              <a:r>
                <a:rPr lang="en-US" sz="1200" b="0">
                  <a:solidFill>
                    <a:srgbClr val="595959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增加新功能,不修改客户端代码. 比如:某个技能,增加新影响效果,只要创建新的效果类,不需要修改其他代码.</a:t>
              </a:r>
              <a:endParaRPr lang="en-US" sz="1200" b="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" name="CustomShape 15"/>
            <p:cNvSpPr/>
            <p:nvPr/>
          </p:nvSpPr>
          <p:spPr>
            <a:xfrm>
              <a:off x="2356560" y="2025720"/>
              <a:ext cx="3550680" cy="33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b="0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开闭原则</a:t>
              </a:r>
              <a:endParaRPr lang="en-US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11" name="Group 16"/>
          <p:cNvGrpSpPr/>
          <p:nvPr/>
        </p:nvGrpSpPr>
        <p:grpSpPr>
          <a:xfrm>
            <a:off x="2356560" y="3411720"/>
            <a:ext cx="3550680" cy="780120"/>
            <a:chOff x="2356560" y="3411720"/>
            <a:chExt cx="3550680" cy="780120"/>
          </a:xfrm>
        </p:grpSpPr>
        <p:sp>
          <p:nvSpPr>
            <p:cNvPr id="1012" name="CustomShape 17"/>
            <p:cNvSpPr/>
            <p:nvPr/>
          </p:nvSpPr>
          <p:spPr>
            <a:xfrm>
              <a:off x="2356560" y="3700800"/>
              <a:ext cx="3550680" cy="49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20000"/>
                </a:lnSpc>
              </a:pPr>
              <a:r>
                <a:rPr lang="en-US" sz="1200" b="0">
                  <a:solidFill>
                    <a:srgbClr val="595959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每个类有且只有一个改变的原因. 比如:技能系统中,每个类的职责明确.</a:t>
              </a:r>
              <a:endParaRPr lang="en-US" sz="1200" b="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" name="CustomShape 18"/>
            <p:cNvSpPr/>
            <p:nvPr/>
          </p:nvSpPr>
          <p:spPr>
            <a:xfrm>
              <a:off x="2356560" y="3411720"/>
              <a:ext cx="3550680" cy="33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b="0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单一职责</a:t>
              </a:r>
              <a:endParaRPr lang="en-US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14" name="Group 19"/>
          <p:cNvGrpSpPr/>
          <p:nvPr/>
        </p:nvGrpSpPr>
        <p:grpSpPr>
          <a:xfrm>
            <a:off x="2356560" y="4797720"/>
            <a:ext cx="3550680" cy="780120"/>
            <a:chOff x="2356560" y="4797720"/>
            <a:chExt cx="3550680" cy="780120"/>
          </a:xfrm>
        </p:grpSpPr>
        <p:sp>
          <p:nvSpPr>
            <p:cNvPr id="1015" name="CustomShape 20"/>
            <p:cNvSpPr/>
            <p:nvPr/>
          </p:nvSpPr>
          <p:spPr>
            <a:xfrm>
              <a:off x="2356560" y="5086800"/>
              <a:ext cx="3550680" cy="49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20000"/>
                </a:lnSpc>
              </a:pPr>
              <a:r>
                <a:rPr lang="en-US" sz="1200" b="0">
                  <a:solidFill>
                    <a:srgbClr val="595959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使用抽象(父),而不是用具体(子) 比如:技能释放器,调用的是影响,而不是伤害生命/降低防御力</a:t>
              </a:r>
              <a:endParaRPr lang="en-US" sz="1200" b="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" name="CustomShape 21"/>
            <p:cNvSpPr/>
            <p:nvPr/>
          </p:nvSpPr>
          <p:spPr>
            <a:xfrm>
              <a:off x="2356560" y="4797720"/>
              <a:ext cx="3550680" cy="33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b="0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依赖倒置</a:t>
              </a:r>
              <a:endParaRPr lang="en-US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17" name="Group 22"/>
          <p:cNvGrpSpPr/>
          <p:nvPr/>
        </p:nvGrpSpPr>
        <p:grpSpPr>
          <a:xfrm>
            <a:off x="7700760" y="1993680"/>
            <a:ext cx="3550680" cy="780120"/>
            <a:chOff x="7700760" y="1993680"/>
            <a:chExt cx="3550680" cy="780120"/>
          </a:xfrm>
        </p:grpSpPr>
        <p:sp>
          <p:nvSpPr>
            <p:cNvPr id="1018" name="CustomShape 23"/>
            <p:cNvSpPr/>
            <p:nvPr/>
          </p:nvSpPr>
          <p:spPr>
            <a:xfrm>
              <a:off x="7700760" y="2282760"/>
              <a:ext cx="3550680" cy="49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20000"/>
                </a:lnSpc>
              </a:pPr>
              <a:r>
                <a:rPr lang="en-US" sz="1200" b="0">
                  <a:solidFill>
                    <a:srgbClr val="595959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父类出现的地方,可以被子类替换 替换后,保持原有功能. 比如:技能释放器使用影响效果,但可以被所有具体效果替换.</a:t>
              </a:r>
              <a:endParaRPr lang="en-US" sz="1200" b="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" name="CustomShape 24"/>
            <p:cNvSpPr/>
            <p:nvPr/>
          </p:nvSpPr>
          <p:spPr>
            <a:xfrm>
              <a:off x="7700760" y="1993680"/>
              <a:ext cx="3550680" cy="33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b="0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里氏替换</a:t>
              </a:r>
              <a:endParaRPr lang="en-US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20" name="Group 25"/>
          <p:cNvGrpSpPr/>
          <p:nvPr/>
        </p:nvGrpSpPr>
        <p:grpSpPr>
          <a:xfrm>
            <a:off x="7700760" y="3379680"/>
            <a:ext cx="3550680" cy="780120"/>
            <a:chOff x="7700760" y="3379680"/>
            <a:chExt cx="3550680" cy="780120"/>
          </a:xfrm>
        </p:grpSpPr>
        <p:sp>
          <p:nvSpPr>
            <p:cNvPr id="1021" name="CustomShape 26"/>
            <p:cNvSpPr/>
            <p:nvPr/>
          </p:nvSpPr>
          <p:spPr>
            <a:xfrm>
              <a:off x="7700760" y="3668760"/>
              <a:ext cx="3550680" cy="49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20000"/>
                </a:lnSpc>
              </a:pPr>
              <a:r>
                <a:rPr lang="en-US" sz="1200" b="0">
                  <a:solidFill>
                    <a:srgbClr val="595959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低耦合 比如:影响效果的变化,不影响释放器. 每种效果之间,互不影响.</a:t>
              </a:r>
              <a:endParaRPr lang="en-US" sz="1200" b="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" name="CustomShape 27"/>
            <p:cNvSpPr/>
            <p:nvPr/>
          </p:nvSpPr>
          <p:spPr>
            <a:xfrm>
              <a:off x="7700760" y="3379680"/>
              <a:ext cx="3550680" cy="33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b="0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迪米特法则</a:t>
              </a:r>
              <a:endParaRPr lang="en-US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23" name="Group 28"/>
          <p:cNvGrpSpPr/>
          <p:nvPr/>
        </p:nvGrpSpPr>
        <p:grpSpPr>
          <a:xfrm>
            <a:off x="7700760" y="4766040"/>
            <a:ext cx="3550680" cy="780120"/>
            <a:chOff x="7700760" y="4766040"/>
            <a:chExt cx="3550680" cy="780120"/>
          </a:xfrm>
        </p:grpSpPr>
        <p:sp>
          <p:nvSpPr>
            <p:cNvPr id="1024" name="CustomShape 29"/>
            <p:cNvSpPr/>
            <p:nvPr/>
          </p:nvSpPr>
          <p:spPr>
            <a:xfrm>
              <a:off x="7700760" y="5055120"/>
              <a:ext cx="3550680" cy="49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20000"/>
                </a:lnSpc>
              </a:pPr>
              <a:r>
                <a:rPr lang="en-US" sz="1200" b="0">
                  <a:solidFill>
                    <a:srgbClr val="595959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使用关联关系,代替继承关系. 比如:技能释放器与影响效果,使用了关联关系.</a:t>
              </a:r>
              <a:endParaRPr lang="en-US" sz="1200" b="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" name="CustomShape 30"/>
            <p:cNvSpPr/>
            <p:nvPr/>
          </p:nvSpPr>
          <p:spPr>
            <a:xfrm>
              <a:off x="7700760" y="4766040"/>
              <a:ext cx="3550680" cy="332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>
                <a:lnSpc>
                  <a:spcPct val="100000"/>
                </a:lnSpc>
              </a:pPr>
              <a:r>
                <a:rPr lang="en-US" b="0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组合复用</a:t>
              </a:r>
              <a:endParaRPr lang="en-US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CustomShape 16"/>
          <p:cNvSpPr/>
          <p:nvPr/>
        </p:nvSpPr>
        <p:spPr>
          <a:xfrm>
            <a:off x="749880" y="473040"/>
            <a:ext cx="24112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六大原则</a:t>
            </a:r>
            <a:endParaRPr lang="zh-CN" alt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CustomShape 17"/>
          <p:cNvSpPr/>
          <p:nvPr/>
        </p:nvSpPr>
        <p:spPr>
          <a:xfrm>
            <a:off x="735480" y="232920"/>
            <a:ext cx="279576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30000"/>
              </a:lnSpc>
            </a:pPr>
            <a:r>
              <a:rPr lang="en-US" sz="11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The Six Rules</a:t>
            </a:r>
            <a:endParaRPr lang="en-US" sz="1100" b="0" strike="noStrike" spc="-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2256790" y="233045"/>
            <a:ext cx="5241290" cy="7575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zh-CN" altLang="en-US" sz="5000" b="0" strike="noStrike" spc="-1">
                <a:latin typeface="微软雅黑" panose="020B0503020204020204" charset="-122"/>
                <a:ea typeface="微软雅黑" panose="020B0503020204020204" charset="-122"/>
              </a:rPr>
              <a:t>Is </a:t>
            </a:r>
            <a:r>
              <a:rPr lang="en-US" altLang="zh-CN" sz="5000" b="0" strike="noStrike" spc="-1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5000" b="0" strike="noStrike" spc="-1">
                <a:latin typeface="微软雅黑" panose="020B0503020204020204" charset="-122"/>
                <a:ea typeface="微软雅黑" panose="020B0503020204020204" charset="-122"/>
              </a:rPr>
              <a:t>ot </a:t>
            </a:r>
            <a:r>
              <a:rPr lang="en-US" altLang="zh-CN" sz="5000" b="0" strike="noStrike" spc="-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5000" b="0" strike="noStrike" spc="-1">
                <a:latin typeface="微软雅黑" panose="020B0503020204020204" charset="-122"/>
                <a:ea typeface="微软雅黑" panose="020B0503020204020204" charset="-122"/>
              </a:rPr>
              <a:t>mportant</a:t>
            </a:r>
            <a:endParaRPr lang="zh-CN" altLang="en-US" sz="50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8" name="CustomShape 8"/>
          <p:cNvSpPr/>
          <p:nvPr/>
        </p:nvSpPr>
        <p:spPr>
          <a:xfrm>
            <a:off x="2256790" y="154940"/>
            <a:ext cx="8663305" cy="13481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六大原则是抽象的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很难用具体代码去解释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所以在构建代码时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lang="en-US" altLang="zh-CN" sz="17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无法主动去使用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六大原则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',</a:t>
            </a: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而更多的是运用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三大特性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'</a:t>
            </a:r>
            <a:endParaRPr lang="en-US" altLang="zh-CN" sz="17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而代码构建完成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则可以用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六大原则</a:t>
            </a:r>
            <a:r>
              <a:rPr lang="en-US" altLang="zh-CN" sz="1700" b="0" strike="noStrike" spc="-1"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1700" b="0" strike="noStrike" spc="-1">
                <a:latin typeface="微软雅黑" panose="020B0503020204020204" charset="-122"/>
                <a:ea typeface="微软雅黑" panose="020B0503020204020204" charset="-122"/>
              </a:rPr>
              <a:t>来检验修改</a:t>
            </a:r>
            <a:endParaRPr lang="zh-CN" altLang="en-US" sz="17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如果运用好了</a:t>
            </a:r>
            <a:r>
              <a:rPr lang="en-US" altLang="zh-CN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三大特性</a:t>
            </a:r>
            <a:r>
              <a:rPr lang="en-US" altLang="zh-CN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',</a:t>
            </a:r>
            <a:r>
              <a:rPr lang="zh-CN" altLang="en-US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代码自然就符合</a:t>
            </a:r>
            <a:r>
              <a:rPr lang="en-US" altLang="zh-CN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六大原则</a:t>
            </a:r>
            <a:r>
              <a:rPr lang="en-US" altLang="zh-CN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'-------</a:t>
            </a:r>
            <a:r>
              <a:rPr lang="zh-CN" altLang="en-US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个人理解</a:t>
            </a:r>
            <a:r>
              <a:rPr lang="en-US" altLang="zh-CN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700" b="0" strike="noStrike" spc="-1">
                <a:solidFill>
                  <a:srgbClr val="CE181E"/>
                </a:solidFill>
                <a:latin typeface="微软雅黑" panose="020B0503020204020204" charset="-122"/>
                <a:ea typeface="微软雅黑" panose="020B0503020204020204" charset="-122"/>
              </a:rPr>
              <a:t>仁者见仁</a:t>
            </a:r>
            <a:endParaRPr lang="zh-CN" altLang="en-US" sz="1700" b="0" strike="noStrike" spc="-1">
              <a:solidFill>
                <a:srgbClr val="CE181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305560" y="2149475"/>
            <a:ext cx="3898265" cy="4933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做到低耦合</a:t>
            </a:r>
            <a:r>
              <a:rPr lang="en-US" altLang="zh-CN" sz="2200" b="0" strike="noStrike" spc="-1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封装</a:t>
            </a:r>
            <a:r>
              <a:rPr lang="en-US" altLang="zh-CN" sz="2200" b="0" strike="noStrike" spc="-1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200" b="0" strike="noStrike" spc="-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自然符合开闭原则</a:t>
            </a:r>
            <a:endParaRPr lang="zh-CN" alt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305560" y="3445510"/>
            <a:ext cx="3898265" cy="4933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做到高内聚</a:t>
            </a:r>
            <a:r>
              <a:rPr lang="en-US" altLang="zh-CN" sz="2200" b="0" strike="noStrike" spc="-1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封装</a:t>
            </a:r>
            <a:r>
              <a:rPr lang="en-US" altLang="zh-CN" sz="2200" b="0" strike="noStrike" spc="-1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200" b="0" strike="noStrike" spc="-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自然符合单一职责</a:t>
            </a:r>
            <a:endParaRPr lang="zh-CN" alt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305560" y="4910455"/>
            <a:ext cx="3898265" cy="4933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运用好继承</a:t>
            </a:r>
            <a:r>
              <a:rPr lang="en-US" altLang="zh-CN" sz="2200" b="0" strike="noStrike" spc="-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自然符合依赖倒置</a:t>
            </a:r>
            <a:endParaRPr lang="en-US" altLang="zh-CN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6757670" y="2149475"/>
            <a:ext cx="3898265" cy="4933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运用好多态</a:t>
            </a:r>
            <a:r>
              <a:rPr lang="en-US" altLang="zh-CN" sz="2200" b="0" strike="noStrike" spc="-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自然符合里氏替换</a:t>
            </a:r>
            <a:endParaRPr lang="zh-CN" alt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8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1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0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3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0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3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6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9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2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animBg="1"/>
      <p:bldP spid="512" grpId="1" animBg="1"/>
      <p:bldP spid="518" grpId="0" bldLvl="0" animBg="1"/>
      <p:bldP spid="996" grpId="0" animBg="1"/>
      <p:bldP spid="5" grpId="2" bldLvl="0" animBg="1"/>
      <p:bldP spid="998" grpId="0" animBg="1"/>
      <p:bldP spid="6" grpId="2" bldLvl="0" animBg="1"/>
      <p:bldP spid="1000" grpId="0" animBg="1"/>
      <p:bldP spid="7" grpId="2" bldLvl="0" animBg="1"/>
      <p:bldP spid="1002" grpId="0" animBg="1"/>
      <p:bldP spid="8" grpId="2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303010" y="4754245"/>
            <a:ext cx="4948555" cy="803910"/>
            <a:chOff x="9926" y="7487"/>
            <a:chExt cx="7793" cy="1266"/>
          </a:xfrm>
        </p:grpSpPr>
        <p:sp>
          <p:nvSpPr>
            <p:cNvPr id="4" name="CustomShape 11"/>
            <p:cNvSpPr/>
            <p:nvPr/>
          </p:nvSpPr>
          <p:spPr>
            <a:xfrm>
              <a:off x="9926" y="7487"/>
              <a:ext cx="1266" cy="1266"/>
            </a:xfrm>
            <a:prstGeom prst="ellipse">
              <a:avLst/>
            </a:prstGeom>
            <a:noFill/>
            <a:ln w="12600">
              <a:solidFill>
                <a:srgbClr val="262626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404040"/>
                  </a:solidFill>
                  <a:latin typeface="Arial" panose="020B0604020202020204"/>
                  <a:ea typeface="微软雅黑" panose="020B0503020204020204" charset="-122"/>
                </a:rPr>
                <a:t>06</a:t>
              </a:r>
              <a:endParaRPr lang="en-US" sz="2800" b="0" strike="noStrike" spc="-1">
                <a:latin typeface="Arial" panose="020B0604020202020204"/>
              </a:endParaRPr>
            </a:p>
          </p:txBody>
        </p:sp>
        <p:sp>
          <p:nvSpPr>
            <p:cNvPr id="9" name="CustomShape 12"/>
            <p:cNvSpPr/>
            <p:nvPr/>
          </p:nvSpPr>
          <p:spPr>
            <a:xfrm>
              <a:off x="11194" y="8121"/>
              <a:ext cx="737" cy="1"/>
            </a:xfrm>
            <a:custGeom>
              <a:avLst/>
              <a:gdLst/>
              <a:ahLst/>
              <a:cxnLst/>
              <a:rect l="l" t="t" r="r" b="b"/>
              <a:pathLst>
                <a:path w="1303" h="2">
                  <a:moveTo>
                    <a:pt x="0" y="0"/>
                  </a:moveTo>
                  <a:lnTo>
                    <a:pt x="1302" y="1"/>
                  </a:lnTo>
                </a:path>
              </a:pathLst>
            </a:custGeom>
            <a:noFill/>
            <a:ln w="6480">
              <a:solidFill>
                <a:srgbClr val="595959"/>
              </a:solidFill>
              <a:miter/>
              <a:tailEnd type="oval" w="lg" len="lg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10" name="Group 28"/>
            <p:cNvGrpSpPr/>
            <p:nvPr/>
          </p:nvGrpSpPr>
          <p:grpSpPr>
            <a:xfrm>
              <a:off x="12127" y="7506"/>
              <a:ext cx="5592" cy="1229"/>
              <a:chOff x="7700760" y="4766040"/>
              <a:chExt cx="3550680" cy="780120"/>
            </a:xfrm>
          </p:grpSpPr>
          <p:sp>
            <p:nvSpPr>
              <p:cNvPr id="11" name="CustomShape 29"/>
              <p:cNvSpPr/>
              <p:nvPr/>
            </p:nvSpPr>
            <p:spPr>
              <a:xfrm>
                <a:off x="7700760" y="5055120"/>
                <a:ext cx="3550680" cy="491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p>
                <a:pPr>
                  <a:lnSpc>
                    <a:spcPct val="120000"/>
                  </a:lnSpc>
                </a:pPr>
                <a:r>
                  <a:rPr lang="en-US" sz="1200" b="0">
                    <a:solidFill>
                      <a:srgbClr val="595959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使用关联关系,代替继承关系. 比如:技能释放器与影响效果,使用了关联关系.</a:t>
                </a:r>
                <a:endParaRPr lang="en-US" sz="1200" b="0">
                  <a:solidFill>
                    <a:srgbClr val="595959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CustomShape 30"/>
              <p:cNvSpPr/>
              <p:nvPr/>
            </p:nvSpPr>
            <p:spPr>
              <a:xfrm>
                <a:off x="7700760" y="4766040"/>
                <a:ext cx="3550680" cy="33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p>
                <a:pPr>
                  <a:lnSpc>
                    <a:spcPct val="100000"/>
                  </a:lnSpc>
                </a:pPr>
                <a:r>
                  <a:rPr lang="en-US" b="0" strike="noStrike" spc="-1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组合复用</a:t>
                </a:r>
                <a:endParaRPr lang="en-US" b="0" strike="noStrike" spc="-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3" name="CustomShape 16"/>
          <p:cNvSpPr/>
          <p:nvPr/>
        </p:nvSpPr>
        <p:spPr>
          <a:xfrm>
            <a:off x="749880" y="473040"/>
            <a:ext cx="24112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类与类</a:t>
            </a:r>
            <a:endParaRPr lang="zh-CN" alt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CustomShape 17"/>
          <p:cNvSpPr/>
          <p:nvPr/>
        </p:nvSpPr>
        <p:spPr>
          <a:xfrm>
            <a:off x="735480" y="232920"/>
            <a:ext cx="279576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30000"/>
              </a:lnSpc>
            </a:pPr>
            <a:r>
              <a:rPr lang="en-US" sz="11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Class With The Class</a:t>
            </a:r>
            <a:endParaRPr lang="en-US" sz="1100" b="0" strike="noStrike" spc="-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11650" y="1433195"/>
            <a:ext cx="3598545" cy="2509520"/>
            <a:chOff x="11680" y="3221"/>
            <a:chExt cx="5667" cy="3952"/>
          </a:xfrm>
        </p:grpSpPr>
        <p:sp>
          <p:nvSpPr>
            <p:cNvPr id="384" name="CustomShape 12"/>
            <p:cNvSpPr/>
            <p:nvPr/>
          </p:nvSpPr>
          <p:spPr>
            <a:xfrm>
              <a:off x="13731" y="3221"/>
              <a:ext cx="1519" cy="1538"/>
            </a:xfrm>
            <a:custGeom>
              <a:avLst/>
              <a:gdLst/>
              <a:ahLst/>
              <a:cxn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ED1C24"/>
            </a:solidFill>
            <a:ln w="9360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5" name="CustomShape 13"/>
            <p:cNvSpPr/>
            <p:nvPr/>
          </p:nvSpPr>
          <p:spPr>
            <a:xfrm>
              <a:off x="13731" y="5635"/>
              <a:ext cx="1519" cy="1538"/>
            </a:xfrm>
            <a:custGeom>
              <a:avLst/>
              <a:gdLst/>
              <a:ahLst/>
              <a:cxn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404040"/>
            </a:solidFill>
            <a:ln w="9360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CustomShape 14"/>
            <p:cNvSpPr/>
            <p:nvPr/>
          </p:nvSpPr>
          <p:spPr>
            <a:xfrm>
              <a:off x="11680" y="5617"/>
              <a:ext cx="1519" cy="1538"/>
            </a:xfrm>
            <a:custGeom>
              <a:avLst/>
              <a:gdLst/>
              <a:ahLst/>
              <a:cxn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404040"/>
            </a:solidFill>
            <a:ln w="9360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7" name="CustomShape 15"/>
            <p:cNvSpPr/>
            <p:nvPr/>
          </p:nvSpPr>
          <p:spPr>
            <a:xfrm>
              <a:off x="15829" y="5617"/>
              <a:ext cx="1519" cy="1538"/>
            </a:xfrm>
            <a:custGeom>
              <a:avLst/>
              <a:gdLst/>
              <a:ahLst/>
              <a:cxnLst/>
              <a:rect l="l" t="t" r="r" b="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404040"/>
            </a:solidFill>
            <a:ln w="9360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5" name="CustomShape 33"/>
            <p:cNvSpPr/>
            <p:nvPr/>
          </p:nvSpPr>
          <p:spPr>
            <a:xfrm flipH="1">
              <a:off x="12439" y="4762"/>
              <a:ext cx="2050" cy="85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9160" cap="rnd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6" name="CustomShape 34"/>
            <p:cNvSpPr/>
            <p:nvPr/>
          </p:nvSpPr>
          <p:spPr>
            <a:xfrm>
              <a:off x="14491" y="4762"/>
              <a:ext cx="1" cy="8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9160" cap="rnd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7" name="CustomShape 35"/>
            <p:cNvSpPr/>
            <p:nvPr/>
          </p:nvSpPr>
          <p:spPr>
            <a:xfrm>
              <a:off x="14491" y="4763"/>
              <a:ext cx="2097" cy="85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9160" cap="rnd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9" name="CustomShape 37"/>
            <p:cNvSpPr/>
            <p:nvPr/>
          </p:nvSpPr>
          <p:spPr>
            <a:xfrm>
              <a:off x="13861" y="3709"/>
              <a:ext cx="935" cy="96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 algn="l">
                <a:lnSpc>
                  <a:spcPct val="100000"/>
                </a:lnSpc>
                <a:buClrTx/>
                <a:buSzTx/>
                <a:buFontTx/>
              </a:pPr>
              <a:r>
                <a: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类和类</a:t>
              </a:r>
              <a:endParaRPr lang="en-US" sz="1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3" name="CustomShape 41"/>
            <p:cNvSpPr/>
            <p:nvPr/>
          </p:nvSpPr>
          <p:spPr>
            <a:xfrm>
              <a:off x="11963" y="6068"/>
              <a:ext cx="935" cy="5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 algn="l">
                <a:lnSpc>
                  <a:spcPct val="100000"/>
                </a:lnSpc>
                <a:buClrTx/>
                <a:buSzTx/>
                <a:buFontTx/>
              </a:pPr>
              <a:r>
                <a: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泛化</a:t>
              </a:r>
              <a:endParaRPr lang="en-US" sz="1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4" name="CustomShape 42"/>
            <p:cNvSpPr/>
            <p:nvPr/>
          </p:nvSpPr>
          <p:spPr>
            <a:xfrm>
              <a:off x="14004" y="6068"/>
              <a:ext cx="935" cy="5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 algn="l">
                <a:lnSpc>
                  <a:spcPct val="100000"/>
                </a:lnSpc>
                <a:buClrTx/>
                <a:buSzTx/>
                <a:buFontTx/>
              </a:pPr>
              <a:r>
                <a: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关联</a:t>
              </a:r>
              <a:endParaRPr lang="en-US" sz="1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5" name="CustomShape 43"/>
            <p:cNvSpPr/>
            <p:nvPr/>
          </p:nvSpPr>
          <p:spPr>
            <a:xfrm>
              <a:off x="16129" y="6068"/>
              <a:ext cx="935" cy="5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68400" tIns="34200" rIns="68400" bIns="34200"/>
            <a:p>
              <a:pPr algn="l">
                <a:lnSpc>
                  <a:spcPct val="100000"/>
                </a:lnSpc>
                <a:buClrTx/>
                <a:buSzTx/>
                <a:buFontTx/>
              </a:pPr>
              <a:r>
                <a:rPr lang="en-US" sz="1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依赖</a:t>
              </a:r>
              <a:endParaRPr lang="en-US" sz="1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CustomShape 2"/>
          <p:cNvSpPr/>
          <p:nvPr/>
        </p:nvSpPr>
        <p:spPr>
          <a:xfrm>
            <a:off x="4135120" y="4561840"/>
            <a:ext cx="3898265" cy="4933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类与类的关系</a:t>
            </a:r>
            <a:endParaRPr lang="en-US" altLang="zh-CN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rPr>
              <a:t>其实就是代码复用的方法</a:t>
            </a:r>
            <a:endParaRPr lang="zh-CN" altLang="en-US" sz="22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13985" y="1072515"/>
            <a:ext cx="4926965" cy="808990"/>
            <a:chOff x="8211" y="1689"/>
            <a:chExt cx="7759" cy="127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11" y="1689"/>
              <a:ext cx="3780" cy="1275"/>
            </a:xfrm>
            <a:prstGeom prst="rect">
              <a:avLst/>
            </a:prstGeom>
          </p:spPr>
        </p:pic>
        <p:sp>
          <p:nvSpPr>
            <p:cNvPr id="26" name="CustomShape 16"/>
            <p:cNvSpPr/>
            <p:nvPr/>
          </p:nvSpPr>
          <p:spPr>
            <a:xfrm>
              <a:off x="12174" y="1992"/>
              <a:ext cx="3797" cy="6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>
                <a:lnSpc>
                  <a:spcPct val="100000"/>
                </a:lnSpc>
              </a:pPr>
              <a:r>
                <a:rPr lang="zh-CN" altLang="en-US" sz="2200" b="0" strike="noStrike" spc="-1">
                  <a:latin typeface="微软雅黑" panose="020B0503020204020204" charset="-122"/>
                  <a:ea typeface="微软雅黑" panose="020B0503020204020204" charset="-122"/>
                </a:rPr>
                <a:t>泛化</a:t>
              </a:r>
              <a:endPara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13985" y="2797175"/>
            <a:ext cx="7738745" cy="1056640"/>
            <a:chOff x="8211" y="4405"/>
            <a:chExt cx="12187" cy="1664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1" y="4405"/>
              <a:ext cx="8040" cy="1665"/>
            </a:xfrm>
            <a:prstGeom prst="rect">
              <a:avLst/>
            </a:prstGeom>
          </p:spPr>
        </p:pic>
        <p:sp>
          <p:nvSpPr>
            <p:cNvPr id="27" name="CustomShape 16"/>
            <p:cNvSpPr/>
            <p:nvPr/>
          </p:nvSpPr>
          <p:spPr>
            <a:xfrm>
              <a:off x="16602" y="4904"/>
              <a:ext cx="3797" cy="6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>
                <a:lnSpc>
                  <a:spcPct val="100000"/>
                </a:lnSpc>
              </a:pPr>
              <a:r>
                <a:rPr lang="zh-CN" altLang="en-US" sz="2200" b="0" strike="noStrike" spc="-1">
                  <a:latin typeface="微软雅黑" panose="020B0503020204020204" charset="-122"/>
                  <a:ea typeface="微软雅黑" panose="020B0503020204020204" charset="-122"/>
                </a:rPr>
                <a:t>关联</a:t>
              </a:r>
              <a:endPara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26685" y="4752975"/>
            <a:ext cx="8270875" cy="1094740"/>
            <a:chOff x="8231" y="7485"/>
            <a:chExt cx="13025" cy="172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1" y="7485"/>
              <a:ext cx="8820" cy="1725"/>
            </a:xfrm>
            <a:prstGeom prst="rect">
              <a:avLst/>
            </a:prstGeom>
          </p:spPr>
        </p:pic>
        <p:sp>
          <p:nvSpPr>
            <p:cNvPr id="28" name="CustomShape 16"/>
            <p:cNvSpPr/>
            <p:nvPr/>
          </p:nvSpPr>
          <p:spPr>
            <a:xfrm>
              <a:off x="17460" y="8013"/>
              <a:ext cx="3797" cy="6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>
                <a:lnSpc>
                  <a:spcPct val="100000"/>
                </a:lnSpc>
              </a:pPr>
              <a:r>
                <a:rPr lang="zh-CN" altLang="en-US" sz="2200" b="0" strike="noStrike" spc="-1">
                  <a:latin typeface="微软雅黑" panose="020B0503020204020204" charset="-122"/>
                  <a:ea typeface="微软雅黑" panose="020B0503020204020204" charset="-122"/>
                </a:rPr>
                <a:t>依赖</a:t>
              </a:r>
              <a:endParaRPr lang="zh-CN" altLang="en-US" sz="22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13485" y="2892425"/>
            <a:ext cx="2600960" cy="1314450"/>
            <a:chOff x="1911" y="4555"/>
            <a:chExt cx="4096" cy="207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3" y="4555"/>
              <a:ext cx="3945" cy="1365"/>
            </a:xfrm>
            <a:prstGeom prst="rect">
              <a:avLst/>
            </a:prstGeom>
          </p:spPr>
        </p:pic>
        <p:sp>
          <p:nvSpPr>
            <p:cNvPr id="29" name="CustomShape 16"/>
            <p:cNvSpPr/>
            <p:nvPr/>
          </p:nvSpPr>
          <p:spPr>
            <a:xfrm>
              <a:off x="1911" y="5957"/>
              <a:ext cx="3797" cy="6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>
                <a:lnSpc>
                  <a:spcPct val="100000"/>
                </a:lnSpc>
              </a:pPr>
              <a:r>
                <a:rPr lang="zh-CN" altLang="en-US" sz="2200" b="0" strike="noStrike" spc="-1">
                  <a:latin typeface="微软雅黑" panose="020B0503020204020204" charset="-122"/>
                  <a:ea typeface="微软雅黑" panose="020B0503020204020204" charset="-122"/>
                </a:rPr>
                <a:t>通过</a:t>
              </a:r>
              <a:r>
                <a:rPr lang="en-US" altLang="zh-CN" sz="2200" b="0" strike="noStrike" spc="-1">
                  <a:latin typeface="微软雅黑" panose="020B0503020204020204" charset="-122"/>
                  <a:ea typeface="微软雅黑" panose="020B0503020204020204" charset="-122"/>
                </a:rPr>
                <a:t>qtx02</a:t>
              </a:r>
              <a:r>
                <a:rPr lang="zh-CN" altLang="en-US" sz="2200" b="0" strike="noStrike" spc="-1">
                  <a:latin typeface="微软雅黑" panose="020B0503020204020204" charset="-122"/>
                  <a:ea typeface="微软雅黑" panose="020B0503020204020204" charset="-122"/>
                </a:rPr>
                <a:t>调用</a:t>
              </a:r>
              <a:r>
                <a:rPr lang="en-US" altLang="zh-CN" sz="2200" b="0" strike="noStrike" spc="-1">
                  <a:latin typeface="微软雅黑" panose="020B0503020204020204" charset="-122"/>
                  <a:ea typeface="微软雅黑" panose="020B0503020204020204" charset="-122"/>
                </a:rPr>
                <a:t>fun01</a:t>
              </a:r>
              <a:endParaRPr lang="en-US" altLang="zh-CN" sz="2200" b="0" strike="noStrike" spc="-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18958 -0.651019 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3" bldLvl="0" animBg="1"/>
      <p:bldP spid="20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ustomShape 1"/>
          <p:cNvSpPr/>
          <p:nvPr/>
        </p:nvSpPr>
        <p:spPr>
          <a:xfrm>
            <a:off x="3018790" y="1089660"/>
            <a:ext cx="6152515" cy="44634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8700" b="0" strike="noStrike" spc="-1">
                <a:solidFill>
                  <a:srgbClr val="262626"/>
                </a:solidFill>
                <a:latin typeface="思源黑体 CN Heavy"/>
                <a:ea typeface="思源黑体 CN Heavy"/>
              </a:rPr>
              <a:t>OO</a:t>
            </a:r>
            <a:endParaRPr lang="en-US" sz="28700" b="0" strike="noStrike" spc="-1">
              <a:latin typeface="Arial" panose="020B0604020202020204"/>
            </a:endParaRPr>
          </a:p>
        </p:txBody>
      </p:sp>
      <p:sp>
        <p:nvSpPr>
          <p:cNvPr id="930" name="CustomShape 2"/>
          <p:cNvSpPr/>
          <p:nvPr/>
        </p:nvSpPr>
        <p:spPr>
          <a:xfrm>
            <a:off x="4916170" y="3002280"/>
            <a:ext cx="2329180" cy="63817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3600" b="0" strike="noStrike" spc="-1"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lang="zh-CN" altLang="en-US" sz="36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1" name="CustomShape 3"/>
          <p:cNvSpPr/>
          <p:nvPr/>
        </p:nvSpPr>
        <p:spPr>
          <a:xfrm>
            <a:off x="4247280" y="4722840"/>
            <a:ext cx="3695760" cy="63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50000"/>
              </a:lnSpc>
            </a:pPr>
            <a:r>
              <a:rPr lang="zh-CN" altLang="en-US" sz="1500" b="1" strike="noStrike" spc="-1"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en-US" altLang="zh-CN" sz="1500" b="1" strike="noStrike" spc="-1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500" b="1" strike="noStrike" spc="-1">
                <a:latin typeface="微软雅黑" panose="020B0503020204020204" charset="-122"/>
                <a:ea typeface="微软雅黑" panose="020B0503020204020204" charset="-122"/>
              </a:rPr>
              <a:t>以祁天暄老师笔记为框架</a:t>
            </a:r>
            <a:endParaRPr lang="zh-CN" altLang="en-US" sz="1500" b="1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00" b="1" strike="noStrike" spc="-1">
                <a:latin typeface="微软雅黑" panose="020B0503020204020204" charset="-122"/>
                <a:ea typeface="微软雅黑" panose="020B0503020204020204" charset="-122"/>
              </a:rPr>
              <a:t>进行自我理解总结</a:t>
            </a:r>
            <a:endParaRPr lang="zh-CN" altLang="en-US" sz="1500" b="1" strike="noStrike" spc="-1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00" b="1" strike="noStrike" spc="-1">
                <a:latin typeface="微软雅黑" panose="020B0503020204020204" charset="-122"/>
                <a:ea typeface="微软雅黑" panose="020B0503020204020204" charset="-122"/>
              </a:rPr>
              <a:t>有不同理解之处希望大家指正</a:t>
            </a:r>
            <a:endParaRPr lang="zh-CN" altLang="en-US" sz="1500" b="1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5"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b8db6769-13b7-4c4a-a48c-c450576331c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演示</Application>
  <PresentationFormat/>
  <Paragraphs>294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38" baseType="lpstr">
      <vt:lpstr>Arial</vt:lpstr>
      <vt:lpstr>宋体</vt:lpstr>
      <vt:lpstr>Wingdings</vt:lpstr>
      <vt:lpstr>Arial</vt:lpstr>
      <vt:lpstr>Symbol</vt:lpstr>
      <vt:lpstr>微软雅黑 Light</vt:lpstr>
      <vt:lpstr>黑体</vt:lpstr>
      <vt:lpstr>思源黑体 CN Heavy</vt:lpstr>
      <vt:lpstr>Times New Roman</vt:lpstr>
      <vt:lpstr>思源黑体 CN Light</vt:lpstr>
      <vt:lpstr>思源黑体 CN Bold</vt:lpstr>
      <vt:lpstr>Helvetica;Arial</vt:lpstr>
      <vt:lpstr>Wingdings</vt:lpstr>
      <vt:lpstr>DejaVu Sans</vt:lpstr>
      <vt:lpstr>Noto Sans CJK SC Regular</vt:lpstr>
      <vt:lpstr>思源黑体 CN Normal</vt:lpstr>
      <vt:lpstr>华文细黑</vt:lpstr>
      <vt:lpstr>微软雅黑</vt:lpstr>
      <vt:lpstr>Arial Unicode MS</vt:lpstr>
      <vt:lpstr>Calibri</vt:lpstr>
      <vt:lpstr>Segoe Print</vt:lpstr>
      <vt:lpstr>Calibri</vt:lpstr>
      <vt:lpstr>楷体</vt:lpstr>
      <vt:lpstr>DejaVu Sans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01</cp:lastModifiedBy>
  <cp:revision>92</cp:revision>
  <dcterms:created xsi:type="dcterms:W3CDTF">2018-09-11T09:25:00Z</dcterms:created>
  <dcterms:modified xsi:type="dcterms:W3CDTF">2019-04-19T17:44:57Z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  <property fmtid="{D5CDD505-2E9C-101B-9397-08002B2CF9AE}" pid="12" name="KSOProductBuildVer">
    <vt:lpwstr>2052-11.1.0.8527</vt:lpwstr>
  </property>
</Properties>
</file>