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9.jpeg" ContentType="image/jpeg"/>
  <Override PartName="/ppt/media/image8.jpeg" ContentType="image/jpeg"/>
  <Override PartName="/ppt/media/image7.jpeg" ContentType="image/jpeg"/>
  <Override PartName="/ppt/media/image2.png" ContentType="image/png"/>
  <Override PartName="/ppt/media/image6.jpeg" ContentType="image/jpeg"/>
  <Override PartName="/ppt/media/image1.png" ContentType="image/png"/>
  <Override PartName="/ppt/media/image3.png" ContentType="image/png"/>
  <Override PartName="/ppt/media/image4.jpeg" ContentType="image/jpeg"/>
  <Override PartName="/ppt/media/image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59920"/>
            <a:ext cx="8206920" cy="8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36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414680"/>
            <a:ext cx="105336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59920"/>
            <a:ext cx="8206920" cy="8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51372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043640" y="1769040"/>
            <a:ext cx="51372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414680"/>
            <a:ext cx="51372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043640" y="4414680"/>
            <a:ext cx="51372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59920"/>
            <a:ext cx="8206920" cy="8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3876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60040" y="1769040"/>
            <a:ext cx="33876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216080" y="1769040"/>
            <a:ext cx="33876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414680"/>
            <a:ext cx="33876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860040" y="4414680"/>
            <a:ext cx="33876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1216080" y="4414680"/>
            <a:ext cx="33876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59920"/>
            <a:ext cx="8206920" cy="8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1053360" cy="506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59920"/>
            <a:ext cx="8206920" cy="8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360" cy="506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59920"/>
            <a:ext cx="8206920" cy="8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513720" cy="506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1043640" y="1769040"/>
            <a:ext cx="513720" cy="506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59920"/>
            <a:ext cx="8206920" cy="8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59920"/>
            <a:ext cx="8206920" cy="383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59920"/>
            <a:ext cx="8206920" cy="8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51372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043640" y="1769040"/>
            <a:ext cx="513720" cy="506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414680"/>
            <a:ext cx="51372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59920"/>
            <a:ext cx="8206920" cy="8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513720" cy="506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043640" y="1769040"/>
            <a:ext cx="51372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043640" y="4414680"/>
            <a:ext cx="51372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59920"/>
            <a:ext cx="8206920" cy="8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51372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043640" y="1769040"/>
            <a:ext cx="51372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414680"/>
            <a:ext cx="105336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-11880"/>
            <a:ext cx="10078920" cy="12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5000" cy="1027440"/>
          </a:xfrm>
          <a:prstGeom prst="rect">
            <a:avLst/>
          </a:prstGeom>
          <a:ln>
            <a:noFill/>
          </a:ln>
        </p:spPr>
      </p:pic>
      <p:pic>
        <p:nvPicPr>
          <p:cNvPr id="2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9080" cy="30708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504000" y="259920"/>
            <a:ext cx="8206920" cy="827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单击鼠标编</a:t>
            </a:r>
            <a:r>
              <a:rPr b="0" lang="en-US" sz="1800" spc="-1" strike="noStrike">
                <a:latin typeface="Arial"/>
              </a:rPr>
              <a:t>辑标题文字</a:t>
            </a:r>
            <a:r>
              <a:rPr b="0" lang="en-US" sz="1800" spc="-1" strike="noStrike">
                <a:latin typeface="Arial"/>
              </a:rPr>
              <a:t>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360" cy="506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单击鼠标编辑大纲文字格式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第二个大纲级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第三大纲级别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第四大纲级别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第五大纲级别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第六大纲级别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第七大纲级别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360" cy="506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单击鼠标编辑大纲文字格式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第二个大纲级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第三大纲级别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第四大纲级别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第五大纲级别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第六大纲级别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第七大纲级别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109800"/>
            <a:ext cx="820692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aa55a1"/>
                </a:solidFill>
                <a:latin typeface="Arial"/>
                <a:ea typeface="DejaVu Sans"/>
              </a:rPr>
              <a:t>面向对象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951920" y="1462680"/>
            <a:ext cx="4599000" cy="285624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rcRect l="0" t="17775" r="0" b="0"/>
          <a:stretch/>
        </p:blipFill>
        <p:spPr>
          <a:xfrm>
            <a:off x="804600" y="1440000"/>
            <a:ext cx="7042320" cy="532692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2186280" y="2016000"/>
            <a:ext cx="3284640" cy="331344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4"/>
          <a:stretch/>
        </p:blipFill>
        <p:spPr>
          <a:xfrm>
            <a:off x="804600" y="1238040"/>
            <a:ext cx="7186320" cy="619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6" presetSubtype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Horizontal)" transition="in">
                                      <p:cBhvr additive="repl"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520000" y="2593800"/>
            <a:ext cx="3237120" cy="3237120"/>
          </a:xfrm>
          <a:prstGeom prst="rect">
            <a:avLst/>
          </a:prstGeom>
          <a:ln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504000" y="109800"/>
            <a:ext cx="8206920" cy="11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6600"/>
                </a:solidFill>
                <a:latin typeface="Arial"/>
                <a:ea typeface="DejaVu Sans"/>
              </a:rPr>
              <a:t>什么是面向对象？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432000" y="1368000"/>
            <a:ext cx="8782920" cy="5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5c2d91"/>
                </a:solidFill>
                <a:latin typeface="Arial"/>
                <a:ea typeface="DejaVu Sans"/>
              </a:rPr>
              <a:t>面向对象是一种编程思想</a:t>
            </a:r>
            <a:endParaRPr b="0" lang="en-US" sz="2600" spc="-1" strike="noStrike">
              <a:solidFill>
                <a:srgbClr val="5c2d91"/>
              </a:solid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3168000" y="2880000"/>
            <a:ext cx="2014920" cy="1222920"/>
          </a:xfrm>
          <a:prstGeom prst="ellipse">
            <a:avLst/>
          </a:prstGeom>
          <a:solidFill>
            <a:srgbClr val="fff45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b6bd"/>
                </a:solidFill>
                <a:latin typeface="Arial"/>
                <a:ea typeface="DejaVu Sans"/>
              </a:rPr>
              <a:t>编程思想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2160000" y="3240000"/>
            <a:ext cx="934920" cy="286920"/>
          </a:xfrm>
          <a:custGeom>
            <a:avLst/>
            <a:gdLst/>
            <a:ahLst/>
            <a:rect l="l" t="t" r="r" b="b"/>
            <a:pathLst>
              <a:path w="2602" h="802">
                <a:moveTo>
                  <a:pt x="0" y="400"/>
                </a:moveTo>
                <a:lnTo>
                  <a:pt x="517" y="0"/>
                </a:lnTo>
                <a:lnTo>
                  <a:pt x="517" y="200"/>
                </a:lnTo>
                <a:lnTo>
                  <a:pt x="2083" y="200"/>
                </a:lnTo>
                <a:lnTo>
                  <a:pt x="2083" y="0"/>
                </a:lnTo>
                <a:lnTo>
                  <a:pt x="2601" y="400"/>
                </a:lnTo>
                <a:lnTo>
                  <a:pt x="2083" y="801"/>
                </a:lnTo>
                <a:lnTo>
                  <a:pt x="2083" y="600"/>
                </a:lnTo>
                <a:lnTo>
                  <a:pt x="517" y="600"/>
                </a:lnTo>
                <a:lnTo>
                  <a:pt x="517" y="801"/>
                </a:lnTo>
                <a:lnTo>
                  <a:pt x="0" y="400"/>
                </a:lnTo>
              </a:path>
            </a:pathLst>
          </a:custGeom>
          <a:solidFill>
            <a:srgbClr val="00a65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288000" y="2304000"/>
            <a:ext cx="1798920" cy="2734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360000" y="2520000"/>
            <a:ext cx="1582920" cy="24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让计算机能够解决人的实际问题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5040000" y="2520000"/>
            <a:ext cx="1295280" cy="719280"/>
          </a:xfrm>
          <a:custGeom>
            <a:avLst/>
            <a:gdLst/>
            <a:ahLst/>
            <a:rect l="l" t="t" r="r" b="b"/>
            <a:pathLst>
              <a:path w="3601" h="2001">
                <a:moveTo>
                  <a:pt x="0" y="2000"/>
                </a:moveTo>
                <a:lnTo>
                  <a:pt x="3600" y="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5184000" y="3312000"/>
            <a:ext cx="1151280" cy="143280"/>
          </a:xfrm>
          <a:custGeom>
            <a:avLst/>
            <a:gdLst/>
            <a:ahLst/>
            <a:rect l="l" t="t" r="r" b="b"/>
            <a:pathLst>
              <a:path w="3201" h="401">
                <a:moveTo>
                  <a:pt x="0" y="400"/>
                </a:moveTo>
                <a:lnTo>
                  <a:pt x="3200" y="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9"/>
          <p:cNvSpPr/>
          <p:nvPr/>
        </p:nvSpPr>
        <p:spPr>
          <a:xfrm>
            <a:off x="6336000" y="1909440"/>
            <a:ext cx="3022920" cy="96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面向过程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CustomShape 10"/>
          <p:cNvSpPr/>
          <p:nvPr/>
        </p:nvSpPr>
        <p:spPr>
          <a:xfrm>
            <a:off x="6408000" y="5437440"/>
            <a:ext cx="3022920" cy="96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面向方向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AOP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6336000" y="4213440"/>
            <a:ext cx="3022920" cy="96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面向服务架构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CustomShape 12"/>
          <p:cNvSpPr/>
          <p:nvPr/>
        </p:nvSpPr>
        <p:spPr>
          <a:xfrm>
            <a:off x="6336000" y="3096000"/>
            <a:ext cx="3022920" cy="96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面向对象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OOP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CustomShape 13"/>
          <p:cNvSpPr/>
          <p:nvPr/>
        </p:nvSpPr>
        <p:spPr>
          <a:xfrm>
            <a:off x="5040000" y="3744000"/>
            <a:ext cx="1367280" cy="1007280"/>
          </a:xfrm>
          <a:custGeom>
            <a:avLst/>
            <a:gdLst/>
            <a:ahLst/>
            <a:rect l="l" t="t" r="r" b="b"/>
            <a:pathLst>
              <a:path w="3801" h="2801">
                <a:moveTo>
                  <a:pt x="0" y="0"/>
                </a:moveTo>
                <a:lnTo>
                  <a:pt x="3800" y="28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14"/>
          <p:cNvSpPr/>
          <p:nvPr/>
        </p:nvSpPr>
        <p:spPr>
          <a:xfrm>
            <a:off x="4968000" y="3888000"/>
            <a:ext cx="1439280" cy="2159280"/>
          </a:xfrm>
          <a:custGeom>
            <a:avLst/>
            <a:gdLst/>
            <a:ahLst/>
            <a:rect l="l" t="t" r="r" b="b"/>
            <a:pathLst>
              <a:path w="4001" h="6001">
                <a:moveTo>
                  <a:pt x="0" y="0"/>
                </a:moveTo>
                <a:lnTo>
                  <a:pt x="4000" y="60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path="M0.0187857142857143-0.082952380952381c-0.0826071428571429 0.0147142857142857-0.15181885149908-0.0374838469027259-0.222321428571429-0.0796666666666667-0.0256402809474087-0.0153409902845318-0.0226013762391397-0.0664794742634084-0.0333571428571429-0.100047619047619-0.0215299480907706-0.0671937612980392-0.0581112356122313-0.171728473614054-0.12925-0.135238095238095-0.0451826662323927 0.0231762893415978-0.00257117772873683 0.117954465475228-0.0486428571428572 0.127809523809524-0.0302854635099015 0.00647827501334347-0.0565-0.0405714285714285-0.0611428571428572-0.0833333333333333l-0.00553571428571425-0.0185714285714286-0.00278571428571428-0.024047619047619">
                                      <p:cBhvr>
                                        <p:cTn id="84" dur="2000" fill="hold"/>
                                        <p:tgtEl>
                                          <p:spTgt spid="47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04000" y="166320"/>
            <a:ext cx="8206920" cy="10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aaad"/>
                </a:solidFill>
                <a:latin typeface="Arial"/>
                <a:ea typeface="DejaVu Sans"/>
              </a:rPr>
              <a:t>面向对象与面向过程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216000" y="1347120"/>
            <a:ext cx="9718920" cy="46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面向过程是</a:t>
            </a: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具体化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的，</a:t>
            </a: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流程化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的。解决一个问题，需要一步一步分析需要怎样，然后需要怎样，一步一步实现的。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面向对象是</a:t>
            </a: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模型化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的，抽象出一个类，这是一个封闭的环境，在这个环境中有数据有解决问题的方法，你如果需要什么功能直接使用就可以了，至于是怎么实现的，你不用知道。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当程序较小的时候，面向过程就会体现出一种优势，其程序流程十分清楚。但当程序比较大时，面向过程的流程就会变得十分复杂。而且，面向对象编程更贴近实际生活的思想。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504000" y="6192000"/>
            <a:ext cx="899892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总结来说面向对象的底层还是面向过程，面向过程抽象成类，然后封装，方便使用就是面向对象。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504000" y="165960"/>
            <a:ext cx="8206920" cy="10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21409a"/>
                </a:solidFill>
                <a:latin typeface="Arial"/>
                <a:ea typeface="DejaVu Sans"/>
              </a:rPr>
              <a:t>面向对象思想的具体实现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432000" y="1091520"/>
            <a:ext cx="9430920" cy="25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66b3"/>
                </a:solidFill>
                <a:latin typeface="Arial"/>
                <a:ea typeface="DejaVu Sans"/>
              </a:rPr>
              <a:t>面向对象的思想就是考虑问题从对象出发（拥有上帝意识）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66b3"/>
                </a:solid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66b3"/>
                </a:solidFill>
                <a:latin typeface="Arial"/>
                <a:ea typeface="DejaVu Sans"/>
              </a:rPr>
              <a:t>第一件事情就是要从需求中抽象出合适的对象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66b3"/>
                </a:solid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66b3"/>
                </a:solidFill>
                <a:latin typeface="Arial"/>
                <a:ea typeface="DejaVu Sans"/>
              </a:rPr>
              <a:t>将对象的数据抽象为属性，将对数据的处理过程抽象为方法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66b3"/>
                </a:solid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66b3"/>
                </a:solidFill>
                <a:latin typeface="Arial"/>
                <a:ea typeface="DejaVu Sans"/>
              </a:rPr>
              <a:t>对同类对象抽象出其共性，形成类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66b3"/>
                </a:solid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66b3"/>
                </a:solidFill>
                <a:latin typeface="Arial"/>
                <a:ea typeface="DejaVu Sans"/>
              </a:rPr>
              <a:t>最后依据需求做出类与类之间的相互交流 完成编程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66b3"/>
                </a:solidFill>
                <a:latin typeface="Arial"/>
                <a:ea typeface="DejaVu Sans"/>
              </a:rPr>
              <a:t>即：</a:t>
            </a:r>
            <a:r>
              <a:rPr b="0" lang="en-US" sz="2600" spc="-1" strike="noStrike">
                <a:solidFill>
                  <a:srgbClr val="f3715a"/>
                </a:solidFill>
                <a:latin typeface="Arial"/>
                <a:ea typeface="DejaVu Sans"/>
              </a:rPr>
              <a:t>识别对象   分配职责   建立交互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648000" y="3816000"/>
            <a:ext cx="6262920" cy="5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(?)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面向对象的三大特性：</a:t>
            </a:r>
            <a:r>
              <a:rPr b="0" lang="en-US" sz="2400" spc="-1" strike="noStrike">
                <a:solidFill>
                  <a:srgbClr val="ce181e"/>
                </a:solidFill>
                <a:latin typeface="Arial"/>
                <a:ea typeface="DejaVu Sans"/>
              </a:rPr>
              <a:t>封装</a:t>
            </a:r>
            <a:r>
              <a:rPr b="0" lang="en-US" sz="2400" spc="-1" strike="noStrike">
                <a:solidFill>
                  <a:srgbClr val="ce181e"/>
                </a:solidFill>
                <a:latin typeface="Arial"/>
                <a:ea typeface="DejaVu Sans"/>
              </a:rPr>
              <a:t>(!!!)  </a:t>
            </a:r>
            <a:r>
              <a:rPr b="0" lang="en-US" sz="2400" spc="-1" strike="noStrike">
                <a:solidFill>
                  <a:srgbClr val="ce181e"/>
                </a:solidFill>
                <a:latin typeface="Arial"/>
                <a:ea typeface="DejaVu Sans"/>
              </a:rPr>
              <a:t>继承</a:t>
            </a:r>
            <a:r>
              <a:rPr b="0" lang="en-US" sz="2400" spc="-1" strike="noStrike">
                <a:solidFill>
                  <a:srgbClr val="ce181e"/>
                </a:solidFill>
                <a:latin typeface="Arial"/>
                <a:ea typeface="DejaVu Sans"/>
              </a:rPr>
              <a:t>(...)  </a:t>
            </a:r>
            <a:r>
              <a:rPr b="0" lang="en-US" sz="2400" spc="-1" strike="noStrike">
                <a:solidFill>
                  <a:srgbClr val="ce181e"/>
                </a:solidFill>
                <a:latin typeface="Arial"/>
                <a:ea typeface="DejaVu Sans"/>
              </a:rPr>
              <a:t>多态</a:t>
            </a:r>
            <a:r>
              <a:rPr b="0" lang="en-US" sz="2400" spc="-1" strike="noStrike">
                <a:solidFill>
                  <a:srgbClr val="ce181e"/>
                </a:solidFill>
                <a:latin typeface="Arial"/>
                <a:ea typeface="DejaVu Sans"/>
              </a:rPr>
              <a:t>(......)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f58220"/>
                </a:solidFill>
                <a:latin typeface="Arial"/>
                <a:ea typeface="DejaVu Sans"/>
              </a:rPr>
              <a:t>封装是必不可少的  继承和多态只是为了功能做的延续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8" name="CustomShape 4"/>
          <p:cNvSpPr/>
          <p:nvPr/>
        </p:nvSpPr>
        <p:spPr>
          <a:xfrm>
            <a:off x="648360" y="5472000"/>
            <a:ext cx="698292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面向对象编程的六大原则：</a:t>
            </a:r>
            <a:r>
              <a:rPr b="0" lang="en-US" sz="2400" spc="-1" strike="noStrike">
                <a:solidFill>
                  <a:srgbClr val="00a65d"/>
                </a:solidFill>
                <a:latin typeface="Arial"/>
                <a:ea typeface="DejaVu Sans"/>
              </a:rPr>
              <a:t>开闭原则    单一职责   依赖倒置   组合复用   里氏替换   迪米特法则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7787520" y="4308840"/>
            <a:ext cx="1715400" cy="240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5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4" dur="5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" dur="5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4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04000" y="166320"/>
            <a:ext cx="8206920" cy="10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5c2d91"/>
                </a:solidFill>
                <a:latin typeface="Arial"/>
                <a:ea typeface="DejaVu Sans"/>
              </a:rPr>
              <a:t>面向对象之封装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144000" y="1205640"/>
            <a:ext cx="9790920" cy="620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所谓封装，就是用一个自主式框架把对象的数据和方法联在一起形成一个整体。可以说，对象是支持封装的手段，是封装的基本单位。（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封装才是真正面向对象的核心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）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）使用：不管是调用数据还是方法，都不希望调用的数据与方法会对别的数据或者方法产生影响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好处：  重用质量高  开发效率高  易扩展易维护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2)   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设计：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分而治之</a:t>
            </a: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:</a:t>
            </a: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分解需求</a:t>
            </a: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,</a:t>
            </a: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让多个类协同完成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         </a:t>
            </a: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封装变化</a:t>
            </a: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:</a:t>
            </a: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每个变化点单独做成一个类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         </a:t>
            </a: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高内聚</a:t>
            </a: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:</a:t>
            </a: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类的内部处理一个变化点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        </a:t>
            </a: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低耦合</a:t>
            </a: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:</a:t>
            </a: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类与类的关系</a:t>
            </a: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,</a:t>
            </a: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尽量做到互不影响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7200000" y="4392360"/>
            <a:ext cx="2086920" cy="718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隐藏复杂性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7272000" y="5400360"/>
            <a:ext cx="1942920" cy="646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追求简洁高效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41" dur="indefinite" restart="never" nodeType="tmRoot">
          <p:childTnLst>
            <p:seq>
              <p:cTn id="142" dur="indefinite" nodeType="mainSeq">
                <p:childTnLst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166320"/>
            <a:ext cx="8206920" cy="10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a65d"/>
                </a:solidFill>
                <a:latin typeface="Arial"/>
                <a:ea typeface="DejaVu Sans"/>
              </a:rPr>
              <a:t>面向对象之 继承  多态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44000" y="1368000"/>
            <a:ext cx="9576000" cy="27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继承是面对对象编程里的一种</a:t>
            </a:r>
            <a:r>
              <a:rPr b="0" lang="en-US" sz="2600" spc="-1" strike="noStrike">
                <a:solidFill>
                  <a:srgbClr val="ce181e"/>
                </a:solidFill>
                <a:latin typeface="Arial"/>
                <a:ea typeface="DejaVu Sans"/>
              </a:rPr>
              <a:t>手段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，是用来对现有类的概念进行复用和扩展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可以有 但不是必须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作用：隔离客户端代码与实现方式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适用性：多个类在概念上是一致的，且需要进行统一的处理。（有这样一种逻辑：“某某是一种某某”  就可以考虑用继承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288000" y="3960000"/>
            <a:ext cx="9286920" cy="22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e181e"/>
                </a:solid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多态是父类的同一种行为，在不同的子类上有不同的实现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作用：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在</a:t>
            </a:r>
            <a:r>
              <a:rPr b="0" lang="en-US" sz="2600" spc="-1" strike="noStrike">
                <a:solidFill>
                  <a:srgbClr val="ce181e"/>
                </a:solidFill>
                <a:latin typeface="Noto Sans CJK TC Medium"/>
                <a:ea typeface="Noto Sans CJK TC Medium"/>
              </a:rPr>
              <a:t>继承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共性的</a:t>
            </a:r>
            <a:r>
              <a:rPr b="0" lang="en-US" sz="2600" spc="-1" strike="noStrike">
                <a:solidFill>
                  <a:srgbClr val="ce181e"/>
                </a:solidFill>
                <a:latin typeface="Noto Sans CJK TC Medium"/>
                <a:ea typeface="Noto Sans CJK TC Medium"/>
              </a:rPr>
              <a:t>基础上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，</a:t>
            </a:r>
            <a:r>
              <a:rPr b="0" lang="en-US" sz="2600" spc="-1" strike="noStrike">
                <a:solidFill>
                  <a:srgbClr val="ce181e"/>
                </a:solidFill>
                <a:latin typeface="Noto Sans CJK TC Medium"/>
                <a:ea typeface="Noto Sans CJK TC Medium"/>
              </a:rPr>
              <a:t>体现个性化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（一个行为有不同的实现）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ce181e"/>
                </a:solidFill>
                <a:latin typeface="Noto Sans CJK TC Medium"/>
                <a:ea typeface="Noto Sans CJK TC Medium"/>
              </a:rPr>
              <a:t>	</a:t>
            </a:r>
            <a:r>
              <a:rPr b="0" lang="en-US" sz="2600" spc="-1" strike="noStrike">
                <a:solidFill>
                  <a:srgbClr val="ce181e"/>
                </a:solidFill>
                <a:latin typeface="Noto Sans CJK TC Medium"/>
                <a:ea typeface="Noto Sans CJK TC Medium"/>
              </a:rPr>
              <a:t>	</a:t>
            </a:r>
            <a:r>
              <a:rPr b="0" lang="en-US" sz="2600" spc="-1" strike="noStrike">
                <a:solidFill>
                  <a:srgbClr val="ce181e"/>
                </a:solidFill>
                <a:latin typeface="Noto Sans CJK TC Medium"/>
                <a:ea typeface="Noto Sans CJK TC Medium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增强程序扩展性，体现开闭原则。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361080" y="6155640"/>
            <a:ext cx="8854920" cy="5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封装变化靠封装   隔离变化靠继承   执行变化靠多态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75" dur="indefinite" restart="never" nodeType="tmRoot">
          <p:childTnLst>
            <p:seq>
              <p:cTn id="176" dur="indefinite" nodeType="mainSeq">
                <p:childTnLst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165960"/>
            <a:ext cx="8206920" cy="10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610506"/>
                </a:solidFill>
                <a:latin typeface="Arial"/>
                <a:ea typeface="DejaVu Sans"/>
              </a:rPr>
              <a:t>六大设计原则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60000" y="1224000"/>
            <a:ext cx="9286920" cy="44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设计原则是服务于设计的：分而治之  封装变化  高内聚  低耦合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开闭原则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: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增加新功能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,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不修改客户端代码    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[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分而治之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]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单一职责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: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每个类有且只有一个改变的原因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[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高内聚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]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依赖倒置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: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使用抽象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(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父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),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而不是用具体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(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子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)   [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低耦合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]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组合复用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: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使用关联关系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,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代替继承关系              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[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低耦合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]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里氏替换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: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父类出现的地方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,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可以被子类替换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                    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替换后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,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保持原有功能                               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[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低耦合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]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迪米特法则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: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类与类交互时，在满足功能要求的基础上，传递的数据量越少越好                                                         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[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低耦合</a:t>
            </a:r>
            <a:r>
              <a:rPr b="0" lang="en-US" sz="2600" spc="-1" strike="noStrike">
                <a:solidFill>
                  <a:srgbClr val="000000"/>
                </a:solidFill>
                <a:latin typeface="Noto Sans CJK TC Medium"/>
                <a:ea typeface="Noto Sans CJK TC Medium"/>
              </a:rPr>
              <a:t>]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TC Medium"/>
              </a:rPr>
              <a:t>             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872000" y="5328000"/>
            <a:ext cx="5830920" cy="176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3" dur="indefinite" restart="never" nodeType="tmRoot">
          <p:childTnLst>
            <p:seq>
              <p:cTn id="204" dur="indefinite" nodeType="mainSeq">
                <p:childTnLst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2019-04-20T14:25:20Z</dcterms:created>
  <dc:creator/>
  <dc:description/>
  <dc:language>zh-CN</dc:language>
  <cp:lastModifiedBy/>
  <dcterms:modified xsi:type="dcterms:W3CDTF">2019-04-22T08:28:37Z</dcterms:modified>
  <cp:revision>10</cp:revision>
  <dc:subject/>
  <dc:title>Pencil</dc:title>
</cp:coreProperties>
</file>