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wmf" ContentType="image/x-wmf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</a:t>
            </a:r>
            <a:r>
              <a:rPr b="0" lang="en-US" sz="4400" spc="-1" strike="noStrike">
                <a:latin typeface="Arial"/>
              </a:rPr>
              <a:t>辑标题文字</a:t>
            </a:r>
            <a:r>
              <a:rPr b="0" lang="en-US" sz="4400" spc="-1" strike="noStrike">
                <a:latin typeface="Arial"/>
              </a:rPr>
              <a:t>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-32400" y="0"/>
            <a:ext cx="9239400" cy="689004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000" y="2520000"/>
            <a:ext cx="9034200" cy="21585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651960" y="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面向对象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488000" y="6120000"/>
            <a:ext cx="12945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龙圣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5200" y="166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继承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2000" y="1296000"/>
            <a:ext cx="8998920" cy="54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分类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单继承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多继承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继承下的影响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资源的继承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在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中，继承是指资源的使用权（除了私有化的成员）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资源的使用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MRO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（方法解析顺序）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----&gt;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python3.x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版本使用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C3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算法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资源的覆盖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扩展重写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----&gt;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包括属性和方法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资源的累加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在一个类的基础之上，增加一些特有的资源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77200" y="130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多态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概念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一个类所延伸出来的多种形态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调用时的多种形态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----------------&gt;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相同方法有不同的具体实现效果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多态在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中的体现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鸭子类型（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ducktyping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）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鸭子类型是动态类型的一种风格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当看到一只鸟走起来像鸭子、游泳起来像鸭子、叫起来也像鸭子，那么这只鸟就可以被称为鸭子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在鸭子类型中，关注的不是对象的类型本身，而是它是如何使用的（行为和属性）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所以在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中没有真正意义上的多态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77200" y="130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六大原则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44000" y="1512000"/>
            <a:ext cx="4534920" cy="718920"/>
          </a:xfrm>
          <a:prstGeom prst="ellipse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开闭原则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2000" y="2340000"/>
            <a:ext cx="4534920" cy="718920"/>
          </a:xfrm>
          <a:prstGeom prst="ellipse">
            <a:avLst/>
          </a:prstGeom>
          <a:solidFill>
            <a:srgbClr val="89c7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单一职责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44000" y="3168000"/>
            <a:ext cx="4534920" cy="718920"/>
          </a:xfrm>
          <a:prstGeom prst="ellipse">
            <a:avLst/>
          </a:pr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依赖倒置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72000" y="4032000"/>
            <a:ext cx="4534920" cy="718920"/>
          </a:xfrm>
          <a:prstGeom prst="ellipse">
            <a:avLst/>
          </a:prstGeom>
          <a:solidFill>
            <a:srgbClr val="c3831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组合复用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72000" y="4896000"/>
            <a:ext cx="4534920" cy="718920"/>
          </a:xfrm>
          <a:prstGeom prst="ellipse">
            <a:avLst/>
          </a:prstGeom>
          <a:solidFill>
            <a:srgbClr val="390a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李氏替换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72000" y="5760000"/>
            <a:ext cx="4534920" cy="718920"/>
          </a:xfrm>
          <a:prstGeom prst="ellipse">
            <a:avLst/>
          </a:prstGeom>
          <a:solidFill>
            <a:srgbClr val="2b51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迪米特法则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6552000" y="2808000"/>
            <a:ext cx="2014920" cy="172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f9a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ba131a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f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22"/>
          <p:cNvSpPr/>
          <p:nvPr/>
        </p:nvSpPr>
        <p:spPr>
          <a:xfrm>
            <a:off x="4678920" y="1944000"/>
            <a:ext cx="288108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23"/>
          <p:cNvSpPr/>
          <p:nvPr/>
        </p:nvSpPr>
        <p:spPr>
          <a:xfrm>
            <a:off x="4606920" y="2736000"/>
            <a:ext cx="216108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24"/>
          <p:cNvSpPr/>
          <p:nvPr/>
        </p:nvSpPr>
        <p:spPr>
          <a:xfrm>
            <a:off x="4678920" y="3528000"/>
            <a:ext cx="1945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5"/>
          <p:cNvSpPr/>
          <p:nvPr/>
        </p:nvSpPr>
        <p:spPr>
          <a:xfrm flipV="1">
            <a:off x="4606920" y="3528000"/>
            <a:ext cx="201708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6"/>
          <p:cNvSpPr/>
          <p:nvPr/>
        </p:nvSpPr>
        <p:spPr>
          <a:xfrm flipV="1">
            <a:off x="4606920" y="4534920"/>
            <a:ext cx="2305080" cy="721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7"/>
          <p:cNvSpPr/>
          <p:nvPr/>
        </p:nvSpPr>
        <p:spPr>
          <a:xfrm flipV="1">
            <a:off x="4606920" y="4534920"/>
            <a:ext cx="2377080" cy="1657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008000" y="3024000"/>
            <a:ext cx="849528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最重要的一点：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以上纯属个人瞎想，仅供参考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130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基本理论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206880" y="3708000"/>
            <a:ext cx="5827680" cy="302256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288000" y="1368000"/>
            <a:ext cx="8638560" cy="51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什么是对象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万物皆对象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对象是具体的物体</a:t>
            </a:r>
            <a:endParaRPr b="0" lang="en-US" sz="1800" spc="-1" strike="noStrike"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拥有属性</a:t>
            </a:r>
            <a:endParaRPr b="0" lang="en-US" sz="1800" spc="-1" strike="noStrike"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拥有行为</a:t>
            </a:r>
            <a:endParaRPr b="0" lang="en-US" sz="1800" spc="-1" strike="noStrike"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把很多零散的东西封装成为一个整体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举例</a:t>
            </a:r>
            <a:endParaRPr b="0" lang="en-US" sz="1800" spc="-1" strike="noStrike"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王小二</a:t>
            </a:r>
            <a:endParaRPr b="0" lang="en-US" sz="1800" spc="-1" strike="noStrike"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属性（姓名，年龄，身高，体重，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 </a:t>
            </a:r>
            <a:endParaRPr b="0" lang="en-US" sz="1800" spc="-1" strike="noStrike"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行为（走路，吃饭，放羊，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4104000" y="1944000"/>
            <a:ext cx="4668480" cy="295056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457200" y="130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基本理论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0" y="1368000"/>
            <a:ext cx="899856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中的体现</a:t>
            </a:r>
            <a:endParaRPr b="0" lang="en-US" sz="1800" spc="-1" strike="noStrike">
              <a:latin typeface="Arial"/>
            </a:endParaRPr>
          </a:p>
          <a:p>
            <a:pPr lvl="2" marL="11430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是一门特别彻底面向对象编程（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OOP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）的语言</a:t>
            </a:r>
            <a:endParaRPr b="0" lang="en-US" sz="1800" spc="-1" strike="noStrike">
              <a:latin typeface="Arial"/>
            </a:endParaRPr>
          </a:p>
          <a:p>
            <a:pPr lvl="3" marL="16002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其它语言</a:t>
            </a:r>
            <a:endParaRPr b="0" lang="en-US" sz="1800" spc="-1" strike="noStrike">
              <a:latin typeface="Arial"/>
            </a:endParaRPr>
          </a:p>
          <a:p>
            <a:pPr lvl="3" marL="16002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基本数据类型（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int,float,bool,...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3" marL="16002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对象类型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(string,Array,...)</a:t>
            </a:r>
            <a:endParaRPr b="0" lang="en-US" sz="1800" spc="-1" strike="noStrike">
              <a:latin typeface="Arial"/>
            </a:endParaRPr>
          </a:p>
          <a:p>
            <a:pPr lvl="3" marL="1600200" indent="-2268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endParaRPr b="0" lang="en-US" sz="1800" spc="-1" strike="noStrike">
              <a:latin typeface="Arial"/>
            </a:endParaRPr>
          </a:p>
          <a:p>
            <a:pPr lvl="4" marL="2057400" indent="-226800">
              <a:lnSpc>
                <a:spcPct val="100000"/>
              </a:lnSpc>
              <a:spcAft>
                <a:spcPts val="303"/>
              </a:spcAft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对象类型（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int,float,bool,list,...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03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4248000" y="3744000"/>
            <a:ext cx="4760640" cy="28843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457200" y="130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面向过程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&amp;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面向对象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2000" y="1224000"/>
            <a:ext cx="8710560" cy="54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都是解决问题的思路（思想）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面向过程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在解决问题的时候，关注的是解决问题的每一个过程（步骤）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面向对象</a:t>
            </a:r>
            <a:endParaRPr b="0" lang="en-US" sz="1800" spc="-1" strike="noStrike">
              <a:latin typeface="Arial"/>
            </a:endParaRPr>
          </a:p>
          <a:p>
            <a:pPr lvl="1" marL="743040" indent="-2840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在解决问题的时候，关注的是解决问题所需要的对象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举例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我要吃蛋炒饭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面向过程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</a:t>
            </a:r>
            <a:r>
              <a:rPr b="0" lang="en-US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面向对象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我                            我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放入鸡蛋    对象（具有做蛋炒饭的能力）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加入隔夜饭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放入配料            餐厅      身边的大厨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翻炒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撒上葱花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2000" y="3924000"/>
            <a:ext cx="142560" cy="214560"/>
          </a:xfrm>
          <a:custGeom>
            <a:avLst/>
            <a:gdLst/>
            <a:ahLst/>
            <a:rect l="l" t="t" r="r" b="b"/>
            <a:pathLst>
              <a:path w="402" h="602">
                <a:moveTo>
                  <a:pt x="100" y="0"/>
                </a:moveTo>
                <a:lnTo>
                  <a:pt x="100" y="450"/>
                </a:lnTo>
                <a:lnTo>
                  <a:pt x="0" y="450"/>
                </a:lnTo>
                <a:lnTo>
                  <a:pt x="200" y="601"/>
                </a:lnTo>
                <a:lnTo>
                  <a:pt x="401" y="450"/>
                </a:lnTo>
                <a:lnTo>
                  <a:pt x="300" y="4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612000" y="4392000"/>
            <a:ext cx="142560" cy="214560"/>
          </a:xfrm>
          <a:custGeom>
            <a:avLst/>
            <a:gdLst/>
            <a:ahLst/>
            <a:rect l="l" t="t" r="r" b="b"/>
            <a:pathLst>
              <a:path w="402" h="602">
                <a:moveTo>
                  <a:pt x="100" y="0"/>
                </a:moveTo>
                <a:lnTo>
                  <a:pt x="100" y="450"/>
                </a:lnTo>
                <a:lnTo>
                  <a:pt x="0" y="450"/>
                </a:lnTo>
                <a:lnTo>
                  <a:pt x="200" y="601"/>
                </a:lnTo>
                <a:lnTo>
                  <a:pt x="401" y="450"/>
                </a:lnTo>
                <a:lnTo>
                  <a:pt x="300" y="4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>
            <a:off x="576360" y="4860360"/>
            <a:ext cx="142560" cy="214560"/>
          </a:xfrm>
          <a:custGeom>
            <a:avLst/>
            <a:gdLst/>
            <a:ahLst/>
            <a:rect l="l" t="t" r="r" b="b"/>
            <a:pathLst>
              <a:path w="402" h="602">
                <a:moveTo>
                  <a:pt x="100" y="0"/>
                </a:moveTo>
                <a:lnTo>
                  <a:pt x="100" y="450"/>
                </a:lnTo>
                <a:lnTo>
                  <a:pt x="0" y="450"/>
                </a:lnTo>
                <a:lnTo>
                  <a:pt x="200" y="601"/>
                </a:lnTo>
                <a:lnTo>
                  <a:pt x="401" y="450"/>
                </a:lnTo>
                <a:lnTo>
                  <a:pt x="300" y="4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6"/>
          <p:cNvSpPr/>
          <p:nvPr/>
        </p:nvSpPr>
        <p:spPr>
          <a:xfrm>
            <a:off x="540720" y="5328720"/>
            <a:ext cx="142560" cy="214560"/>
          </a:xfrm>
          <a:custGeom>
            <a:avLst/>
            <a:gdLst/>
            <a:ahLst/>
            <a:rect l="l" t="t" r="r" b="b"/>
            <a:pathLst>
              <a:path w="402" h="602">
                <a:moveTo>
                  <a:pt x="100" y="0"/>
                </a:moveTo>
                <a:lnTo>
                  <a:pt x="100" y="450"/>
                </a:lnTo>
                <a:lnTo>
                  <a:pt x="0" y="450"/>
                </a:lnTo>
                <a:lnTo>
                  <a:pt x="200" y="601"/>
                </a:lnTo>
                <a:lnTo>
                  <a:pt x="401" y="450"/>
                </a:lnTo>
                <a:lnTo>
                  <a:pt x="300" y="4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"/>
          <p:cNvSpPr/>
          <p:nvPr/>
        </p:nvSpPr>
        <p:spPr>
          <a:xfrm>
            <a:off x="541080" y="5797080"/>
            <a:ext cx="142560" cy="214560"/>
          </a:xfrm>
          <a:custGeom>
            <a:avLst/>
            <a:gdLst/>
            <a:ahLst/>
            <a:rect l="l" t="t" r="r" b="b"/>
            <a:pathLst>
              <a:path w="402" h="602">
                <a:moveTo>
                  <a:pt x="100" y="0"/>
                </a:moveTo>
                <a:lnTo>
                  <a:pt x="100" y="450"/>
                </a:lnTo>
                <a:lnTo>
                  <a:pt x="0" y="450"/>
                </a:lnTo>
                <a:lnTo>
                  <a:pt x="200" y="601"/>
                </a:lnTo>
                <a:lnTo>
                  <a:pt x="401" y="450"/>
                </a:lnTo>
                <a:lnTo>
                  <a:pt x="300" y="4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"/>
          <p:cNvSpPr/>
          <p:nvPr/>
        </p:nvSpPr>
        <p:spPr>
          <a:xfrm>
            <a:off x="2916360" y="3888000"/>
            <a:ext cx="142560" cy="286920"/>
          </a:xfrm>
          <a:custGeom>
            <a:avLst/>
            <a:gdLst/>
            <a:ahLst/>
            <a:rect l="l" t="t" r="r" b="b"/>
            <a:pathLst>
              <a:path w="402" h="602">
                <a:moveTo>
                  <a:pt x="100" y="0"/>
                </a:moveTo>
                <a:lnTo>
                  <a:pt x="100" y="450"/>
                </a:lnTo>
                <a:lnTo>
                  <a:pt x="0" y="450"/>
                </a:lnTo>
                <a:lnTo>
                  <a:pt x="200" y="601"/>
                </a:lnTo>
                <a:lnTo>
                  <a:pt x="401" y="450"/>
                </a:lnTo>
                <a:lnTo>
                  <a:pt x="300" y="4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 rot="10693200">
            <a:off x="2584080" y="4404960"/>
            <a:ext cx="862560" cy="574560"/>
          </a:xfrm>
          <a:custGeom>
            <a:avLst/>
            <a:gdLst/>
            <a:ahLst/>
            <a:rect l="l" t="t" r="r" b="b"/>
            <a:pathLst>
              <a:path w="787" h="799">
                <a:moveTo>
                  <a:pt x="439" y="12"/>
                </a:moveTo>
                <a:lnTo>
                  <a:pt x="535" y="102"/>
                </a:lnTo>
                <a:lnTo>
                  <a:pt x="391" y="246"/>
                </a:lnTo>
                <a:lnTo>
                  <a:pt x="252" y="108"/>
                </a:lnTo>
                <a:lnTo>
                  <a:pt x="349" y="12"/>
                </a:lnTo>
                <a:lnTo>
                  <a:pt x="0" y="0"/>
                </a:lnTo>
                <a:lnTo>
                  <a:pt x="12" y="348"/>
                </a:lnTo>
                <a:lnTo>
                  <a:pt x="108" y="258"/>
                </a:lnTo>
                <a:lnTo>
                  <a:pt x="282" y="433"/>
                </a:lnTo>
                <a:lnTo>
                  <a:pt x="282" y="799"/>
                </a:lnTo>
                <a:lnTo>
                  <a:pt x="511" y="799"/>
                </a:lnTo>
                <a:lnTo>
                  <a:pt x="511" y="427"/>
                </a:lnTo>
                <a:lnTo>
                  <a:pt x="685" y="252"/>
                </a:lnTo>
                <a:lnTo>
                  <a:pt x="781" y="348"/>
                </a:lnTo>
                <a:lnTo>
                  <a:pt x="787" y="0"/>
                </a:lnTo>
                <a:lnTo>
                  <a:pt x="439" y="12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4392000" y="3960000"/>
            <a:ext cx="4570200" cy="272880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385200" y="130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对比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874440"/>
            <a:ext cx="899856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面向对象和面向过程都是解决问题的一种方式（思想）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面向对象的本身是对面向过程的封装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面向过程编程最重要的是什么？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按照步骤划分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把一个任务，分解成具体的每一个步骤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面向对象编程最重要的是说是什么？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按照对象进行划分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找到对象，确定对象的属性和行为（分配职责）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面向对象和面向过程各自优缺点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面向过程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优势：高内聚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----&gt;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模块内各个元素彼此结合的紧密程度高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低耦合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----&gt;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各模块间相互联系紧密程度低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逻辑清晰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--&gt;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由上至下的结构化编程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适用于做效果功能类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一个具体的函数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48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21200" y="130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对比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16000" y="658440"/>
            <a:ext cx="9070560" cy="61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劣势：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不符合人的思维习惯（人需要的是具体（对象）事物，而不关心怎么做出来的）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复用性低（有大量重复同类功能的代码块）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维护困难（‘牵一发而动全身’）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很难编写大型项目，类库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e181e"/>
                </a:solidFill>
                <a:latin typeface="Calibri"/>
                <a:ea typeface="DejaVu Sans"/>
              </a:rPr>
              <a:t>面向对象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优势：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复用性和灵活性高（需要什么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import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什么，或作为参数、数据传入其他对象）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利于维护、扩展（隔离了客户端与功能实现）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开发效率高（并行开发，负责不同的逻辑块）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符合人的常规思考（对象与对象之间的交互）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劣势：性能较面向过程要差（每次的实例化，都占用空间）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48000" y="-2952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三大特征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168000" y="1872000"/>
            <a:ext cx="2518920" cy="1078920"/>
          </a:xfrm>
          <a:prstGeom prst="rect">
            <a:avLst/>
          </a:prstGeom>
          <a:solidFill>
            <a:srgbClr val="62a73b"/>
          </a:solidFill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封装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168000" y="5040000"/>
            <a:ext cx="2518920" cy="1078920"/>
          </a:xfrm>
          <a:prstGeom prst="rect">
            <a:avLst/>
          </a:prstGeom>
          <a:solidFill>
            <a:srgbClr val="407927"/>
          </a:solidFill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多态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168000" y="3420000"/>
            <a:ext cx="2518920" cy="1078920"/>
          </a:xfrm>
          <a:prstGeom prst="rect">
            <a:avLst/>
          </a:prstGeom>
          <a:solidFill>
            <a:srgbClr val="009353"/>
          </a:solidFill>
          <a:ln>
            <a:solidFill>
              <a:srgbClr val="ce181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继承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1008000" y="2664000"/>
            <a:ext cx="1079280" cy="2591280"/>
          </a:xfrm>
          <a:prstGeom prst="ellipse">
            <a:avLst/>
          </a:pr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语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言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特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6984000" y="2520000"/>
            <a:ext cx="1223280" cy="2519280"/>
          </a:xfrm>
          <a:prstGeom prst="ellipse">
            <a:avLst/>
          </a:pr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类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对象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Line 7"/>
          <p:cNvSpPr/>
          <p:nvPr/>
        </p:nvSpPr>
        <p:spPr>
          <a:xfrm flipV="1">
            <a:off x="2088000" y="2376000"/>
            <a:ext cx="1080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8"/>
          <p:cNvSpPr/>
          <p:nvPr/>
        </p:nvSpPr>
        <p:spPr>
          <a:xfrm>
            <a:off x="2088000" y="3960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9"/>
          <p:cNvSpPr/>
          <p:nvPr/>
        </p:nvSpPr>
        <p:spPr>
          <a:xfrm>
            <a:off x="2088000" y="3960000"/>
            <a:ext cx="1080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10"/>
          <p:cNvSpPr/>
          <p:nvPr/>
        </p:nvSpPr>
        <p:spPr>
          <a:xfrm>
            <a:off x="5687640" y="2376000"/>
            <a:ext cx="151236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1"/>
          <p:cNvSpPr/>
          <p:nvPr/>
        </p:nvSpPr>
        <p:spPr>
          <a:xfrm flipV="1">
            <a:off x="5687640" y="3816000"/>
            <a:ext cx="129636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2"/>
          <p:cNvSpPr/>
          <p:nvPr/>
        </p:nvSpPr>
        <p:spPr>
          <a:xfrm flipV="1">
            <a:off x="5687640" y="4680000"/>
            <a:ext cx="151236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3"/>
          <p:cNvSpPr/>
          <p:nvPr/>
        </p:nvSpPr>
        <p:spPr>
          <a:xfrm>
            <a:off x="2160000" y="2088000"/>
            <a:ext cx="7192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提供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6192000" y="2019240"/>
            <a:ext cx="71928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设计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5200" y="130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封装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44000" y="946800"/>
            <a:ext cx="8998920" cy="58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概念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将一些属性和相关方法封装在一个对象中，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对外隐藏内部具体实现细节（行为上看）。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内部的实现，外界不需要关心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外界只需要根据‘内部提供的接口’去使用就可以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比如：电脑主机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好处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1.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使用起来更加方便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因为已经把很多相关的功能封装成一个整体，类似于向外界提供一个工具箱，针对于不同的场景，使用不用的工具箱即可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2.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保证数据的安全（数据上看）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针对于安全级别高的数据，可以设置为‘私有’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可以控制数据为只读，外界无法修改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也可以拦截数据的写操作，进行数据检验和过滤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3.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利于代码维护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如果后期功能代码需要维护，则直接修改类内部代码即可，只要保证接口名称不变，而客户端不需要做任何代码上的修改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4.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模块化编程（设计上看）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 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分而治之，封装变化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13200" y="130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继承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0" y="864000"/>
            <a:ext cx="9142920" cy="56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概念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现实中的‘‘继承’’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子女继承父母的“财产资源”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编程中的”继承“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一个类“拥有”另外一个类的“资源”的方式之一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            “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拥有”：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并不是资源的复制，变成双份资源，而是资源的“使用权”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            “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资源”：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指非私有的属性和方法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举个栗子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    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Dog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类继承自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Animal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类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----→"name","age","weight"..         and 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"eat","run","shout"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目的</a:t>
            </a:r>
            <a:endParaRPr b="0" lang="en-US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提高对象之间的相互联系程度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使得程序具有层次感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提高软件的可重用性、扩充性</a:t>
            </a:r>
            <a:endParaRPr b="0" lang="en-US" sz="15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隔离客户端与具体实现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zh-CN</dc:language>
  <cp:lastModifiedBy/>
  <dcterms:modified xsi:type="dcterms:W3CDTF">2019-04-22T10:27:30Z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