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78" autoAdjust="0"/>
  </p:normalViewPr>
  <p:slideViewPr>
    <p:cSldViewPr snapToGrid="0">
      <p:cViewPr varScale="1">
        <p:scale>
          <a:sx n="45" d="100"/>
          <a:sy n="45" d="100"/>
        </p:scale>
        <p:origin x="76" y="1240"/>
      </p:cViewPr>
      <p:guideLst/>
    </p:cSldViewPr>
  </p:slideViewPr>
  <p:outlineViewPr>
    <p:cViewPr>
      <p:scale>
        <a:sx n="33" d="100"/>
        <a:sy n="33" d="100"/>
      </p:scale>
      <p:origin x="0" y="-212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05:23.444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7:00.021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7:08.610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7:10.860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7:15.351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7:17.711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7:22.351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7:32.749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7:36.711"/>
    </inkml:context>
    <inkml:brush xml:id="br0">
      <inkml:brushProperty name="width" value="0.2" units="cm"/>
      <inkml:brushProperty name="height" value="0.2" units="cm"/>
      <inkml:brushProperty name="color" value="#FFCC00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20:34.987"/>
    </inkml:context>
    <inkml:brush xml:id="br0">
      <inkml:brushProperty name="width" value="0.2" units="cm"/>
      <inkml:brushProperty name="height" value="0.2" units="cm"/>
      <inkml:brushProperty name="color" value="#FF00FF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21:03.818"/>
    </inkml:context>
    <inkml:brush xml:id="br0">
      <inkml:brushProperty name="width" value="0.2" units="cm"/>
      <inkml:brushProperty name="height" value="0.2" units="cm"/>
      <inkml:brushProperty name="color" value="#FF00FF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05:53.569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21:41.350"/>
    </inkml:context>
    <inkml:brush xml:id="br0">
      <inkml:brushProperty name="width" value="0.2" units="cm"/>
      <inkml:brushProperty name="height" value="0.2" units="cm"/>
      <inkml:brushProperty name="color" value="#FF00FF"/>
      <inkml:brushProperty name="ignorePressure" value="1"/>
    </inkml:brush>
  </inkml:definitions>
  <inkml:trace contextRef="#ctx0" brushRef="#br0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21:57.184"/>
    </inkml:context>
    <inkml:brush xml:id="br0">
      <inkml:brushProperty name="width" value="0.2" units="cm"/>
      <inkml:brushProperty name="height" value="0.2" units="cm"/>
      <inkml:brushProperty name="color" value="#FF00FF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22:01.511"/>
    </inkml:context>
    <inkml:brush xml:id="br0">
      <inkml:brushProperty name="width" value="0.2" units="cm"/>
      <inkml:brushProperty name="height" value="0.2" units="cm"/>
      <inkml:brushProperty name="color" value="#FF00FF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26:04.006"/>
    </inkml:context>
    <inkml:brush xml:id="br0">
      <inkml:brushProperty name="width" value="0.2" units="cm"/>
      <inkml:brushProperty name="height" value="0.2" units="cm"/>
      <inkml:brushProperty name="color" value="#00FFFF"/>
      <inkml:brushProperty name="ignorePressure" value="1"/>
    </inkml:brush>
  </inkml:definitions>
  <inkml:trace contextRef="#ctx0" brushRef="#br0">1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26:08.758"/>
    </inkml:context>
    <inkml:brush xml:id="br0">
      <inkml:brushProperty name="width" value="0.2" units="cm"/>
      <inkml:brushProperty name="height" value="0.2" units="cm"/>
      <inkml:brushProperty name="color" value="#00FFFF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05:57.093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05:58.705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06:11.791"/>
    </inkml:context>
    <inkml:brush xml:id="br0">
      <inkml:brushProperty name="width" value="0.2" units="cm"/>
      <inkml:brushProperty name="height" value="0.2" units="cm"/>
      <inkml:brushProperty name="color" value="#008C3A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0:00.583"/>
    </inkml:context>
    <inkml:brush xml:id="br0">
      <inkml:brushProperty name="width" value="0.2" units="cm"/>
      <inkml:brushProperty name="height" value="0.2" units="cm"/>
      <inkml:brushProperty name="color" value="#9933FF"/>
      <inkml:brushProperty name="ignorePressur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0:04.404"/>
    </inkml:context>
    <inkml:brush xml:id="br0">
      <inkml:brushProperty name="width" value="0.2" units="cm"/>
      <inkml:brushProperty name="height" value="0.2" units="cm"/>
      <inkml:brushProperty name="color" value="#9933FF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0:09.243"/>
    </inkml:context>
    <inkml:brush xml:id="br0">
      <inkml:brushProperty name="width" value="0.2" units="cm"/>
      <inkml:brushProperty name="height" value="0.2" units="cm"/>
      <inkml:brushProperty name="color" value="#9933FF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5-09T21:10:25.285"/>
    </inkml:context>
    <inkml:brush xml:id="br0">
      <inkml:brushProperty name="width" value="0.2" units="cm"/>
      <inkml:brushProperty name="height" value="0.2" units="cm"/>
      <inkml:brushProperty name="color" value="#9933FF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4271-1F2C-4D6E-B0F6-340CEEEE1773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1A522-C10D-4A19-ABEF-91EC50BF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out the 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‘Can provide Knowledge’ from recommendation slide here and replace it with actionable insights on rec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dirty="0" err="1"/>
              <a:t>logreg</a:t>
            </a:r>
            <a:r>
              <a:rPr lang="en-US" dirty="0"/>
              <a:t> as a ‘simple’ function that has multiple coefficients that result in a value between 0 and 1. The value more or less represents the probability that the input falls into the positive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title, axis labels to plot explain x-axis directions. Add feature names in () to bullet points. Add explicit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3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Saturday, May 9,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rajeevw/ufc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2.xml"/><Relationship Id="rId26" Type="http://schemas.openxmlformats.org/officeDocument/2006/relationships/customXml" Target="../ink/ink19.xml"/><Relationship Id="rId3" Type="http://schemas.openxmlformats.org/officeDocument/2006/relationships/image" Target="../media/image7.png"/><Relationship Id="rId21" Type="http://schemas.openxmlformats.org/officeDocument/2006/relationships/customXml" Target="../ink/ink15.xml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17" Type="http://schemas.openxmlformats.org/officeDocument/2006/relationships/customXml" Target="../ink/ink11.xml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png"/><Relationship Id="rId20" Type="http://schemas.openxmlformats.org/officeDocument/2006/relationships/customXml" Target="../ink/ink14.xml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8.xml"/><Relationship Id="rId32" Type="http://schemas.openxmlformats.org/officeDocument/2006/relationships/customXml" Target="../ink/ink24.xml"/><Relationship Id="rId5" Type="http://schemas.openxmlformats.org/officeDocument/2006/relationships/image" Target="../media/image8.png"/><Relationship Id="rId15" Type="http://schemas.openxmlformats.org/officeDocument/2006/relationships/customXml" Target="../ink/ink10.xml"/><Relationship Id="rId23" Type="http://schemas.openxmlformats.org/officeDocument/2006/relationships/customXml" Target="../ink/ink17.xml"/><Relationship Id="rId28" Type="http://schemas.openxmlformats.org/officeDocument/2006/relationships/customXml" Target="../ink/ink21.xml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31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9.xml"/><Relationship Id="rId22" Type="http://schemas.openxmlformats.org/officeDocument/2006/relationships/customXml" Target="../ink/ink16.xml"/><Relationship Id="rId27" Type="http://schemas.openxmlformats.org/officeDocument/2006/relationships/customXml" Target="../ink/ink20.xml"/><Relationship Id="rId30" Type="http://schemas.openxmlformats.org/officeDocument/2006/relationships/customXml" Target="../ink/ink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BAA20-707E-41AC-88DE-6B079137C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1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0578-A141-4FE0-A277-26DDCA491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73" y="2137106"/>
            <a:ext cx="4248318" cy="2336041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The Tale of the tape:</a:t>
            </a:r>
            <a:br>
              <a:rPr lang="en-US" sz="3300" dirty="0"/>
            </a:br>
            <a:r>
              <a:rPr lang="en-US" sz="3300" dirty="0"/>
              <a:t> </a:t>
            </a:r>
            <a:br>
              <a:rPr lang="en-US" sz="3300" dirty="0"/>
            </a:br>
            <a:r>
              <a:rPr lang="en-US" sz="2000" b="0" dirty="0"/>
              <a:t>can you measure victory?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95880-C60E-4932-AD7F-3ADCE620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000"/>
              <a:t>By Darius Fuller</a:t>
            </a:r>
          </a:p>
          <a:p>
            <a:pPr>
              <a:lnSpc>
                <a:spcPct val="140000"/>
              </a:lnSpc>
            </a:pPr>
            <a:r>
              <a:rPr lang="en-US" sz="1000"/>
              <a:t>Part-time cohort 100719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97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7E6B3-3734-4928-9453-0B10C5C41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A405FA-9139-4731-A15F-6508014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952553"/>
            <a:ext cx="9966519" cy="187427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313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F247-0739-4F46-9E5D-A4AB43A8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AF85-73DF-456E-865C-0DEF280F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6002867" cy="3956179"/>
          </a:xfrm>
        </p:spPr>
        <p:txBody>
          <a:bodyPr/>
          <a:lstStyle/>
          <a:p>
            <a:r>
              <a:rPr lang="en-US" dirty="0"/>
              <a:t>Investigating whether I can create a machine learning model to predict the outcome of a UFC fight.</a:t>
            </a:r>
          </a:p>
          <a:p>
            <a:r>
              <a:rPr lang="en-US" dirty="0"/>
              <a:t>The ideal output will be a value representing the likelihood that either fighter will win.</a:t>
            </a:r>
          </a:p>
          <a:p>
            <a:endParaRPr lang="en-US" dirty="0"/>
          </a:p>
          <a:p>
            <a:r>
              <a:rPr lang="en-US" dirty="0"/>
              <a:t>The goal is that the model perform better than random chance (50% accuracy)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91A75-01FF-48B0-BE56-14493B6B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317" y="2026568"/>
            <a:ext cx="4495482" cy="3646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59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B611-F87A-4F63-810B-E88053A5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923-67B7-4349-BD86-170A42D8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dataset I used in this project is found at: </a:t>
            </a:r>
            <a:r>
              <a:rPr lang="en-US" dirty="0">
                <a:hlinkClick r:id="rId2"/>
              </a:rPr>
              <a:t>https://www.kaggle.com/rajeevw/ufcdata</a:t>
            </a:r>
            <a:endParaRPr lang="en-US" dirty="0"/>
          </a:p>
          <a:p>
            <a:r>
              <a:rPr lang="en-US" dirty="0"/>
              <a:t>There are: </a:t>
            </a:r>
          </a:p>
          <a:p>
            <a:pPr lvl="1"/>
            <a:r>
              <a:rPr lang="en-US" dirty="0"/>
              <a:t>145 features and over 5000 rows</a:t>
            </a:r>
          </a:p>
          <a:p>
            <a:pPr lvl="1"/>
            <a:r>
              <a:rPr lang="en-US" dirty="0"/>
              <a:t>Details from every UFC fight up until June of 2019</a:t>
            </a:r>
          </a:p>
          <a:p>
            <a:r>
              <a:rPr lang="en-US" dirty="0"/>
              <a:t>There is information about:</a:t>
            </a:r>
          </a:p>
          <a:p>
            <a:pPr lvl="1"/>
            <a:r>
              <a:rPr lang="en-US" dirty="0"/>
              <a:t>Fighter's Win/Loss/Draw record prior to fight</a:t>
            </a:r>
          </a:p>
          <a:p>
            <a:pPr lvl="1"/>
            <a:r>
              <a:rPr lang="en-US" dirty="0"/>
              <a:t>Fighter's method of winning fights</a:t>
            </a:r>
          </a:p>
          <a:p>
            <a:pPr lvl="1"/>
            <a:r>
              <a:rPr lang="en-US" dirty="0"/>
              <a:t>Fighting stance and physical attributes</a:t>
            </a:r>
          </a:p>
          <a:p>
            <a:pPr lvl="1"/>
            <a:r>
              <a:rPr lang="en-US" dirty="0"/>
              <a:t>Pre-calculated averages covering:</a:t>
            </a:r>
          </a:p>
          <a:p>
            <a:pPr lvl="2"/>
            <a:r>
              <a:rPr lang="en-US" dirty="0"/>
              <a:t>Significant strikes</a:t>
            </a:r>
          </a:p>
          <a:p>
            <a:pPr lvl="2"/>
            <a:r>
              <a:rPr lang="en-US" dirty="0"/>
              <a:t>Submissions</a:t>
            </a:r>
          </a:p>
          <a:p>
            <a:pPr lvl="2"/>
            <a:r>
              <a:rPr lang="en-US" dirty="0"/>
              <a:t>'Passing' on the ground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8C375-6A30-4874-99EE-082E7BFE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2" y="3429000"/>
            <a:ext cx="4318001" cy="2063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52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7DA-5E4A-4E47-9129-126FB79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– 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DEA-853F-4640-8108-7B4D12F2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target</a:t>
            </a:r>
          </a:p>
          <a:p>
            <a:pPr lvl="1"/>
            <a:r>
              <a:rPr lang="en-US" dirty="0"/>
              <a:t>3 possible results:</a:t>
            </a:r>
          </a:p>
          <a:p>
            <a:pPr lvl="2"/>
            <a:r>
              <a:rPr lang="en-US" dirty="0"/>
              <a:t>Draw </a:t>
            </a:r>
          </a:p>
          <a:p>
            <a:pPr lvl="2"/>
            <a:r>
              <a:rPr lang="en-US" dirty="0"/>
              <a:t>Win (Blue corner)</a:t>
            </a:r>
          </a:p>
          <a:p>
            <a:pPr lvl="2"/>
            <a:r>
              <a:rPr lang="en-US" dirty="0"/>
              <a:t>Win (Red corner)</a:t>
            </a:r>
          </a:p>
          <a:p>
            <a:r>
              <a:rPr lang="en-US" dirty="0"/>
              <a:t>Can provide knowledge to:</a:t>
            </a:r>
          </a:p>
          <a:p>
            <a:pPr lvl="1"/>
            <a:r>
              <a:rPr lang="en-US" dirty="0"/>
              <a:t>Trainers / Fighters</a:t>
            </a:r>
          </a:p>
          <a:p>
            <a:pPr lvl="1"/>
            <a:r>
              <a:rPr lang="en-US" dirty="0"/>
              <a:t>Advertisers / TV Networks / Promoters</a:t>
            </a:r>
          </a:p>
          <a:p>
            <a:pPr lvl="1"/>
            <a:r>
              <a:rPr lang="en-US" dirty="0"/>
              <a:t>Combat sports organizers (e.g. UFC)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8" name="Picture 4" descr="Shark punching center - Drawception">
            <a:extLst>
              <a:ext uri="{FF2B5EF4-FFF2-40B4-BE49-F238E27FC236}">
                <a16:creationId xmlns:a16="http://schemas.microsoft.com/office/drawing/2014/main" id="{AAEB4815-F62D-4B96-9D97-DB1F7A03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114939"/>
            <a:ext cx="3986572" cy="3335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51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5858-8A5F-4200-9722-22CB7D4A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6AE5-6B97-4C76-A2B9-93DF0C80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14939"/>
            <a:ext cx="5603788" cy="3956179"/>
          </a:xfrm>
        </p:spPr>
        <p:txBody>
          <a:bodyPr/>
          <a:lstStyle/>
          <a:p>
            <a:r>
              <a:rPr lang="en-US" dirty="0"/>
              <a:t>What is a model?</a:t>
            </a:r>
          </a:p>
          <a:p>
            <a:pPr lvl="1"/>
            <a:r>
              <a:rPr lang="en-US" dirty="0"/>
              <a:t>An algorithm that “learns” and makes predictions </a:t>
            </a:r>
          </a:p>
          <a:p>
            <a:pPr lvl="1"/>
            <a:r>
              <a:rPr lang="en-US" dirty="0"/>
              <a:t>Tried seven different kinds during this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 model</a:t>
            </a:r>
          </a:p>
          <a:p>
            <a:pPr lvl="1"/>
            <a:r>
              <a:rPr lang="en-US" dirty="0"/>
              <a:t>Single value output</a:t>
            </a:r>
          </a:p>
          <a:p>
            <a:pPr lvl="1"/>
            <a:r>
              <a:rPr lang="en-US" dirty="0"/>
              <a:t>Each feature carries a “weight”</a:t>
            </a:r>
          </a:p>
        </p:txBody>
      </p:sp>
      <p:pic>
        <p:nvPicPr>
          <p:cNvPr id="1026" name="Picture 2" descr="Derivative of the Sigmoid function - Towards Data Science">
            <a:extLst>
              <a:ext uri="{FF2B5EF4-FFF2-40B4-BE49-F238E27FC236}">
                <a16:creationId xmlns:a16="http://schemas.microsoft.com/office/drawing/2014/main" id="{F8627E3A-74D7-4EA4-B63B-CEAD5CE1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89" y="2590798"/>
            <a:ext cx="4954145" cy="2658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051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2F2-66A6-41B7-A2BE-85EF805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BE0-842E-42AC-A9D8-493F626F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40"/>
            <a:ext cx="3158067" cy="2490928"/>
          </a:xfrm>
        </p:spPr>
        <p:txBody>
          <a:bodyPr/>
          <a:lstStyle/>
          <a:p>
            <a:r>
              <a:rPr lang="en-US" dirty="0"/>
              <a:t>The best model performed at 66% accuracy!</a:t>
            </a:r>
          </a:p>
          <a:p>
            <a:r>
              <a:rPr lang="en-US" dirty="0"/>
              <a:t>Successful at producing probabilities for each fighter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EE8797-B5F0-4FA2-A1D5-7D5DCBD5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6568"/>
            <a:ext cx="5516503" cy="3476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34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2F2-66A6-41B7-A2BE-85EF805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– What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BE0-842E-42AC-A9D8-493F626F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811" y="2114939"/>
            <a:ext cx="4620291" cy="394962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u="sng" dirty="0"/>
              <a:t>Top 20 values taken from final model</a:t>
            </a:r>
          </a:p>
          <a:p>
            <a:r>
              <a:rPr lang="en-US" dirty="0"/>
              <a:t>Ground game is important! (</a:t>
            </a:r>
            <a:r>
              <a:rPr lang="en-US" b="1" dirty="0">
                <a:solidFill>
                  <a:schemeClr val="accent3"/>
                </a:solidFill>
              </a:rPr>
              <a:t>green dots</a:t>
            </a:r>
            <a:r>
              <a:rPr lang="en-US" dirty="0"/>
              <a:t>)</a:t>
            </a:r>
          </a:p>
          <a:p>
            <a:r>
              <a:rPr lang="en-US" dirty="0"/>
              <a:t>Working the clinch/space control (</a:t>
            </a:r>
            <a:r>
              <a:rPr lang="en-US" b="1" dirty="0">
                <a:solidFill>
                  <a:srgbClr val="7030A0"/>
                </a:solidFill>
              </a:rPr>
              <a:t>purple dots</a:t>
            </a:r>
            <a:r>
              <a:rPr lang="en-US" dirty="0"/>
              <a:t>)</a:t>
            </a:r>
          </a:p>
          <a:p>
            <a:r>
              <a:rPr lang="en-US" dirty="0"/>
              <a:t>Diversify your striking plan (</a:t>
            </a:r>
            <a:r>
              <a:rPr lang="en-US" b="1" dirty="0">
                <a:solidFill>
                  <a:srgbClr val="FFC000"/>
                </a:solidFill>
              </a:rPr>
              <a:t>orange dots</a:t>
            </a:r>
            <a:r>
              <a:rPr lang="en-US" dirty="0"/>
              <a:t>)</a:t>
            </a:r>
          </a:p>
          <a:p>
            <a:r>
              <a:rPr lang="en-US" dirty="0"/>
              <a:t>Experience can help </a:t>
            </a:r>
            <a:r>
              <a:rPr lang="en-US" u="sng" dirty="0"/>
              <a:t>or </a:t>
            </a:r>
            <a:r>
              <a:rPr lang="en-US" dirty="0"/>
              <a:t>hurt (</a:t>
            </a:r>
            <a:r>
              <a:rPr lang="en-US" b="1" dirty="0">
                <a:solidFill>
                  <a:srgbClr val="FF00FF"/>
                </a:solidFill>
              </a:rPr>
              <a:t>pink dots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Staying elusive and executing plan is key</a:t>
            </a:r>
          </a:p>
          <a:p>
            <a:r>
              <a:rPr lang="en-US" dirty="0"/>
              <a:t>Physical dominance always helps (</a:t>
            </a:r>
            <a:r>
              <a:rPr lang="en-US" b="1" dirty="0">
                <a:solidFill>
                  <a:srgbClr val="66FFFF"/>
                </a:solidFill>
              </a:rPr>
              <a:t>cyan dots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 weight fights allow for cross-weight bouts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7E7136-C58C-450C-B7D5-2888CF444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6568"/>
            <a:ext cx="5857971" cy="40992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29000" endPos="9000" dist="5000" dir="5400000" sy="-100000" algn="bl" rotWithShape="0"/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7FF9B4-E8BC-4C00-BA4B-92EF015C5267}"/>
                  </a:ext>
                </a:extLst>
              </p14:cNvPr>
              <p14:cNvContentPartPr/>
              <p14:nvPr/>
            </p14:nvContentPartPr>
            <p14:xfrm>
              <a:off x="6524191" y="268776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7FF9B4-E8BC-4C00-BA4B-92EF015C52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8551" y="265212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FA1EB1-E376-401C-822C-AE26F5ABF38A}"/>
                  </a:ext>
                </a:extLst>
              </p14:cNvPr>
              <p14:cNvContentPartPr/>
              <p14:nvPr/>
            </p14:nvContentPartPr>
            <p14:xfrm>
              <a:off x="6331591" y="3389403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FA1EB1-E376-401C-822C-AE26F5ABF3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5951" y="33537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1ADA2C-E5FF-469E-A11E-4AFD22E82054}"/>
                  </a:ext>
                </a:extLst>
              </p14:cNvPr>
              <p14:cNvContentPartPr/>
              <p14:nvPr/>
            </p14:nvContentPartPr>
            <p14:xfrm>
              <a:off x="6104791" y="30520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1ADA2C-E5FF-469E-A11E-4AFD22E820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9151" y="30164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A24AFD-E0D1-4D96-8657-99504EAF6126}"/>
                  </a:ext>
                </a:extLst>
              </p14:cNvPr>
              <p14:cNvContentPartPr/>
              <p14:nvPr/>
            </p14:nvContentPartPr>
            <p14:xfrm>
              <a:off x="6290191" y="234432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A24AFD-E0D1-4D96-8657-99504EAF61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54551" y="23086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00FD43-69B0-4F39-A547-C009857DD88F}"/>
                  </a:ext>
                </a:extLst>
              </p14:cNvPr>
              <p14:cNvContentPartPr/>
              <p14:nvPr/>
            </p14:nvContentPartPr>
            <p14:xfrm>
              <a:off x="6654871" y="530748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00FD43-69B0-4F39-A547-C009857DD8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18871" y="52718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C3421F5-CCC2-452C-805A-00DE540D381E}"/>
                  </a:ext>
                </a:extLst>
              </p14:cNvPr>
              <p14:cNvContentPartPr/>
              <p14:nvPr/>
            </p14:nvContentPartPr>
            <p14:xfrm>
              <a:off x="6531391" y="287388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C3421F5-CCC2-452C-805A-00DE540D381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5391" y="28378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21D86A7-024F-4C6B-987B-C22C4922B5EF}"/>
                  </a:ext>
                </a:extLst>
              </p14:cNvPr>
              <p14:cNvContentPartPr/>
              <p14:nvPr/>
            </p14:nvContentPartPr>
            <p14:xfrm>
              <a:off x="6366151" y="373968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21D86A7-024F-4C6B-987B-C22C4922B5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0151" y="37040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E41DC0-6D17-415E-903B-F18F474788BD}"/>
                  </a:ext>
                </a:extLst>
              </p14:cNvPr>
              <p14:cNvContentPartPr/>
              <p14:nvPr/>
            </p14:nvContentPartPr>
            <p14:xfrm>
              <a:off x="6345271" y="459936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E41DC0-6D17-415E-903B-F18F474788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09631" y="45633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5D816F5-00C5-41AB-B6C2-DA4A94DC0374}"/>
                  </a:ext>
                </a:extLst>
              </p14:cNvPr>
              <p14:cNvContentPartPr/>
              <p14:nvPr/>
            </p14:nvContentPartPr>
            <p14:xfrm>
              <a:off x="6242311" y="5142603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5D816F5-00C5-41AB-B6C2-DA4A94DC03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06671" y="51069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47076F-8F87-43EF-AAC2-A146ADEE0006}"/>
                  </a:ext>
                </a:extLst>
              </p14:cNvPr>
              <p14:cNvContentPartPr/>
              <p14:nvPr/>
            </p14:nvContentPartPr>
            <p14:xfrm>
              <a:off x="6414391" y="393228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47076F-8F87-43EF-AAC2-A146ADEE000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78391" y="38966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DEE75A-674C-4C16-BC9F-E6C589B07A51}"/>
                  </a:ext>
                </a:extLst>
              </p14:cNvPr>
              <p14:cNvContentPartPr/>
              <p14:nvPr/>
            </p14:nvContentPartPr>
            <p14:xfrm>
              <a:off x="6366151" y="409068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DEE75A-674C-4C16-BC9F-E6C589B07A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30151" y="40546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3AEF398-0630-41B3-BBE4-FFE47CB80407}"/>
                  </a:ext>
                </a:extLst>
              </p14:cNvPr>
              <p14:cNvContentPartPr/>
              <p14:nvPr/>
            </p14:nvContentPartPr>
            <p14:xfrm>
              <a:off x="6166711" y="426924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3AEF398-0630-41B3-BBE4-FFE47CB804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31071" y="42332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0F163-0C53-4DE7-907C-D644925F066F}"/>
                  </a:ext>
                </a:extLst>
              </p14:cNvPr>
              <p14:cNvContentPartPr/>
              <p14:nvPr/>
            </p14:nvContentPartPr>
            <p14:xfrm>
              <a:off x="6510511" y="495684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0F163-0C53-4DE7-907C-D644925F06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74871" y="49208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A1FB725-DE9C-48B8-8718-EF9FAFD5AE7F}"/>
                  </a:ext>
                </a:extLst>
              </p14:cNvPr>
              <p14:cNvContentPartPr/>
              <p14:nvPr/>
            </p14:nvContentPartPr>
            <p14:xfrm>
              <a:off x="6661711" y="547956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A1FB725-DE9C-48B8-8718-EF9FAFD5AE7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26071" y="54435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D616B99-8E97-46A8-AB56-3E09B01A38FA}"/>
                  </a:ext>
                </a:extLst>
              </p14:cNvPr>
              <p14:cNvContentPartPr/>
              <p14:nvPr/>
            </p14:nvContentPartPr>
            <p14:xfrm>
              <a:off x="6661711" y="5644443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D616B99-8E97-46A8-AB56-3E09B01A38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26071" y="56084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F2D0F6-0F2E-4599-8C6A-426687431AA3}"/>
                  </a:ext>
                </a:extLst>
              </p14:cNvPr>
              <p14:cNvContentPartPr/>
              <p14:nvPr/>
            </p14:nvContentPartPr>
            <p14:xfrm>
              <a:off x="6331591" y="3574803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F2D0F6-0F2E-4599-8C6A-426687431A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5951" y="35391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DFE7FBF-3278-447D-8D6F-1BBA6ED1769B}"/>
                  </a:ext>
                </a:extLst>
              </p14:cNvPr>
              <p14:cNvContentPartPr/>
              <p14:nvPr/>
            </p14:nvContentPartPr>
            <p14:xfrm>
              <a:off x="6249511" y="4784763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DFE7FBF-3278-447D-8D6F-1BBA6ED176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13511" y="474912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DF2342B-AD71-4988-9274-CE518A725D9E}"/>
                  </a:ext>
                </a:extLst>
              </p14:cNvPr>
              <p14:cNvContentPartPr/>
              <p14:nvPr/>
            </p14:nvContentPartPr>
            <p14:xfrm>
              <a:off x="6641191" y="4448163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DF2342B-AD71-4988-9274-CE518A725D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05191" y="44121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0A7827-8FD4-434A-99C0-B227B63A7032}"/>
                  </a:ext>
                </a:extLst>
              </p14:cNvPr>
              <p14:cNvContentPartPr/>
              <p14:nvPr/>
            </p14:nvContentPartPr>
            <p14:xfrm>
              <a:off x="6276871" y="3932283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0A7827-8FD4-434A-99C0-B227B63A703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0871" y="38966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34E703D-F9F9-4E1B-A82B-559AB8E6EA55}"/>
                  </a:ext>
                </a:extLst>
              </p14:cNvPr>
              <p14:cNvContentPartPr/>
              <p14:nvPr/>
            </p14:nvContentPartPr>
            <p14:xfrm>
              <a:off x="6042871" y="4269243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34E703D-F9F9-4E1B-A82B-559AB8E6EA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6871" y="42332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7C2D46F-0CD5-48B4-A38A-D0CA12D4B6D0}"/>
                  </a:ext>
                </a:extLst>
              </p14:cNvPr>
              <p14:cNvContentPartPr/>
              <p14:nvPr/>
            </p14:nvContentPartPr>
            <p14:xfrm>
              <a:off x="6228631" y="3726003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7C2D46F-0CD5-48B4-A38A-D0CA12D4B6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2991" y="36903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23F0DC-0F81-4813-A0D8-426598AB9121}"/>
                  </a:ext>
                </a:extLst>
              </p14:cNvPr>
              <p14:cNvContentPartPr/>
              <p14:nvPr/>
            </p14:nvContentPartPr>
            <p14:xfrm>
              <a:off x="6214591" y="3561123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23F0DC-0F81-4813-A0D8-426598AB91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8951" y="352548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AF9DA44-271B-4380-82A2-5CC848CE1824}"/>
                  </a:ext>
                </a:extLst>
              </p14:cNvPr>
              <p14:cNvContentPartPr/>
              <p14:nvPr/>
            </p14:nvContentPartPr>
            <p14:xfrm>
              <a:off x="6826591" y="3224163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AF9DA44-271B-4380-82A2-5CC848CE18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90951" y="31881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1201593-4D58-4577-B897-232F357E87DE}"/>
                  </a:ext>
                </a:extLst>
              </p14:cNvPr>
              <p14:cNvContentPartPr/>
              <p14:nvPr/>
            </p14:nvContentPartPr>
            <p14:xfrm>
              <a:off x="6221791" y="2522883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1201593-4D58-4577-B897-232F357E87D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85791" y="2487243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89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D37E-8641-4622-A5FB-3AD784F6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D3B-9550-414B-9180-2520F9B8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14939"/>
            <a:ext cx="6372224" cy="3956179"/>
          </a:xfrm>
        </p:spPr>
        <p:txBody>
          <a:bodyPr>
            <a:normAutofit/>
          </a:bodyPr>
          <a:lstStyle/>
          <a:p>
            <a:r>
              <a:rPr lang="en-US" dirty="0"/>
              <a:t>Given my results, I recommend using the model to show probabilities primarily</a:t>
            </a:r>
          </a:p>
          <a:p>
            <a:r>
              <a:rPr lang="en-US" dirty="0"/>
              <a:t>Show before a fight along with basic info for fighters</a:t>
            </a:r>
          </a:p>
          <a:p>
            <a:r>
              <a:rPr lang="en-US" dirty="0"/>
              <a:t>Never ignore the ground game or the clinch, maintaining control of spacing is crucial</a:t>
            </a:r>
          </a:p>
          <a:p>
            <a:pPr lvl="2"/>
            <a:r>
              <a:rPr lang="en-US" dirty="0"/>
              <a:t>No evidence of a “one trick pony”</a:t>
            </a:r>
          </a:p>
          <a:p>
            <a:r>
              <a:rPr lang="en-US" dirty="0"/>
              <a:t>Regulating weight classes is important to keeping fights competitive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Ufc 229 Khabib Vs Mcgregor Upcoming Stock Vector (Royalty Free ...">
            <a:extLst>
              <a:ext uri="{FF2B5EF4-FFF2-40B4-BE49-F238E27FC236}">
                <a16:creationId xmlns:a16="http://schemas.microsoft.com/office/drawing/2014/main" id="{BF9ADF89-F131-484F-848B-C9993F00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2114939"/>
            <a:ext cx="4138322" cy="3496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E6DC-F512-449B-BFEC-0AEA7E22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185E-7CC4-4684-9E49-21C07AE6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time working preprocessing</a:t>
            </a:r>
          </a:p>
          <a:p>
            <a:pPr lvl="1"/>
            <a:r>
              <a:rPr lang="en-US" dirty="0"/>
              <a:t>Find out how helpful AVGs are in prediction</a:t>
            </a:r>
          </a:p>
          <a:p>
            <a:pPr lvl="1"/>
            <a:r>
              <a:rPr lang="en-US" dirty="0"/>
              <a:t>Create a feature for 1</a:t>
            </a:r>
            <a:r>
              <a:rPr lang="en-US" baseline="30000" dirty="0"/>
              <a:t>st</a:t>
            </a:r>
            <a:r>
              <a:rPr lang="en-US" dirty="0"/>
              <a:t> time UFC fighters</a:t>
            </a:r>
          </a:p>
          <a:p>
            <a:pPr lvl="1"/>
            <a:r>
              <a:rPr lang="en-US" dirty="0"/>
              <a:t>Find other metrics to add-in</a:t>
            </a:r>
          </a:p>
          <a:p>
            <a:pPr lvl="1"/>
            <a:endParaRPr lang="en-US" dirty="0"/>
          </a:p>
          <a:p>
            <a:r>
              <a:rPr lang="en-US" dirty="0"/>
              <a:t>Model tuning</a:t>
            </a:r>
          </a:p>
          <a:p>
            <a:pPr lvl="1"/>
            <a:r>
              <a:rPr lang="en-US" dirty="0"/>
              <a:t>Take time to combine more than one model (ensemble)</a:t>
            </a:r>
          </a:p>
          <a:p>
            <a:pPr lvl="1"/>
            <a:r>
              <a:rPr lang="en-US" dirty="0"/>
              <a:t>Play with model parameters longer</a:t>
            </a:r>
          </a:p>
        </p:txBody>
      </p:sp>
      <p:pic>
        <p:nvPicPr>
          <p:cNvPr id="4098" name="Picture 2" descr="Ufc Heavyweight Belt | Free Images at Clker.com - vector clip art ...">
            <a:extLst>
              <a:ext uri="{FF2B5EF4-FFF2-40B4-BE49-F238E27FC236}">
                <a16:creationId xmlns:a16="http://schemas.microsoft.com/office/drawing/2014/main" id="{BA27A195-DADA-45BA-B01D-E8AAF23B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7" y="2273300"/>
            <a:ext cx="4326466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507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264124"/>
      </a:dk2>
      <a:lt2>
        <a:srgbClr val="EEE9EA"/>
      </a:lt2>
      <a:accent1>
        <a:srgbClr val="20B692"/>
      </a:accent1>
      <a:accent2>
        <a:srgbClr val="14B94D"/>
      </a:accent2>
      <a:accent3>
        <a:srgbClr val="2CBA21"/>
      </a:accent3>
      <a:accent4>
        <a:srgbClr val="61B313"/>
      </a:accent4>
      <a:accent5>
        <a:srgbClr val="9BA81E"/>
      </a:accent5>
      <a:accent6>
        <a:srgbClr val="D19517"/>
      </a:accent6>
      <a:hlink>
        <a:srgbClr val="CB657D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531</Words>
  <Application>Microsoft Office PowerPoint</Application>
  <PresentationFormat>Widescreen</PresentationFormat>
  <Paragraphs>78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The Tale of the tape:   can you measure victory?</vt:lpstr>
      <vt:lpstr>Target &amp; Goal</vt:lpstr>
      <vt:lpstr>The dataset</vt:lpstr>
      <vt:lpstr>The process – the target</vt:lpstr>
      <vt:lpstr>The process - modeling</vt:lpstr>
      <vt:lpstr>The results</vt:lpstr>
      <vt:lpstr>The results – What matters?</vt:lpstr>
      <vt:lpstr>recommendations</vt:lpstr>
      <vt:lpstr>Future work(s)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Project Executive Summary</dc:title>
  <dc:creator>Darius Fuller</dc:creator>
  <cp:lastModifiedBy>Darius Fuller</cp:lastModifiedBy>
  <cp:revision>34</cp:revision>
  <dcterms:created xsi:type="dcterms:W3CDTF">2020-04-28T03:54:35Z</dcterms:created>
  <dcterms:modified xsi:type="dcterms:W3CDTF">2020-05-09T21:54:01Z</dcterms:modified>
</cp:coreProperties>
</file>