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44271-1F2C-4D6E-B0F6-340CEEEE1773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1A522-C10D-4A19-ABEF-91EC50BF2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1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933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out the 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8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</a:t>
            </a:r>
            <a:r>
              <a:rPr lang="en-US" dirty="0" err="1"/>
              <a:t>logreg</a:t>
            </a:r>
            <a:r>
              <a:rPr lang="en-US" dirty="0"/>
              <a:t> as a ‘simple’ function that has multiple coefficients that result in a value between 0 and 1. The value more or less represents the probability that the input falls into the positive category.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03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actionable recommendations and info about </a:t>
            </a:r>
            <a:r>
              <a:rPr lang="en-US" dirty="0" err="1"/>
              <a:t>coeff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E1A522-C10D-4A19-ABEF-91EC50BF2A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213A3-10E9-421F-81BE-56E0786AB515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4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DABC0-2199-478F-BA77-33A651B6CB89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230C6-DF61-47F4-B8C5-1B70E884BF06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8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2B50C-7EEE-46CD-BAF7-BBC4026D959A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6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211C4-AE09-4254-A5E3-6DA9B099C971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4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42C3-E082-4760-93B2-E209268DD00C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6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FC950-F824-48B9-B984-CAEE265865E5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9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3A0F-68E7-4D17-BB84-ED1BA4F6AC6B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1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7BC4F-EDA1-4BA2-BFF3-FE5B31CCB58B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0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E694C-1394-4838-A564-7380835C2E77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6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4B19-1A00-4EDB-8425-E1827A377364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0076A27-8146-4F75-9851-A83577C6FD8A}" type="datetime2">
              <a:rPr lang="en-US" smtClean="0"/>
              <a:t>Thursday, May 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1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rajeevw/ufc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BAA20-707E-41AC-88DE-6B079137CD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01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A0578-A141-4FE0-A277-26DDCA491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73" y="2137106"/>
            <a:ext cx="4248318" cy="2336041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/>
              <a:t>The Tale of the tape:</a:t>
            </a:r>
            <a:br>
              <a:rPr lang="en-US" sz="3300" dirty="0"/>
            </a:br>
            <a:r>
              <a:rPr lang="en-US" sz="3300" dirty="0"/>
              <a:t> </a:t>
            </a:r>
            <a:br>
              <a:rPr lang="en-US" sz="3300" dirty="0"/>
            </a:br>
            <a:r>
              <a:rPr lang="en-US" sz="2000" b="0" dirty="0"/>
              <a:t>can you measure victory?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95880-C60E-4932-AD7F-3ADCE6204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000"/>
              <a:t>By Darius Fuller</a:t>
            </a:r>
          </a:p>
          <a:p>
            <a:pPr>
              <a:lnSpc>
                <a:spcPct val="140000"/>
              </a:lnSpc>
            </a:pPr>
            <a:r>
              <a:rPr lang="en-US" sz="1000"/>
              <a:t>Part-time cohort 100719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ECBAC9-8FF8-4D44-BD49-6B81C381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951582" y="-621194"/>
            <a:ext cx="2495927" cy="1767670"/>
          </a:xfrm>
          <a:custGeom>
            <a:avLst/>
            <a:gdLst>
              <a:gd name="connsiteX0" fmla="*/ 0 w 2495927"/>
              <a:gd name="connsiteY0" fmla="*/ 1767670 h 1767670"/>
              <a:gd name="connsiteX1" fmla="*/ 1767670 w 2495927"/>
              <a:gd name="connsiteY1" fmla="*/ 0 h 1767670"/>
              <a:gd name="connsiteX2" fmla="*/ 2495927 w 2495927"/>
              <a:gd name="connsiteY2" fmla="*/ 728256 h 1767670"/>
              <a:gd name="connsiteX3" fmla="*/ 2495927 w 2495927"/>
              <a:gd name="connsiteY3" fmla="*/ 1767670 h 176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5927" h="1767670">
                <a:moveTo>
                  <a:pt x="0" y="1767670"/>
                </a:moveTo>
                <a:lnTo>
                  <a:pt x="1767670" y="0"/>
                </a:lnTo>
                <a:lnTo>
                  <a:pt x="2495927" y="728256"/>
                </a:lnTo>
                <a:lnTo>
                  <a:pt x="2495927" y="176767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0F234A-713C-4B90-B43E-8F10C8B67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36578" y="419910"/>
            <a:ext cx="1130961" cy="113096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C8816B-132C-4433-807D-BE8737D46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5609070"/>
            <a:ext cx="780052" cy="747280"/>
            <a:chOff x="7011922" y="4095164"/>
            <a:chExt cx="1203067" cy="115252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9E8922-1B3D-4020-A05C-C539C0C550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8064EBB-920B-4259-AC3A-6F286FAF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43375-339B-4A67-BEC7-44D202CA1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62597" y="5490560"/>
            <a:ext cx="803394" cy="855268"/>
            <a:chOff x="10246841" y="5975889"/>
            <a:chExt cx="1378553" cy="14675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29D9A-3D48-4B69-939D-2A480F147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5CC4CB-7B78-480A-A0AE-A8A35C08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DECC1B-0AAB-435F-81AE-4C770DACC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85867" y="6047150"/>
            <a:ext cx="1636826" cy="818414"/>
            <a:chOff x="8085870" y="5837885"/>
            <a:chExt cx="2055357" cy="102767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580C66-5435-4F00-873E-679D3D50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B4AFD177-1A38-4FAE-87D4-840AE22C8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9975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47E6B3-3734-4928-9453-0B10C5C41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13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A405FA-9139-4731-A15F-6508014D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1" y="1952553"/>
            <a:ext cx="9966519" cy="1874277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5313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F247-0739-4F46-9E5D-A4AB43A8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&amp;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AAF85-73DF-456E-865C-0DEF280FF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6002867" cy="3956179"/>
          </a:xfrm>
        </p:spPr>
        <p:txBody>
          <a:bodyPr/>
          <a:lstStyle/>
          <a:p>
            <a:r>
              <a:rPr lang="en-US" dirty="0"/>
              <a:t>Investigating whether I can create a machine learning model to predict the outcome of a UFC fight.</a:t>
            </a:r>
          </a:p>
          <a:p>
            <a:r>
              <a:rPr lang="en-US" dirty="0"/>
              <a:t>The ideal output will be a value representing the likelihood that either fighter will win.</a:t>
            </a:r>
          </a:p>
          <a:p>
            <a:endParaRPr lang="en-US" dirty="0"/>
          </a:p>
          <a:p>
            <a:r>
              <a:rPr lang="en-US" dirty="0"/>
              <a:t>The goal is that the model perform better than random chance (50% accuracy)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91A75-01FF-48B0-BE56-14493B6B9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317" y="2026568"/>
            <a:ext cx="4495482" cy="36460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59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EB611-F87A-4F63-810B-E88053A5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46923-67B7-4349-BD86-170A42D8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dataset I used in this project is found at: </a:t>
            </a:r>
            <a:r>
              <a:rPr lang="en-US" dirty="0">
                <a:hlinkClick r:id="rId2"/>
              </a:rPr>
              <a:t>https://www.kaggle.com/rajeevw/ufcdata</a:t>
            </a:r>
            <a:endParaRPr lang="en-US" dirty="0"/>
          </a:p>
          <a:p>
            <a:r>
              <a:rPr lang="en-US" dirty="0"/>
              <a:t>There are: </a:t>
            </a:r>
          </a:p>
          <a:p>
            <a:pPr lvl="1"/>
            <a:r>
              <a:rPr lang="en-US" dirty="0"/>
              <a:t>145 features and over 5000 rows</a:t>
            </a:r>
          </a:p>
          <a:p>
            <a:pPr lvl="1"/>
            <a:r>
              <a:rPr lang="en-US" dirty="0"/>
              <a:t>Details from every UFC fight up until June of 2019</a:t>
            </a:r>
          </a:p>
          <a:p>
            <a:r>
              <a:rPr lang="en-US" dirty="0"/>
              <a:t>There is information about:</a:t>
            </a:r>
          </a:p>
          <a:p>
            <a:pPr lvl="1"/>
            <a:r>
              <a:rPr lang="en-US" dirty="0"/>
              <a:t>Fighter's Win/Loss/Draw record prior to fight</a:t>
            </a:r>
          </a:p>
          <a:p>
            <a:pPr lvl="1"/>
            <a:r>
              <a:rPr lang="en-US" dirty="0"/>
              <a:t>Fighter's method of winning fights</a:t>
            </a:r>
          </a:p>
          <a:p>
            <a:pPr lvl="1"/>
            <a:r>
              <a:rPr lang="en-US" dirty="0"/>
              <a:t>Fighting stance and physical attributes</a:t>
            </a:r>
          </a:p>
          <a:p>
            <a:pPr lvl="1"/>
            <a:r>
              <a:rPr lang="en-US" dirty="0"/>
              <a:t>Pre-calculated averages covering:</a:t>
            </a:r>
          </a:p>
          <a:p>
            <a:pPr lvl="2"/>
            <a:r>
              <a:rPr lang="en-US" dirty="0"/>
              <a:t>Significant strikes</a:t>
            </a:r>
          </a:p>
          <a:p>
            <a:pPr lvl="2"/>
            <a:r>
              <a:rPr lang="en-US" dirty="0"/>
              <a:t>Submissions</a:t>
            </a:r>
          </a:p>
          <a:p>
            <a:pPr lvl="2"/>
            <a:r>
              <a:rPr lang="en-US" dirty="0"/>
              <a:t>'Passing' on the ground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8C375-6A30-4874-99EE-082E7BFE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2" y="3429000"/>
            <a:ext cx="4318001" cy="2063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65261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7DA-5E4A-4E47-9129-126FB79F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– the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0DEA-853F-4640-8108-7B4D12F2C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the target</a:t>
            </a:r>
          </a:p>
          <a:p>
            <a:pPr lvl="1"/>
            <a:r>
              <a:rPr lang="en-US" dirty="0"/>
              <a:t>3 possible results:</a:t>
            </a:r>
          </a:p>
          <a:p>
            <a:pPr lvl="2"/>
            <a:r>
              <a:rPr lang="en-US" dirty="0"/>
              <a:t>Draw </a:t>
            </a:r>
          </a:p>
          <a:p>
            <a:pPr lvl="2"/>
            <a:r>
              <a:rPr lang="en-US" dirty="0"/>
              <a:t>Win (Blue corner)</a:t>
            </a:r>
          </a:p>
          <a:p>
            <a:pPr lvl="2"/>
            <a:r>
              <a:rPr lang="en-US" dirty="0"/>
              <a:t>Win (Red corner)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28" name="Picture 4" descr="Shark punching center - Drawception">
            <a:extLst>
              <a:ext uri="{FF2B5EF4-FFF2-40B4-BE49-F238E27FC236}">
                <a16:creationId xmlns:a16="http://schemas.microsoft.com/office/drawing/2014/main" id="{AAEB4815-F62D-4B96-9D97-DB1F7A035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2114939"/>
            <a:ext cx="3986572" cy="3335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5518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5858-8A5F-4200-9722-22CB7D4A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-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86AE5-6B97-4C76-A2B9-93DF0C80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14939"/>
            <a:ext cx="5603788" cy="3956179"/>
          </a:xfrm>
        </p:spPr>
        <p:txBody>
          <a:bodyPr/>
          <a:lstStyle/>
          <a:p>
            <a:r>
              <a:rPr lang="en-US" dirty="0"/>
              <a:t>What is a model?</a:t>
            </a:r>
          </a:p>
          <a:p>
            <a:pPr lvl="1"/>
            <a:r>
              <a:rPr lang="en-US" dirty="0"/>
              <a:t>An algorithm that “learns” and makes predictions </a:t>
            </a:r>
          </a:p>
          <a:p>
            <a:pPr lvl="1"/>
            <a:r>
              <a:rPr lang="en-US" dirty="0"/>
              <a:t>Tried seven different kinds during this process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Logistic Regression model</a:t>
            </a:r>
          </a:p>
          <a:p>
            <a:pPr lvl="1"/>
            <a:r>
              <a:rPr lang="en-US" dirty="0"/>
              <a:t>Single value output</a:t>
            </a:r>
          </a:p>
          <a:p>
            <a:pPr lvl="1"/>
            <a:r>
              <a:rPr lang="en-US" dirty="0"/>
              <a:t>Each feature carries a “weight”</a:t>
            </a:r>
          </a:p>
        </p:txBody>
      </p:sp>
      <p:pic>
        <p:nvPicPr>
          <p:cNvPr id="1026" name="Picture 2" descr="Derivative of the Sigmoid function - Towards Data Science">
            <a:extLst>
              <a:ext uri="{FF2B5EF4-FFF2-40B4-BE49-F238E27FC236}">
                <a16:creationId xmlns:a16="http://schemas.microsoft.com/office/drawing/2014/main" id="{F8627E3A-74D7-4EA4-B63B-CEAD5CE17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389" y="2590798"/>
            <a:ext cx="4954145" cy="26585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8051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2F2-66A6-41B7-A2BE-85EF805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BE0-842E-42AC-A9D8-493F626F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40"/>
            <a:ext cx="3158067" cy="2490928"/>
          </a:xfrm>
        </p:spPr>
        <p:txBody>
          <a:bodyPr/>
          <a:lstStyle/>
          <a:p>
            <a:r>
              <a:rPr lang="en-US" dirty="0"/>
              <a:t>The best model performed at 66% accuracy!</a:t>
            </a:r>
          </a:p>
          <a:p>
            <a:r>
              <a:rPr lang="en-US" dirty="0"/>
              <a:t>Successful at producing probabilities for each fighter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EE8797-B5F0-4FA2-A1D5-7D5DCBD5A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26568"/>
            <a:ext cx="5516503" cy="34767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5342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2F2-66A6-41B7-A2BE-85EF8056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results – What matters?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5BE0-842E-42AC-A9D8-493F626FC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4382932" cy="33883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Top 20 values taken from final model:</a:t>
            </a:r>
          </a:p>
          <a:p>
            <a:pPr lvl="1"/>
            <a:r>
              <a:rPr lang="en-US" dirty="0"/>
              <a:t>The older/more weathered your opponent is</a:t>
            </a:r>
          </a:p>
          <a:p>
            <a:pPr lvl="1"/>
            <a:r>
              <a:rPr lang="en-US" dirty="0"/>
              <a:t>The more you’ve “finished”</a:t>
            </a:r>
          </a:p>
          <a:p>
            <a:pPr lvl="1"/>
            <a:r>
              <a:rPr lang="en-US" dirty="0"/>
              <a:t>The more you can stay elusive</a:t>
            </a:r>
          </a:p>
          <a:p>
            <a:pPr lvl="1"/>
            <a:r>
              <a:rPr lang="en-US" dirty="0"/>
              <a:t>The more you can stay active</a:t>
            </a:r>
          </a:p>
          <a:p>
            <a:pPr lvl="1"/>
            <a:r>
              <a:rPr lang="en-US" dirty="0"/>
              <a:t>The more in ring experience you have</a:t>
            </a:r>
          </a:p>
          <a:p>
            <a:pPr lvl="2"/>
            <a:r>
              <a:rPr lang="en-US" dirty="0"/>
              <a:t>Staying safe of course</a:t>
            </a:r>
          </a:p>
          <a:p>
            <a:pPr lvl="1"/>
            <a:endParaRPr lang="en-US" dirty="0"/>
          </a:p>
          <a:p>
            <a:r>
              <a:rPr lang="en-US" dirty="0"/>
              <a:t>Negative number favors Red to win</a:t>
            </a:r>
          </a:p>
          <a:p>
            <a:r>
              <a:rPr lang="en-US" dirty="0"/>
              <a:t>Positive number favors Blue to win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5DAA14-2CD2-45D1-8CFC-5CE325B09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532" y="2026568"/>
            <a:ext cx="5397023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89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D37E-8641-4622-A5FB-3AD784F6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3CD3B-9550-414B-9180-2520F9B86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2114939"/>
            <a:ext cx="6372224" cy="3956179"/>
          </a:xfrm>
        </p:spPr>
        <p:txBody>
          <a:bodyPr>
            <a:normAutofit/>
          </a:bodyPr>
          <a:lstStyle/>
          <a:p>
            <a:r>
              <a:rPr lang="en-US" dirty="0"/>
              <a:t>Given my results, I recommend using the model I have created to show probabilities primarily</a:t>
            </a:r>
          </a:p>
          <a:p>
            <a:pPr lvl="1"/>
            <a:r>
              <a:rPr lang="en-US" dirty="0"/>
              <a:t>Currently, it is too unreliable to make strong predictions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knowledge to:</a:t>
            </a:r>
          </a:p>
          <a:p>
            <a:pPr lvl="1"/>
            <a:r>
              <a:rPr lang="en-US" dirty="0"/>
              <a:t>Trainers / Fighters</a:t>
            </a:r>
          </a:p>
          <a:p>
            <a:pPr lvl="1"/>
            <a:r>
              <a:rPr lang="en-US" dirty="0"/>
              <a:t>Advertisers / TV Networks / Promoters</a:t>
            </a:r>
          </a:p>
          <a:p>
            <a:pPr lvl="1"/>
            <a:r>
              <a:rPr lang="en-US" dirty="0"/>
              <a:t>Combat sports organizers (e.g. UFC)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074" name="Picture 2" descr="Ufc 229 Khabib Vs Mcgregor Upcoming Stock Vector (Royalty Free ...">
            <a:extLst>
              <a:ext uri="{FF2B5EF4-FFF2-40B4-BE49-F238E27FC236}">
                <a16:creationId xmlns:a16="http://schemas.microsoft.com/office/drawing/2014/main" id="{BF9ADF89-F131-484F-848B-C9993F00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67" y="2114939"/>
            <a:ext cx="4138322" cy="34968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8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CE6DC-F512-449B-BFEC-0AEA7E22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6185E-7CC4-4684-9E49-21C07AE6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time working preprocessing</a:t>
            </a:r>
          </a:p>
          <a:p>
            <a:pPr lvl="1"/>
            <a:r>
              <a:rPr lang="en-US" dirty="0"/>
              <a:t>Find out how helpful AVGs are in prediction</a:t>
            </a:r>
          </a:p>
          <a:p>
            <a:pPr lvl="1"/>
            <a:r>
              <a:rPr lang="en-US" dirty="0"/>
              <a:t>Create a feature for 1</a:t>
            </a:r>
            <a:r>
              <a:rPr lang="en-US" baseline="30000" dirty="0"/>
              <a:t>st</a:t>
            </a:r>
            <a:r>
              <a:rPr lang="en-US" dirty="0"/>
              <a:t> time UFC fighters</a:t>
            </a:r>
          </a:p>
          <a:p>
            <a:pPr lvl="1"/>
            <a:r>
              <a:rPr lang="en-US" dirty="0"/>
              <a:t>Find other metrics to add-in</a:t>
            </a:r>
          </a:p>
          <a:p>
            <a:pPr lvl="1"/>
            <a:endParaRPr lang="en-US" dirty="0"/>
          </a:p>
          <a:p>
            <a:r>
              <a:rPr lang="en-US" dirty="0"/>
              <a:t>Model tuning</a:t>
            </a:r>
          </a:p>
          <a:p>
            <a:pPr lvl="1"/>
            <a:r>
              <a:rPr lang="en-US" dirty="0"/>
              <a:t>Take time to combine more than one model (ensemble)</a:t>
            </a:r>
          </a:p>
          <a:p>
            <a:pPr lvl="1"/>
            <a:r>
              <a:rPr lang="en-US" dirty="0"/>
              <a:t>Play with model parameters longer</a:t>
            </a:r>
          </a:p>
        </p:txBody>
      </p:sp>
      <p:pic>
        <p:nvPicPr>
          <p:cNvPr id="4098" name="Picture 2" descr="Ufc Heavyweight Belt | Free Images at Clker.com - vector clip art ...">
            <a:extLst>
              <a:ext uri="{FF2B5EF4-FFF2-40B4-BE49-F238E27FC236}">
                <a16:creationId xmlns:a16="http://schemas.microsoft.com/office/drawing/2014/main" id="{BA27A195-DADA-45BA-B01D-E8AAF23BF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467" y="2273300"/>
            <a:ext cx="4326466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0507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264124"/>
      </a:dk2>
      <a:lt2>
        <a:srgbClr val="EEE9EA"/>
      </a:lt2>
      <a:accent1>
        <a:srgbClr val="20B692"/>
      </a:accent1>
      <a:accent2>
        <a:srgbClr val="14B94D"/>
      </a:accent2>
      <a:accent3>
        <a:srgbClr val="2CBA21"/>
      </a:accent3>
      <a:accent4>
        <a:srgbClr val="61B313"/>
      </a:accent4>
      <a:accent5>
        <a:srgbClr val="9BA81E"/>
      </a:accent5>
      <a:accent6>
        <a:srgbClr val="D19517"/>
      </a:accent6>
      <a:hlink>
        <a:srgbClr val="CB657D"/>
      </a:hlink>
      <a:folHlink>
        <a:srgbClr val="848484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457</Words>
  <Application>Microsoft Office PowerPoint</Application>
  <PresentationFormat>Widescreen</PresentationFormat>
  <Paragraphs>75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The Tale of the tape:   can you measure victory?</vt:lpstr>
      <vt:lpstr>Target &amp; Goal</vt:lpstr>
      <vt:lpstr>The dataset</vt:lpstr>
      <vt:lpstr>The process – the target</vt:lpstr>
      <vt:lpstr>The process - modeling</vt:lpstr>
      <vt:lpstr>The results</vt:lpstr>
      <vt:lpstr>The results – What matters?</vt:lpstr>
      <vt:lpstr>recommendations</vt:lpstr>
      <vt:lpstr>Future work(s)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3 Project Executive Summary</dc:title>
  <dc:creator>Darius Fuller</dc:creator>
  <cp:lastModifiedBy>Darius Fuller</cp:lastModifiedBy>
  <cp:revision>24</cp:revision>
  <dcterms:created xsi:type="dcterms:W3CDTF">2020-04-28T03:54:35Z</dcterms:created>
  <dcterms:modified xsi:type="dcterms:W3CDTF">2020-05-07T17:59:14Z</dcterms:modified>
</cp:coreProperties>
</file>