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882"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307977e365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307977e36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307977e365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307977e36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307977e365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307977e365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307977e365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307977e365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307977e365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307977e36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307977e365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307977e365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07977e365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307977e36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00fd4d179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00fd4d179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00fd4d179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300fd4d17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300fd4d179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300fd4d179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307977e36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307977e36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300fd4d179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300fd4d179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300fd4d179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300fd4d179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300fd4d179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300fd4d179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300fd4d179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300fd4d179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sapalomera.cat/moodlecf/RS/2/course/module8/8.1.2.2/8.1.2.2.htm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ccnadesdecero.es/implementacion-ospf-ospfv2-ospfv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es.wikipedia.org/wiki/V%C3%A9rtice_(teor%C3%ADa_de_grafo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es.wikipedia.org/wiki/Arista_(teor%C3%ADa_de_grafos)" TargetMode="External"/><Relationship Id="rId4" Type="http://schemas.openxmlformats.org/officeDocument/2006/relationships/hyperlink" Target="https://es.wikipedia.org/wiki/Graf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OSPF V2</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s"/>
              <a:t>David Felipe Vega Sierra - 20182020033</a:t>
            </a:r>
            <a:endParaRPr/>
          </a:p>
          <a:p>
            <a:pPr marL="0" lvl="0" indent="0" algn="l" rtl="0">
              <a:spcBef>
                <a:spcPts val="0"/>
              </a:spcBef>
              <a:spcAft>
                <a:spcPts val="0"/>
              </a:spcAft>
              <a:buNone/>
            </a:pPr>
            <a:r>
              <a:rPr lang="es"/>
              <a:t>Cristian Javier Martinez Blanco - 20182020155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Cabecera OSPF</a:t>
            </a:r>
            <a:endParaRPr/>
          </a:p>
        </p:txBody>
      </p:sp>
      <p:pic>
        <p:nvPicPr>
          <p:cNvPr id="193" name="Google Shape;193;p22"/>
          <p:cNvPicPr preferRelativeResize="0"/>
          <p:nvPr/>
        </p:nvPicPr>
        <p:blipFill>
          <a:blip r:embed="rId3">
            <a:alphaModFix/>
          </a:blip>
          <a:stretch>
            <a:fillRect/>
          </a:stretch>
        </p:blipFill>
        <p:spPr>
          <a:xfrm>
            <a:off x="4418775" y="1530425"/>
            <a:ext cx="4380625" cy="2807725"/>
          </a:xfrm>
          <a:prstGeom prst="rect">
            <a:avLst/>
          </a:prstGeom>
          <a:noFill/>
          <a:ln>
            <a:noFill/>
          </a:ln>
        </p:spPr>
      </p:pic>
      <p:sp>
        <p:nvSpPr>
          <p:cNvPr id="194" name="Google Shape;194;p22"/>
          <p:cNvSpPr txBox="1"/>
          <p:nvPr/>
        </p:nvSpPr>
        <p:spPr>
          <a:xfrm>
            <a:off x="564025" y="1693875"/>
            <a:ext cx="3773700" cy="2136300"/>
          </a:xfrm>
          <a:prstGeom prst="rect">
            <a:avLst/>
          </a:prstGeom>
          <a:noFill/>
          <a:ln>
            <a:noFill/>
          </a:ln>
        </p:spPr>
        <p:txBody>
          <a:bodyPr spcFirstLastPara="1" wrap="square" lIns="91425" tIns="91425" rIns="91425" bIns="91425" anchor="t" anchorCtr="0">
            <a:spAutoFit/>
          </a:bodyPr>
          <a:lstStyle/>
          <a:p>
            <a:pPr marL="685800" lvl="0" indent="-304800" algn="just" rtl="0">
              <a:lnSpc>
                <a:spcPct val="115000"/>
              </a:lnSpc>
              <a:spcBef>
                <a:spcPts val="0"/>
              </a:spcBef>
              <a:spcAft>
                <a:spcPts val="0"/>
              </a:spcAft>
              <a:buClr>
                <a:schemeClr val="lt1"/>
              </a:buClr>
              <a:buSzPts val="1200"/>
              <a:buFont typeface="Lato"/>
              <a:buAutoNum type="arabicPeriod"/>
            </a:pPr>
            <a:r>
              <a:rPr lang="es" sz="1200">
                <a:solidFill>
                  <a:schemeClr val="lt1"/>
                </a:solidFill>
                <a:latin typeface="Lato"/>
                <a:ea typeface="Lato"/>
                <a:cs typeface="Lato"/>
                <a:sym typeface="Lato"/>
              </a:rPr>
              <a:t>Saludo</a:t>
            </a:r>
            <a:endParaRPr sz="1200">
              <a:solidFill>
                <a:schemeClr val="lt1"/>
              </a:solidFill>
              <a:latin typeface="Lato"/>
              <a:ea typeface="Lato"/>
              <a:cs typeface="Lato"/>
              <a:sym typeface="Lato"/>
            </a:endParaRPr>
          </a:p>
          <a:p>
            <a:pPr marL="685800" lvl="0" indent="-304800" algn="just" rtl="0">
              <a:lnSpc>
                <a:spcPct val="115000"/>
              </a:lnSpc>
              <a:spcBef>
                <a:spcPts val="0"/>
              </a:spcBef>
              <a:spcAft>
                <a:spcPts val="0"/>
              </a:spcAft>
              <a:buClr>
                <a:schemeClr val="lt1"/>
              </a:buClr>
              <a:buSzPts val="1200"/>
              <a:buFont typeface="Lato"/>
              <a:buAutoNum type="arabicPeriod"/>
            </a:pPr>
            <a:r>
              <a:rPr lang="es" sz="1200">
                <a:solidFill>
                  <a:schemeClr val="lt1"/>
                </a:solidFill>
                <a:latin typeface="Lato"/>
                <a:ea typeface="Lato"/>
                <a:cs typeface="Lato"/>
                <a:sym typeface="Lato"/>
              </a:rPr>
              <a:t>Descripción de la base de datos (DBD)</a:t>
            </a:r>
            <a:endParaRPr sz="1200">
              <a:solidFill>
                <a:schemeClr val="lt1"/>
              </a:solidFill>
              <a:latin typeface="Lato"/>
              <a:ea typeface="Lato"/>
              <a:cs typeface="Lato"/>
              <a:sym typeface="Lato"/>
            </a:endParaRPr>
          </a:p>
          <a:p>
            <a:pPr marL="685800" lvl="0" indent="-304800" algn="just" rtl="0">
              <a:lnSpc>
                <a:spcPct val="115000"/>
              </a:lnSpc>
              <a:spcBef>
                <a:spcPts val="0"/>
              </a:spcBef>
              <a:spcAft>
                <a:spcPts val="0"/>
              </a:spcAft>
              <a:buClr>
                <a:schemeClr val="lt1"/>
              </a:buClr>
              <a:buSzPts val="1200"/>
              <a:buFont typeface="Arial"/>
              <a:buAutoNum type="arabicPeriod"/>
            </a:pPr>
            <a:r>
              <a:rPr lang="es" sz="1200">
                <a:solidFill>
                  <a:schemeClr val="lt1"/>
                </a:solidFill>
                <a:latin typeface="Lato"/>
                <a:ea typeface="Lato"/>
                <a:cs typeface="Lato"/>
                <a:sym typeface="Lato"/>
              </a:rPr>
              <a:t>Solicitud de estado de</a:t>
            </a:r>
            <a:r>
              <a:rPr lang="es" sz="1000">
                <a:solidFill>
                  <a:schemeClr val="lt1"/>
                </a:solidFill>
                <a:latin typeface="Lato"/>
                <a:ea typeface="Lato"/>
                <a:cs typeface="Lato"/>
                <a:sym typeface="Lato"/>
              </a:rPr>
              <a:t> </a:t>
            </a:r>
            <a:r>
              <a:rPr lang="es" sz="1200">
                <a:solidFill>
                  <a:schemeClr val="lt1"/>
                </a:solidFill>
                <a:latin typeface="Lato"/>
                <a:ea typeface="Lato"/>
                <a:cs typeface="Lato"/>
                <a:sym typeface="Lato"/>
              </a:rPr>
              <a:t>enlace (LSR)</a:t>
            </a:r>
            <a:endParaRPr sz="1200">
              <a:solidFill>
                <a:schemeClr val="lt1"/>
              </a:solidFill>
              <a:latin typeface="Lato"/>
              <a:ea typeface="Lato"/>
              <a:cs typeface="Lato"/>
              <a:sym typeface="Lato"/>
            </a:endParaRPr>
          </a:p>
          <a:p>
            <a:pPr marL="685800" lvl="0" indent="-304800" algn="just" rtl="0">
              <a:lnSpc>
                <a:spcPct val="115000"/>
              </a:lnSpc>
              <a:spcBef>
                <a:spcPts val="0"/>
              </a:spcBef>
              <a:spcAft>
                <a:spcPts val="0"/>
              </a:spcAft>
              <a:buClr>
                <a:schemeClr val="lt1"/>
              </a:buClr>
              <a:buSzPts val="1200"/>
              <a:buFont typeface="Lato"/>
              <a:buAutoNum type="arabicPeriod"/>
            </a:pPr>
            <a:r>
              <a:rPr lang="es" sz="1200">
                <a:solidFill>
                  <a:schemeClr val="lt1"/>
                </a:solidFill>
                <a:latin typeface="Lato"/>
                <a:ea typeface="Lato"/>
                <a:cs typeface="Lato"/>
                <a:sym typeface="Lato"/>
              </a:rPr>
              <a:t>Actualización de estado de enlace (LSU)</a:t>
            </a:r>
            <a:endParaRPr sz="1200">
              <a:solidFill>
                <a:schemeClr val="lt1"/>
              </a:solidFill>
              <a:latin typeface="Lato"/>
              <a:ea typeface="Lato"/>
              <a:cs typeface="Lato"/>
              <a:sym typeface="Lato"/>
            </a:endParaRPr>
          </a:p>
          <a:p>
            <a:pPr marL="685800" lvl="0" indent="-304800" algn="just" rtl="0">
              <a:lnSpc>
                <a:spcPct val="115000"/>
              </a:lnSpc>
              <a:spcBef>
                <a:spcPts val="0"/>
              </a:spcBef>
              <a:spcAft>
                <a:spcPts val="0"/>
              </a:spcAft>
              <a:buClr>
                <a:schemeClr val="lt1"/>
              </a:buClr>
              <a:buSzPts val="1200"/>
              <a:buFont typeface="Lato"/>
              <a:buAutoNum type="arabicPeriod"/>
            </a:pPr>
            <a:r>
              <a:rPr lang="es" sz="1200">
                <a:solidFill>
                  <a:schemeClr val="lt1"/>
                </a:solidFill>
                <a:latin typeface="Lato"/>
                <a:ea typeface="Lato"/>
                <a:cs typeface="Lato"/>
                <a:sym typeface="Lato"/>
              </a:rPr>
              <a:t>Acuse de recibo de estado de enlace (LSAck)</a:t>
            </a:r>
            <a:endParaRPr sz="1200">
              <a:solidFill>
                <a:schemeClr val="lt1"/>
              </a:solidFill>
              <a:latin typeface="Lato"/>
              <a:ea typeface="Lato"/>
              <a:cs typeface="Lato"/>
              <a:sym typeface="Lato"/>
            </a:endParaRPr>
          </a:p>
          <a:p>
            <a:pPr marL="0" lvl="0" indent="0" algn="l" rtl="0">
              <a:spcBef>
                <a:spcPts val="3600"/>
              </a:spcBef>
              <a:spcAft>
                <a:spcPts val="0"/>
              </a:spcAft>
              <a:buNone/>
            </a:pPr>
            <a:endParaRPr>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Descripciones de los paquetes OSPF</a:t>
            </a:r>
            <a:endParaRPr/>
          </a:p>
        </p:txBody>
      </p:sp>
      <p:pic>
        <p:nvPicPr>
          <p:cNvPr id="200" name="Google Shape;200;p23"/>
          <p:cNvPicPr preferRelativeResize="0"/>
          <p:nvPr/>
        </p:nvPicPr>
        <p:blipFill>
          <a:blip r:embed="rId3">
            <a:alphaModFix/>
          </a:blip>
          <a:stretch>
            <a:fillRect/>
          </a:stretch>
        </p:blipFill>
        <p:spPr>
          <a:xfrm>
            <a:off x="1714500" y="1628650"/>
            <a:ext cx="5715000" cy="2695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¿Cómo funciona el mensaje de saludo?</a:t>
            </a:r>
            <a:endParaRPr/>
          </a:p>
        </p:txBody>
      </p:sp>
      <p:sp>
        <p:nvSpPr>
          <p:cNvPr id="206" name="Google Shape;206;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685800" lvl="0" indent="-304800" algn="just" rtl="0">
              <a:spcBef>
                <a:spcPts val="0"/>
              </a:spcBef>
              <a:spcAft>
                <a:spcPts val="0"/>
              </a:spcAft>
              <a:buClr>
                <a:schemeClr val="lt1"/>
              </a:buClr>
              <a:buSzPts val="1200"/>
              <a:buFont typeface="Lato"/>
              <a:buChar char="●"/>
            </a:pPr>
            <a:r>
              <a:rPr lang="es" sz="1200"/>
              <a:t>Detectar vecinos OSPF y establecer adyacencias.</a:t>
            </a:r>
            <a:endParaRPr sz="1200"/>
          </a:p>
          <a:p>
            <a:pPr marL="685800" lvl="0" indent="-304800" algn="just" rtl="0">
              <a:spcBef>
                <a:spcPts val="0"/>
              </a:spcBef>
              <a:spcAft>
                <a:spcPts val="0"/>
              </a:spcAft>
              <a:buClr>
                <a:schemeClr val="lt1"/>
              </a:buClr>
              <a:buSzPts val="1200"/>
              <a:buFont typeface="Lato"/>
              <a:buChar char="●"/>
            </a:pPr>
            <a:r>
              <a:rPr lang="es" sz="1200"/>
              <a:t>Utilizada por redes de acceso múltiple para elegir un router designado (DR) y un router designado de respaldo (BDR).</a:t>
            </a:r>
            <a:endParaRPr sz="1200"/>
          </a:p>
          <a:p>
            <a:pPr marL="685800" lvl="0" indent="-304800" algn="just" rtl="0">
              <a:spcBef>
                <a:spcPts val="0"/>
              </a:spcBef>
              <a:spcAft>
                <a:spcPts val="0"/>
              </a:spcAft>
              <a:buClr>
                <a:schemeClr val="lt1"/>
              </a:buClr>
              <a:buSzPts val="1200"/>
              <a:buFont typeface="Lato"/>
              <a:buChar char="●"/>
            </a:pPr>
            <a:r>
              <a:rPr lang="es" sz="1200"/>
              <a:t>El intervalo de tiempo por defecto es cada 30 segundos en enlaces WAN y 10 segundos en enlaces LAN a través de la dirección multicast 224.0.0.5.</a:t>
            </a:r>
            <a:endParaRPr sz="1200"/>
          </a:p>
          <a:p>
            <a:pPr marL="685800" lvl="0" indent="-304800" algn="just" rtl="0">
              <a:spcBef>
                <a:spcPts val="0"/>
              </a:spcBef>
              <a:spcAft>
                <a:spcPts val="0"/>
              </a:spcAft>
              <a:buClr>
                <a:schemeClr val="lt1"/>
              </a:buClr>
              <a:buSzPts val="1200"/>
              <a:buFont typeface="Lato"/>
              <a:buChar char="●"/>
            </a:pPr>
            <a:r>
              <a:rPr lang="es" sz="1200"/>
              <a:t>El Intervalo muerto (Dead time) es 4 veces el intervalo de envío de un mensaje de saludo, posterior a este tiempo un enlace se considera desconectado de la red.</a:t>
            </a:r>
            <a:endParaRPr sz="1200"/>
          </a:p>
          <a:p>
            <a:pPr marL="685800" lvl="0" indent="-304800" algn="just" rtl="0">
              <a:spcBef>
                <a:spcPts val="0"/>
              </a:spcBef>
              <a:spcAft>
                <a:spcPts val="0"/>
              </a:spcAft>
              <a:buClr>
                <a:schemeClr val="lt1"/>
              </a:buClr>
              <a:buSzPts val="1200"/>
              <a:buFont typeface="Lato"/>
              <a:buChar char="●"/>
            </a:pPr>
            <a:r>
              <a:rPr lang="es" sz="1200"/>
              <a:t>Los mensajes de saludo no se propagan por inundación, sólo tienen sentido en el enlace local en el que se generan.</a:t>
            </a:r>
            <a:endParaRPr sz="1200"/>
          </a:p>
          <a:p>
            <a:pPr marL="0" lvl="0" indent="0" algn="l" rtl="0">
              <a:spcBef>
                <a:spcPts val="36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¿Qué pasa cuando falla un router?</a:t>
            </a:r>
            <a:endParaRPr/>
          </a:p>
        </p:txBody>
      </p:sp>
      <p:sp>
        <p:nvSpPr>
          <p:cNvPr id="212" name="Google Shape;212;p25"/>
          <p:cNvSpPr txBox="1">
            <a:spLocks noGrp="1"/>
          </p:cNvSpPr>
          <p:nvPr>
            <p:ph type="body" idx="1"/>
          </p:nvPr>
        </p:nvSpPr>
        <p:spPr>
          <a:xfrm>
            <a:off x="1297500" y="1567550"/>
            <a:ext cx="7038900" cy="1471500"/>
          </a:xfrm>
          <a:prstGeom prst="rect">
            <a:avLst/>
          </a:prstGeom>
        </p:spPr>
        <p:txBody>
          <a:bodyPr spcFirstLastPara="1" wrap="square" lIns="91425" tIns="91425" rIns="91425" bIns="91425" anchor="t" anchorCtr="0">
            <a:normAutofit/>
          </a:bodyPr>
          <a:lstStyle/>
          <a:p>
            <a:pPr marL="0" marR="0" lvl="0" indent="0" algn="just" rtl="0">
              <a:lnSpc>
                <a:spcPct val="115000"/>
              </a:lnSpc>
              <a:spcBef>
                <a:spcPts val="0"/>
              </a:spcBef>
              <a:spcAft>
                <a:spcPts val="3600"/>
              </a:spcAft>
              <a:buNone/>
            </a:pPr>
            <a:r>
              <a:rPr lang="es" sz="1200"/>
              <a:t>El router designado (DR) es el representante de la subred responsable de crear los mensajes que contienen información sobre la misma. En el caso que falle, el segundo mejor router (BDR) según los criterios de elección tomará su lugar inmediatamente.</a:t>
            </a:r>
            <a:br>
              <a:rPr lang="es" sz="1200"/>
            </a:br>
            <a:r>
              <a:rPr lang="es" sz="1200"/>
              <a:t>Cuando el DR deja de funcionar (Deja de enviar un HELLO en 40 segundos). Las elecciones de DR/BDR no ocurre en las redes punto a punto, solo en redes de acceso múltipl</a:t>
            </a:r>
            <a:r>
              <a:rPr lang="es" sz="1200">
                <a:latin typeface="Arial"/>
                <a:ea typeface="Arial"/>
                <a:cs typeface="Arial"/>
                <a:sym typeface="Arial"/>
              </a:rPr>
              <a:t>e.</a:t>
            </a:r>
            <a:endParaRPr/>
          </a:p>
        </p:txBody>
      </p:sp>
      <p:pic>
        <p:nvPicPr>
          <p:cNvPr id="213" name="Google Shape;213;p25"/>
          <p:cNvPicPr preferRelativeResize="0"/>
          <p:nvPr/>
        </p:nvPicPr>
        <p:blipFill rotWithShape="1">
          <a:blip r:embed="rId3">
            <a:alphaModFix/>
          </a:blip>
          <a:srcRect b="17593"/>
          <a:stretch/>
        </p:blipFill>
        <p:spPr>
          <a:xfrm>
            <a:off x="3788250" y="3038973"/>
            <a:ext cx="2057400" cy="182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Estados del OSPF</a:t>
            </a:r>
            <a:endParaRPr/>
          </a:p>
        </p:txBody>
      </p:sp>
      <p:pic>
        <p:nvPicPr>
          <p:cNvPr id="219" name="Google Shape;219;p26"/>
          <p:cNvPicPr preferRelativeResize="0"/>
          <p:nvPr/>
        </p:nvPicPr>
        <p:blipFill>
          <a:blip r:embed="rId3">
            <a:alphaModFix/>
          </a:blip>
          <a:stretch>
            <a:fillRect/>
          </a:stretch>
        </p:blipFill>
        <p:spPr>
          <a:xfrm>
            <a:off x="3270250" y="1200625"/>
            <a:ext cx="3093400" cy="353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Configuración de OSPF</a:t>
            </a:r>
            <a:endParaRPr/>
          </a:p>
        </p:txBody>
      </p:sp>
      <p:sp>
        <p:nvSpPr>
          <p:cNvPr id="225" name="Google Shape;225;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152400" marR="152400" lvl="0" indent="0" algn="l" rtl="0">
              <a:spcBef>
                <a:spcPts val="0"/>
              </a:spcBef>
              <a:spcAft>
                <a:spcPts val="0"/>
              </a:spcAft>
              <a:buNone/>
            </a:pPr>
            <a:r>
              <a:rPr lang="es" sz="1500"/>
              <a:t>R1(config)# router ospf 1</a:t>
            </a:r>
            <a:endParaRPr sz="1500"/>
          </a:p>
          <a:p>
            <a:pPr marL="152400" marR="152400" lvl="0" indent="0" algn="l" rtl="0">
              <a:spcBef>
                <a:spcPts val="0"/>
              </a:spcBef>
              <a:spcAft>
                <a:spcPts val="0"/>
              </a:spcAft>
              <a:buNone/>
            </a:pPr>
            <a:r>
              <a:rPr lang="es" sz="1500"/>
              <a:t>R1(config-router)#network “dirección-IP” “Máscara-de-Red” area “number”</a:t>
            </a:r>
            <a:endParaRPr sz="1500"/>
          </a:p>
          <a:p>
            <a:pPr marL="152400" marR="152400" lvl="0" indent="0" algn="l" rtl="0">
              <a:spcBef>
                <a:spcPts val="0"/>
              </a:spcBef>
              <a:spcAft>
                <a:spcPts val="0"/>
              </a:spcAft>
              <a:buNone/>
            </a:pPr>
            <a:r>
              <a:rPr lang="es" sz="1500"/>
              <a:t>R1(config-router)#router-id RID</a:t>
            </a:r>
            <a:endParaRPr sz="1500"/>
          </a:p>
          <a:p>
            <a:pPr marL="152400" marR="152400" lvl="0" indent="0" algn="l" rtl="0">
              <a:spcBef>
                <a:spcPts val="0"/>
              </a:spcBef>
              <a:spcAft>
                <a:spcPts val="0"/>
              </a:spcAft>
              <a:buNone/>
            </a:pPr>
            <a:r>
              <a:rPr lang="es" sz="1500"/>
              <a:t>R1(config-router)#show ip protocols</a:t>
            </a:r>
            <a:endParaRPr sz="1500"/>
          </a:p>
          <a:p>
            <a:pPr marL="0" lvl="0" indent="0" algn="l" rtl="0">
              <a:spcBef>
                <a:spcPts val="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Referencias</a:t>
            </a:r>
            <a:endParaRPr/>
          </a:p>
        </p:txBody>
      </p:sp>
      <p:sp>
        <p:nvSpPr>
          <p:cNvPr id="231" name="Google Shape;231;p28"/>
          <p:cNvSpPr txBox="1">
            <a:spLocks noGrp="1"/>
          </p:cNvSpPr>
          <p:nvPr>
            <p:ph type="body" idx="1"/>
          </p:nvPr>
        </p:nvSpPr>
        <p:spPr>
          <a:xfrm>
            <a:off x="1052550" y="1567550"/>
            <a:ext cx="72840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Tipos de paquetes OSPF:</a:t>
            </a:r>
            <a:endParaRPr/>
          </a:p>
          <a:p>
            <a:pPr marL="457200" lvl="0" indent="0" algn="l" rtl="0">
              <a:spcBef>
                <a:spcPts val="1200"/>
              </a:spcBef>
              <a:spcAft>
                <a:spcPts val="0"/>
              </a:spcAft>
              <a:buNone/>
            </a:pPr>
            <a:r>
              <a:rPr lang="es" u="sng">
                <a:solidFill>
                  <a:schemeClr val="hlink"/>
                </a:solidFill>
                <a:hlinkClick r:id="rId3"/>
              </a:rPr>
              <a:t>https://wwwConfigu.sapalomera.cat/moodlecf/RS/2/course/module8/8.1.2.2/8.1.2.2.html</a:t>
            </a:r>
            <a:endParaRPr/>
          </a:p>
          <a:p>
            <a:pPr marL="457200" lvl="0" indent="-311150" algn="l" rtl="0">
              <a:spcBef>
                <a:spcPts val="1200"/>
              </a:spcBef>
              <a:spcAft>
                <a:spcPts val="0"/>
              </a:spcAft>
              <a:buSzPts val="1300"/>
              <a:buChar char="●"/>
            </a:pPr>
            <a:r>
              <a:rPr lang="es"/>
              <a:t>Configuración de OSPF:</a:t>
            </a:r>
            <a:endParaRPr/>
          </a:p>
          <a:p>
            <a:pPr marL="0" lvl="0" indent="457200" algn="l" rtl="0">
              <a:spcBef>
                <a:spcPts val="1200"/>
              </a:spcBef>
              <a:spcAft>
                <a:spcPts val="0"/>
              </a:spcAft>
              <a:buNone/>
            </a:pPr>
            <a:r>
              <a:rPr lang="es" u="sng">
                <a:solidFill>
                  <a:schemeClr val="hlink"/>
                </a:solidFill>
                <a:hlinkClick r:id="rId4"/>
              </a:rPr>
              <a:t>https://ccnadesdecero.es/implementacion-ospf-ospfv2-ospfv3/</a:t>
            </a:r>
            <a:endParaRPr/>
          </a:p>
          <a:p>
            <a:pPr marL="91440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¿Qué es OSPF V2?</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OSPF es un protocolo de enrutamiento de tipo enlace-estado, sus siglas representan en inglés Open Shortest Path First (Abrir primero la ruta más corta). Utiliza el algoritmo Dijkstra para calcular la ruta más corta entre dos nodos y usa la métrica de costos para calcular la mejor ruta desde el origen hasta el destino para una red determinada. Se usa para grandes redes y no tiene límite de saltos.</a:t>
            </a:r>
            <a:endParaRPr/>
          </a:p>
        </p:txBody>
      </p:sp>
      <p:pic>
        <p:nvPicPr>
          <p:cNvPr id="142" name="Google Shape;142;p14"/>
          <p:cNvPicPr preferRelativeResize="0"/>
          <p:nvPr/>
        </p:nvPicPr>
        <p:blipFill>
          <a:blip r:embed="rId3">
            <a:alphaModFix/>
          </a:blip>
          <a:stretch>
            <a:fillRect/>
          </a:stretch>
        </p:blipFill>
        <p:spPr>
          <a:xfrm>
            <a:off x="3326724" y="3018050"/>
            <a:ext cx="2980450" cy="1717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Algoritmo de Dijkstra</a:t>
            </a:r>
            <a:endParaRPr/>
          </a:p>
        </p:txBody>
      </p:sp>
      <p:sp>
        <p:nvSpPr>
          <p:cNvPr id="148" name="Google Shape;148;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sz="1050"/>
              <a:t>Es un algoritmo para la determinación del camino más corto, dado un </a:t>
            </a:r>
            <a:r>
              <a:rPr lang="es" sz="1050">
                <a:uFill>
                  <a:noFill/>
                </a:uFill>
                <a:hlinkClick r:id="rId3"/>
              </a:rPr>
              <a:t>vértice</a:t>
            </a:r>
            <a:r>
              <a:rPr lang="es" sz="1050"/>
              <a:t> origen, hacia el resto de los vértices en un </a:t>
            </a:r>
            <a:r>
              <a:rPr lang="es" sz="1050">
                <a:uFill>
                  <a:noFill/>
                </a:uFill>
                <a:hlinkClick r:id="rId4"/>
              </a:rPr>
              <a:t>grafo</a:t>
            </a:r>
            <a:r>
              <a:rPr lang="es" sz="1050"/>
              <a:t> que tiene pesos en cada </a:t>
            </a:r>
            <a:r>
              <a:rPr lang="es" sz="1050">
                <a:uFill>
                  <a:noFill/>
                </a:uFill>
                <a:hlinkClick r:id="rId5"/>
              </a:rPr>
              <a:t>arista</a:t>
            </a:r>
            <a:r>
              <a:rPr lang="es" sz="1050"/>
              <a:t>. La idea subyacente en este algoritmo consiste en ir explorando todos los caminos más cortos que parten del vértice origen y que llevan a todos los demás vértices; cuando se obtiene el camino más corto desde el vértice origen hasta el resto de los vértices que componen el grafo, el algoritmo se detiene. Creado por Edsger Dijkstra.</a:t>
            </a:r>
            <a:endParaRPr/>
          </a:p>
        </p:txBody>
      </p:sp>
      <p:pic>
        <p:nvPicPr>
          <p:cNvPr id="149" name="Google Shape;149;p15"/>
          <p:cNvPicPr preferRelativeResize="0"/>
          <p:nvPr/>
        </p:nvPicPr>
        <p:blipFill>
          <a:blip r:embed="rId6">
            <a:alphaModFix/>
          </a:blip>
          <a:stretch>
            <a:fillRect/>
          </a:stretch>
        </p:blipFill>
        <p:spPr>
          <a:xfrm>
            <a:off x="3932350" y="2763475"/>
            <a:ext cx="1769200" cy="2124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Representación en grafo del algoritmo de Dijkstra</a:t>
            </a:r>
            <a:endParaRPr/>
          </a:p>
          <a:p>
            <a:pPr marL="0" lvl="0" indent="0" algn="l" rtl="0">
              <a:spcBef>
                <a:spcPts val="0"/>
              </a:spcBef>
              <a:spcAft>
                <a:spcPts val="0"/>
              </a:spcAft>
              <a:buNone/>
            </a:pPr>
            <a:endParaRPr/>
          </a:p>
        </p:txBody>
      </p:sp>
      <p:pic>
        <p:nvPicPr>
          <p:cNvPr id="155" name="Google Shape;155;p16"/>
          <p:cNvPicPr preferRelativeResize="0"/>
          <p:nvPr/>
        </p:nvPicPr>
        <p:blipFill>
          <a:blip r:embed="rId3">
            <a:alphaModFix/>
          </a:blip>
          <a:stretch>
            <a:fillRect/>
          </a:stretch>
        </p:blipFill>
        <p:spPr>
          <a:xfrm>
            <a:off x="1730688" y="1213325"/>
            <a:ext cx="5682613" cy="3530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Características</a:t>
            </a:r>
            <a:endParaRPr/>
          </a:p>
        </p:txBody>
      </p:sp>
      <p:sp>
        <p:nvSpPr>
          <p:cNvPr id="161" name="Google Shape;161;p17"/>
          <p:cNvSpPr txBox="1">
            <a:spLocks noGrp="1"/>
          </p:cNvSpPr>
          <p:nvPr>
            <p:ph type="body" idx="1"/>
          </p:nvPr>
        </p:nvSpPr>
        <p:spPr>
          <a:xfrm>
            <a:off x="855425" y="1532475"/>
            <a:ext cx="7038900" cy="2911200"/>
          </a:xfrm>
          <a:prstGeom prst="rect">
            <a:avLst/>
          </a:prstGeom>
        </p:spPr>
        <p:txBody>
          <a:bodyPr spcFirstLastPara="1" wrap="square" lIns="91425" tIns="91425" rIns="91425" bIns="91425" anchor="t" anchorCtr="0">
            <a:normAutofit/>
          </a:bodyPr>
          <a:lstStyle/>
          <a:p>
            <a:pPr marL="685800" lvl="0" indent="-304800" algn="just" rtl="0">
              <a:spcBef>
                <a:spcPts val="0"/>
              </a:spcBef>
              <a:spcAft>
                <a:spcPts val="0"/>
              </a:spcAft>
              <a:buClr>
                <a:schemeClr val="lt1"/>
              </a:buClr>
              <a:buSzPts val="1200"/>
              <a:buFont typeface="Lato"/>
              <a:buChar char="●"/>
            </a:pPr>
            <a:r>
              <a:rPr lang="es" sz="1200"/>
              <a:t>Por su diseño, es un protocolo sin clase, de modo que admite VLSM y CIDR.</a:t>
            </a:r>
            <a:endParaRPr sz="1200"/>
          </a:p>
          <a:p>
            <a:pPr marL="685800" lvl="0" indent="-304800" algn="just" rtl="0">
              <a:spcBef>
                <a:spcPts val="0"/>
              </a:spcBef>
              <a:spcAft>
                <a:spcPts val="0"/>
              </a:spcAft>
              <a:buClr>
                <a:schemeClr val="lt1"/>
              </a:buClr>
              <a:buSzPts val="1200"/>
              <a:buFont typeface="Times New Roman"/>
              <a:buChar char="●"/>
            </a:pPr>
            <a:r>
              <a:rPr lang="es" sz="1200"/>
              <a:t>Los cambios de estados de enlace dirigen actualizaciones de routing (no hay actualizaciones periódicas). Usa el algoritmo SPF (Shortest Path First)</a:t>
            </a:r>
            <a:r>
              <a:rPr lang="es" sz="1200">
                <a:solidFill>
                  <a:srgbClr val="BDC1C6"/>
                </a:solidFill>
              </a:rPr>
              <a:t> </a:t>
            </a:r>
            <a:r>
              <a:rPr lang="es" sz="1200"/>
              <a:t>para elegir la mejor ruta.</a:t>
            </a:r>
            <a:endParaRPr sz="1200"/>
          </a:p>
          <a:p>
            <a:pPr marL="685800" lvl="0" indent="-304800" algn="just" rtl="0">
              <a:spcBef>
                <a:spcPts val="0"/>
              </a:spcBef>
              <a:spcAft>
                <a:spcPts val="0"/>
              </a:spcAft>
              <a:buClr>
                <a:schemeClr val="lt1"/>
              </a:buClr>
              <a:buSzPts val="1200"/>
              <a:buFont typeface="Times New Roman"/>
              <a:buChar char="●"/>
            </a:pPr>
            <a:r>
              <a:rPr lang="es" sz="1200"/>
              <a:t>Propaga rápidamente los cambios que se realizan a la red.</a:t>
            </a:r>
            <a:endParaRPr sz="1200"/>
          </a:p>
          <a:p>
            <a:pPr marL="685800" lvl="0" indent="-304800" algn="just" rtl="0">
              <a:spcBef>
                <a:spcPts val="0"/>
              </a:spcBef>
              <a:spcAft>
                <a:spcPts val="0"/>
              </a:spcAft>
              <a:buClr>
                <a:schemeClr val="lt1"/>
              </a:buClr>
              <a:buSzPts val="1200"/>
              <a:buFont typeface="Lato"/>
              <a:buChar char="●"/>
            </a:pPr>
            <a:r>
              <a:rPr lang="es" sz="1200"/>
              <a:t>Funciona bien en tamaños de redes pequeñas y grandes. Se pueden agrupar los routers en áreas para admitir un sistema jerárquico.</a:t>
            </a:r>
            <a:endParaRPr sz="1200"/>
          </a:p>
          <a:p>
            <a:pPr marL="685800" lvl="0" indent="-304800" algn="just" rtl="0">
              <a:spcBef>
                <a:spcPts val="0"/>
              </a:spcBef>
              <a:spcAft>
                <a:spcPts val="0"/>
              </a:spcAft>
              <a:buClr>
                <a:schemeClr val="lt1"/>
              </a:buClr>
              <a:buSzPts val="1200"/>
              <a:buFont typeface="Times New Roman"/>
              <a:buChar char="●"/>
            </a:pPr>
            <a:r>
              <a:rPr lang="es" sz="1200"/>
              <a:t>Admite la autenticación de síntesis del mensaje 5 (MD5). Cuando están habilitados, los routers OSPF solo aceptan actualizaciones de routing cifradas de peers con la misma contraseña compartida previamente.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Ventajas principales de OSPF</a:t>
            </a:r>
            <a:endParaRPr/>
          </a:p>
        </p:txBody>
      </p:sp>
      <p:sp>
        <p:nvSpPr>
          <p:cNvPr id="167" name="Google Shape;167;p18"/>
          <p:cNvSpPr txBox="1">
            <a:spLocks noGrp="1"/>
          </p:cNvSpPr>
          <p:nvPr>
            <p:ph type="body" idx="1"/>
          </p:nvPr>
        </p:nvSpPr>
        <p:spPr>
          <a:xfrm>
            <a:off x="1297500" y="1415150"/>
            <a:ext cx="7038900" cy="2911200"/>
          </a:xfrm>
          <a:prstGeom prst="rect">
            <a:avLst/>
          </a:prstGeom>
        </p:spPr>
        <p:txBody>
          <a:bodyPr spcFirstLastPara="1" wrap="square" lIns="91425" tIns="91425" rIns="91425" bIns="91425" anchor="t" anchorCtr="0">
            <a:normAutofit/>
          </a:bodyPr>
          <a:lstStyle/>
          <a:p>
            <a:pPr marL="457200" lvl="0" indent="-304800" algn="l" rtl="0">
              <a:lnSpc>
                <a:spcPct val="150000"/>
              </a:lnSpc>
              <a:spcBef>
                <a:spcPts val="0"/>
              </a:spcBef>
              <a:spcAft>
                <a:spcPts val="0"/>
              </a:spcAft>
              <a:buSzPts val="1200"/>
              <a:buChar char="●"/>
            </a:pPr>
            <a:r>
              <a:rPr lang="es" sz="1200"/>
              <a:t>OSPF proporciona un direccionamiento multivía de coste equivalente. Se pueden añadir rutas duplicadas a la pila TCP utilizando saltos siguientes distintos.</a:t>
            </a:r>
            <a:endParaRPr sz="1200"/>
          </a:p>
          <a:p>
            <a:pPr marL="457200" lvl="0" indent="-304800" algn="l" rtl="0">
              <a:lnSpc>
                <a:spcPct val="150000"/>
              </a:lnSpc>
              <a:spcBef>
                <a:spcPts val="0"/>
              </a:spcBef>
              <a:spcAft>
                <a:spcPts val="0"/>
              </a:spcAft>
              <a:buSzPts val="1200"/>
              <a:buChar char="●"/>
            </a:pPr>
            <a:r>
              <a:rPr lang="es" sz="1200"/>
              <a:t>En comparación con los protocolos de direccionamiento de distancia-vector como el protocolo de información de direccionamiento (RIP), OSPF es más adecuado para servir entre redes heterogéneas de gran tamaño. OSPF puede recalcular las rutas en muy poco tiempo cuando cambia la topología de la red.</a:t>
            </a:r>
            <a:endParaRPr sz="1200"/>
          </a:p>
          <a:p>
            <a:pPr marL="457200" lvl="0" indent="-304800" algn="l" rtl="0">
              <a:lnSpc>
                <a:spcPct val="150000"/>
              </a:lnSpc>
              <a:spcBef>
                <a:spcPts val="0"/>
              </a:spcBef>
              <a:spcAft>
                <a:spcPts val="0"/>
              </a:spcAft>
              <a:buSzPts val="1200"/>
              <a:buChar char="●"/>
            </a:pPr>
            <a:r>
              <a:rPr lang="es" sz="1200"/>
              <a:t>Con OSPF, puede dividir un sistema autónomo (AS) en áreas y mantenerlas separadas para disminuir el tráfico de direccionamiento de OSPF y el tamaño de la base de datos de enlace-estado de cada área.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¿Qué es un sistema autónomo?</a:t>
            </a:r>
            <a:endParaRPr/>
          </a:p>
        </p:txBody>
      </p:sp>
      <p:sp>
        <p:nvSpPr>
          <p:cNvPr id="173" name="Google Shape;173;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sz="1200"/>
              <a:t>Es un grupo de redes de direcciones IP que son gestionadas por uno o más operadores de red que poseen una clara y única política de ruteo.</a:t>
            </a:r>
            <a:endParaRPr/>
          </a:p>
        </p:txBody>
      </p:sp>
      <p:pic>
        <p:nvPicPr>
          <p:cNvPr id="174" name="Google Shape;174;p19"/>
          <p:cNvPicPr preferRelativeResize="0"/>
          <p:nvPr/>
        </p:nvPicPr>
        <p:blipFill>
          <a:blip r:embed="rId3">
            <a:alphaModFix/>
          </a:blip>
          <a:stretch>
            <a:fillRect/>
          </a:stretch>
        </p:blipFill>
        <p:spPr>
          <a:xfrm>
            <a:off x="3088668" y="2255493"/>
            <a:ext cx="2966675" cy="1835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Routers OSPF</a:t>
            </a:r>
            <a:endParaRPr/>
          </a:p>
        </p:txBody>
      </p:sp>
      <p:sp>
        <p:nvSpPr>
          <p:cNvPr id="180" name="Google Shape;180;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200"/>
              <a:t>OSPF organiza un sistema autónomo en áreas, estas áreas son grupos lógicos de </a:t>
            </a:r>
            <a:r>
              <a:rPr lang="es" sz="1200" i="1"/>
              <a:t>routers</a:t>
            </a:r>
            <a:r>
              <a:rPr lang="es" sz="1200"/>
              <a:t> cuya información se puede resumir para el resto de la red. Un área es una unidad de encaminamiento, es decir, todos los </a:t>
            </a:r>
            <a:r>
              <a:rPr lang="es" sz="1200" i="1"/>
              <a:t>routers</a:t>
            </a:r>
            <a:r>
              <a:rPr lang="es" sz="1200"/>
              <a:t> de la misma área mantienen la misma información topológica en su base de datos de estado-enlace.</a:t>
            </a:r>
            <a:endParaRPr sz="1200"/>
          </a:p>
          <a:p>
            <a:pPr marL="0" lvl="0" indent="0" algn="l" rtl="0">
              <a:spcBef>
                <a:spcPts val="1200"/>
              </a:spcBef>
              <a:spcAft>
                <a:spcPts val="0"/>
              </a:spcAft>
              <a:buNone/>
            </a:pPr>
            <a:r>
              <a:rPr lang="es" sz="1200" b="1"/>
              <a:t>Tipos de Router en OSPF:</a:t>
            </a:r>
            <a:endParaRPr sz="1200" b="1"/>
          </a:p>
          <a:p>
            <a:pPr marL="457200" lvl="0" indent="-304800" algn="l" rtl="0">
              <a:spcBef>
                <a:spcPts val="1200"/>
              </a:spcBef>
              <a:spcAft>
                <a:spcPts val="0"/>
              </a:spcAft>
              <a:buSzPts val="1200"/>
              <a:buChar char="●"/>
            </a:pPr>
            <a:r>
              <a:rPr lang="es" sz="1200"/>
              <a:t>Routers fronterizos de área.</a:t>
            </a:r>
            <a:endParaRPr sz="1200"/>
          </a:p>
          <a:p>
            <a:pPr marL="457200" lvl="0" indent="-304800" algn="l" rtl="0">
              <a:spcBef>
                <a:spcPts val="0"/>
              </a:spcBef>
              <a:spcAft>
                <a:spcPts val="0"/>
              </a:spcAft>
              <a:buSzPts val="1200"/>
              <a:buFont typeface="Arial"/>
              <a:buChar char="●"/>
            </a:pPr>
            <a:r>
              <a:rPr lang="es" sz="1200"/>
              <a:t>Routers fronterizos del Sistema Autónomo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Diferencia entre OSPF V1, V2 y V3</a:t>
            </a:r>
            <a:endParaRPr/>
          </a:p>
        </p:txBody>
      </p:sp>
      <p:pic>
        <p:nvPicPr>
          <p:cNvPr id="186" name="Google Shape;186;p21"/>
          <p:cNvPicPr preferRelativeResize="0"/>
          <p:nvPr/>
        </p:nvPicPr>
        <p:blipFill>
          <a:blip r:embed="rId3">
            <a:alphaModFix/>
          </a:blip>
          <a:stretch>
            <a:fillRect/>
          </a:stretch>
        </p:blipFill>
        <p:spPr>
          <a:xfrm>
            <a:off x="2033750" y="2391600"/>
            <a:ext cx="5429250" cy="1466850"/>
          </a:xfrm>
          <a:prstGeom prst="rect">
            <a:avLst/>
          </a:prstGeom>
          <a:noFill/>
          <a:ln>
            <a:noFill/>
          </a:ln>
        </p:spPr>
      </p:pic>
      <p:sp>
        <p:nvSpPr>
          <p:cNvPr id="187" name="Google Shape;187;p21"/>
          <p:cNvSpPr txBox="1"/>
          <p:nvPr/>
        </p:nvSpPr>
        <p:spPr>
          <a:xfrm>
            <a:off x="1531050" y="1460500"/>
            <a:ext cx="6688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a:solidFill>
                  <a:schemeClr val="lt1"/>
                </a:solidFill>
                <a:latin typeface="Lato"/>
                <a:ea typeface="Lato"/>
                <a:cs typeface="Lato"/>
                <a:sym typeface="Lato"/>
              </a:rPr>
              <a:t>OSPF v1 era un protocolo de routing experimental y nunca se implementó. OSPFv2 ofrecía significativas mejoras técnicas con respecto a OSPF v1. Por su diseño, es un protocolo sin clase, de modo que admite VLSM y CIDR. Luego en 2008 se actualizó OSPF con su versión 3 que soportaba  el protocolo IPv6</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941</Words>
  <Application>Microsoft Office PowerPoint</Application>
  <PresentationFormat>Presentación en pantalla (16:9)</PresentationFormat>
  <Paragraphs>53</Paragraphs>
  <Slides>16</Slides>
  <Notes>16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Montserrat</vt:lpstr>
      <vt:lpstr>Lato</vt:lpstr>
      <vt:lpstr>Times New Roman</vt:lpstr>
      <vt:lpstr>Arial</vt:lpstr>
      <vt:lpstr>Focus</vt:lpstr>
      <vt:lpstr>OSPF V2</vt:lpstr>
      <vt:lpstr>¿Qué es OSPF V2?</vt:lpstr>
      <vt:lpstr>Algoritmo de Dijkstra</vt:lpstr>
      <vt:lpstr>Representación en grafo del algoritmo de Dijkstra </vt:lpstr>
      <vt:lpstr>Características</vt:lpstr>
      <vt:lpstr>Ventajas principales de OSPF</vt:lpstr>
      <vt:lpstr>¿Qué es un sistema autónomo?</vt:lpstr>
      <vt:lpstr>Routers OSPF</vt:lpstr>
      <vt:lpstr>Diferencia entre OSPF V1, V2 y V3</vt:lpstr>
      <vt:lpstr>Cabecera OSPF</vt:lpstr>
      <vt:lpstr>Descripciones de los paquetes OSPF</vt:lpstr>
      <vt:lpstr>¿Cómo funciona el mensaje de saludo?</vt:lpstr>
      <vt:lpstr>¿Qué pasa cuando falla un router?</vt:lpstr>
      <vt:lpstr>Estados del OSPF</vt:lpstr>
      <vt:lpstr>Configuración de OSPF</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OSPF V2</dc:title>
  <dc:creator>ASUS</dc:creator>
  <cp:lastModifiedBy>ASUS</cp:lastModifiedBy>
  <cp:revision>1</cp:revision>
  <dcterms:modified xsi:type="dcterms:W3CDTF">2022-06-13T17:45:16Z</dcterms:modified>
</cp:coreProperties>
</file>