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2" r:id="rId4"/>
    <p:sldMasterId id="2147493464" r:id="rId5"/>
    <p:sldMasterId id="2147493473" r:id="rId6"/>
    <p:sldMasterId id="2147493478" r:id="rId7"/>
    <p:sldMasterId id="2147493482" r:id="rId8"/>
  </p:sldMasterIdLst>
  <p:notesMasterIdLst>
    <p:notesMasterId r:id="rId28"/>
  </p:notesMasterIdLst>
  <p:handoutMasterIdLst>
    <p:handoutMasterId r:id="rId29"/>
  </p:handoutMasterIdLst>
  <p:sldIdLst>
    <p:sldId id="256" r:id="rId9"/>
    <p:sldId id="366" r:id="rId10"/>
    <p:sldId id="353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6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8B6"/>
    <a:srgbClr val="A6AFEF"/>
    <a:srgbClr val="BCD5B2"/>
    <a:srgbClr val="669900"/>
    <a:srgbClr val="B1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9" autoAdjust="0"/>
    <p:restoredTop sz="82922" autoAdjust="0"/>
  </p:normalViewPr>
  <p:slideViewPr>
    <p:cSldViewPr snapToGrid="0" snapToObjects="1">
      <p:cViewPr varScale="1">
        <p:scale>
          <a:sx n="100" d="100"/>
          <a:sy n="100" d="100"/>
        </p:scale>
        <p:origin x="696" y="72"/>
      </p:cViewPr>
      <p:guideLst>
        <p:guide orient="horz" pos="1619"/>
        <p:guide pos="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Drive\Job\2017\NTU\Job%20Talk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GoogleDrive\Job\2017\NTU\Job%20Talk\graph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1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Relation</a:t>
            </a:r>
            <a:r>
              <a:rPr lang="en-US" sz="2000" baseline="0" dirty="0">
                <a:solidFill>
                  <a:schemeClr val="accent5">
                    <a:lumMod val="10000"/>
                  </a:schemeClr>
                </a:solidFill>
              </a:rPr>
              <a:t>ship between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Usefulness and word count</a:t>
            </a:r>
          </a:p>
        </c:rich>
      </c:tx>
      <c:layout>
        <c:manualLayout>
          <c:xMode val="edge"/>
          <c:yMode val="edge"/>
          <c:x val="0.14819214831591257"/>
          <c:y val="9.82587064676616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59492563429572E-2"/>
          <c:y val="0.26893518518518517"/>
          <c:w val="0.85662729658792647"/>
          <c:h val="0.51681284631087776"/>
        </c:manualLayout>
      </c:layout>
      <c:lineChart>
        <c:grouping val="standard"/>
        <c:varyColors val="0"/>
        <c:ser>
          <c:idx val="0"/>
          <c:order val="0"/>
          <c:tx>
            <c:strRef>
              <c:f>interaction!$B$6</c:f>
              <c:strCache>
                <c:ptCount val="1"/>
                <c:pt idx="0">
                  <c:v>Good_Readability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interaction!$A$7:$A$8</c:f>
              <c:numCache>
                <c:formatCode>General</c:formatCode>
                <c:ptCount val="2"/>
                <c:pt idx="0">
                  <c:v>10</c:v>
                </c:pt>
                <c:pt idx="1">
                  <c:v>300</c:v>
                </c:pt>
              </c:numCache>
            </c:numRef>
          </c:cat>
          <c:val>
            <c:numRef>
              <c:f>interaction!$B$7:$B$8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3D-4CC8-AA54-2DCB8C063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74128"/>
        <c:axId val="171185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interaction!$C$6</c15:sqref>
                        </c15:formulaRef>
                      </c:ext>
                    </c:extLst>
                    <c:strCache>
                      <c:ptCount val="1"/>
                      <c:pt idx="0">
                        <c:v>Bad_Readability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interaction!$A$7:$A$8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</c:v>
                      </c:pt>
                      <c:pt idx="1">
                        <c:v>300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interaction!$C$7:$C$8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5</c:v>
                      </c:pt>
                      <c:pt idx="1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CA3D-4CC8-AA54-2DCB8C0632ED}"/>
                  </c:ext>
                </c:extLst>
              </c15:ser>
            </c15:filteredLineSeries>
          </c:ext>
        </c:extLst>
      </c:lineChart>
      <c:catAx>
        <c:axId val="157997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5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accent5">
                        <a:lumMod val="10000"/>
                      </a:schemeClr>
                    </a:solidFill>
                  </a:rPr>
                  <a:t>Word_Count</a:t>
                </a:r>
              </a:p>
            </c:rich>
          </c:tx>
          <c:layout>
            <c:manualLayout>
              <c:xMode val="edge"/>
              <c:yMode val="edge"/>
              <c:x val="0.40870559129864448"/>
              <c:y val="0.86969348363890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5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854016"/>
        <c:crosses val="autoZero"/>
        <c:auto val="1"/>
        <c:lblAlgn val="ctr"/>
        <c:lblOffset val="100"/>
        <c:noMultiLvlLbl val="0"/>
      </c:catAx>
      <c:valAx>
        <c:axId val="171185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5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accent5">
                        <a:lumMod val="10000"/>
                      </a:schemeClr>
                    </a:solidFill>
                  </a:rPr>
                  <a:t>Number of Usefulness votes</a:t>
                </a:r>
              </a:p>
            </c:rich>
          </c:tx>
          <c:layout>
            <c:manualLayout>
              <c:xMode val="edge"/>
              <c:yMode val="edge"/>
              <c:x val="1.0645711899304869E-2"/>
              <c:y val="0.23475037829000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5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7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Example of Polynomial</a:t>
            </a:r>
            <a:r>
              <a:rPr lang="en-US" sz="1800" baseline="0"/>
              <a:t>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17224850657768"/>
          <c:y val="0.14906573247420779"/>
          <c:w val="0.87191133896510353"/>
          <c:h val="0.68923357603960889"/>
        </c:manualLayout>
      </c:layout>
      <c:lineChart>
        <c:grouping val="standard"/>
        <c:varyColors val="0"/>
        <c:ser>
          <c:idx val="0"/>
          <c:order val="0"/>
          <c:tx>
            <c:strRef>
              <c:f>square!$A$2</c:f>
              <c:strCache>
                <c:ptCount val="1"/>
                <c:pt idx="0">
                  <c:v>number of usefulness votes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square!$B$3:$B$14</c:f>
              <c:numCache>
                <c:formatCode>General</c:formatCode>
                <c:ptCount val="1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square!$A$3:$A$13</c:f>
              <c:numCache>
                <c:formatCode>General</c:formatCode>
                <c:ptCount val="11"/>
                <c:pt idx="0">
                  <c:v>5.0000000000000044E-2</c:v>
                </c:pt>
                <c:pt idx="1">
                  <c:v>0.5</c:v>
                </c:pt>
                <c:pt idx="2">
                  <c:v>0.85000000000000009</c:v>
                </c:pt>
                <c:pt idx="3">
                  <c:v>1.1000000000000001</c:v>
                </c:pt>
                <c:pt idx="4">
                  <c:v>1.25</c:v>
                </c:pt>
                <c:pt idx="5">
                  <c:v>1.3</c:v>
                </c:pt>
                <c:pt idx="6">
                  <c:v>1.25</c:v>
                </c:pt>
                <c:pt idx="7">
                  <c:v>1.1000000000000001</c:v>
                </c:pt>
                <c:pt idx="8">
                  <c:v>0.84999999999999987</c:v>
                </c:pt>
                <c:pt idx="9">
                  <c:v>0.5</c:v>
                </c:pt>
                <c:pt idx="10">
                  <c:v>5.0000000000000044E-2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6D-4382-BEA0-C4154CA6C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3471424"/>
        <c:axId val="1711529488"/>
      </c:lineChart>
      <c:catAx>
        <c:axId val="1763471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Sentiment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529488"/>
        <c:crosses val="autoZero"/>
        <c:auto val="1"/>
        <c:lblAlgn val="ctr"/>
        <c:lblOffset val="100"/>
        <c:noMultiLvlLbl val="0"/>
      </c:catAx>
      <c:valAx>
        <c:axId val="171152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Usefulness </a:t>
                </a:r>
                <a:r>
                  <a:rPr lang="en-US" sz="1400" baseline="0"/>
                  <a:t> Votes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47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Relationship</a:t>
            </a:r>
            <a:r>
              <a:rPr lang="en-US" sz="2400" baseline="0" dirty="0"/>
              <a:t> between number of words and number of</a:t>
            </a:r>
            <a:r>
              <a:rPr lang="en-US" sz="2400" dirty="0"/>
              <a:t> usefulness votes</a:t>
            </a:r>
          </a:p>
        </c:rich>
      </c:tx>
      <c:layout>
        <c:manualLayout>
          <c:xMode val="edge"/>
          <c:yMode val="edge"/>
          <c:x val="0.12801923574576568"/>
          <c:y val="3.777785783915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59492563429572E-2"/>
          <c:y val="0.26893518518518517"/>
          <c:w val="0.85662729658792647"/>
          <c:h val="0.51681284631087776"/>
        </c:manualLayout>
      </c:layout>
      <c:lineChart>
        <c:grouping val="standard"/>
        <c:varyColors val="0"/>
        <c:ser>
          <c:idx val="0"/>
          <c:order val="0"/>
          <c:tx>
            <c:strRef>
              <c:f>interaction!$B$6</c:f>
              <c:strCache>
                <c:ptCount val="1"/>
                <c:pt idx="0">
                  <c:v>Good_Readability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interaction!$A$7:$A$8</c:f>
              <c:numCache>
                <c:formatCode>General</c:formatCode>
                <c:ptCount val="2"/>
                <c:pt idx="0">
                  <c:v>10</c:v>
                </c:pt>
                <c:pt idx="1">
                  <c:v>300</c:v>
                </c:pt>
              </c:numCache>
            </c:numRef>
          </c:cat>
          <c:val>
            <c:numRef>
              <c:f>interaction!$B$7:$B$8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D8-4EAD-9F7B-31B211941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74128"/>
        <c:axId val="1711854016"/>
      </c:lineChart>
      <c:catAx>
        <c:axId val="157997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Word_Count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854016"/>
        <c:crosses val="autoZero"/>
        <c:auto val="1"/>
        <c:lblAlgn val="ctr"/>
        <c:lblOffset val="100"/>
        <c:noMultiLvlLbl val="0"/>
      </c:catAx>
      <c:valAx>
        <c:axId val="171185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Usefulness votes</a:t>
                </a:r>
              </a:p>
            </c:rich>
          </c:tx>
          <c:layout>
            <c:manualLayout>
              <c:xMode val="edge"/>
              <c:yMode val="edge"/>
              <c:x val="0"/>
              <c:y val="0.19424791526424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7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Interaction Plot for Usefulness</a:t>
            </a:r>
          </a:p>
        </c:rich>
      </c:tx>
      <c:layout>
        <c:manualLayout>
          <c:xMode val="edge"/>
          <c:yMode val="edge"/>
          <c:x val="0.20702980997884096"/>
          <c:y val="6.9333083210549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59492563429572E-2"/>
          <c:y val="0.26893518518518517"/>
          <c:w val="0.85662729658792647"/>
          <c:h val="0.51681284631087776"/>
        </c:manualLayout>
      </c:layout>
      <c:lineChart>
        <c:grouping val="standard"/>
        <c:varyColors val="0"/>
        <c:ser>
          <c:idx val="0"/>
          <c:order val="0"/>
          <c:tx>
            <c:strRef>
              <c:f>interaction!$B$6</c:f>
              <c:strCache>
                <c:ptCount val="1"/>
                <c:pt idx="0">
                  <c:v>Good_Readability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interaction!$A$7:$A$8</c:f>
              <c:numCache>
                <c:formatCode>General</c:formatCode>
                <c:ptCount val="2"/>
                <c:pt idx="0">
                  <c:v>10</c:v>
                </c:pt>
                <c:pt idx="1">
                  <c:v>300</c:v>
                </c:pt>
              </c:numCache>
            </c:numRef>
          </c:cat>
          <c:val>
            <c:numRef>
              <c:f>interaction!$B$7:$B$8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52-486E-B70F-AA7A3A176918}"/>
            </c:ext>
          </c:extLst>
        </c:ser>
        <c:ser>
          <c:idx val="1"/>
          <c:order val="1"/>
          <c:tx>
            <c:strRef>
              <c:f>interaction!$C$6</c:f>
              <c:strCache>
                <c:ptCount val="1"/>
                <c:pt idx="0">
                  <c:v>Bad_Readability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interaction!$A$7:$A$8</c:f>
              <c:numCache>
                <c:formatCode>General</c:formatCode>
                <c:ptCount val="2"/>
                <c:pt idx="0">
                  <c:v>10</c:v>
                </c:pt>
                <c:pt idx="1">
                  <c:v>300</c:v>
                </c:pt>
              </c:numCache>
            </c:numRef>
          </c:cat>
          <c:val>
            <c:numRef>
              <c:f>interaction!$C$7:$C$8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52-486E-B70F-AA7A3A176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74128"/>
        <c:axId val="1711854016"/>
      </c:lineChart>
      <c:catAx>
        <c:axId val="157997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Word_Count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854016"/>
        <c:crosses val="autoZero"/>
        <c:auto val="1"/>
        <c:lblAlgn val="ctr"/>
        <c:lblOffset val="100"/>
        <c:noMultiLvlLbl val="0"/>
      </c:catAx>
      <c:valAx>
        <c:axId val="171185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Usefulness votes</a:t>
                </a:r>
              </a:p>
            </c:rich>
          </c:tx>
          <c:layout>
            <c:manualLayout>
              <c:xMode val="edge"/>
              <c:yMode val="edge"/>
              <c:x val="1.0645711899304869E-2"/>
              <c:y val="0.23475037829000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7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293608535630534"/>
          <c:y val="0.17079969720235183"/>
          <c:w val="0.26878182214083052"/>
          <c:h val="0.12442184310294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8EC5-1D92-5647-9CE5-0E7945A98D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4738E-DF8F-7D43-AEDA-B82A914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AB9B-A9BF-A14F-8C05-D5A3923814E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993E-BEB6-6C41-8CFE-173E70C9E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is a staple method in statistics. </a:t>
            </a:r>
          </a:p>
          <a:p>
            <a:r>
              <a:rPr lang="en-US" dirty="0"/>
              <a:t>The idea is to express the class as a linear combination of the attributes, with pre-determined weights.</a:t>
            </a:r>
          </a:p>
          <a:p>
            <a:r>
              <a:rPr lang="en-US" dirty="0"/>
              <a:t>Weights are calculated from the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can easily be used for classification in domains with numeric attributes. Indeed, we can use any regression technique, whether linear or non-linear for classification. The trick is to perform a regression for each class, setting the output equal to one for training instances that belong to the class and zero for those that do not. The result is a linear expression for the class.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there is a numeric membership function for each class. The membership function is 1 for instances that belong to that class and 0 for other instances.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does not suffer from problems. Instead of approximating the 0 and 1 values directly, thereby risking illegitimate probability values when the target is overshot, logistic regression builds a linear model based on a transformed target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C993E-BEB6-6C41-8CFE-173E70C9E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rolina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9" name="Picture 8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6598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18699" y="976313"/>
            <a:ext cx="6158642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227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18941" y="-2"/>
            <a:ext cx="252505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5548211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48293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3111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94155"/>
            <a:ext cx="9144000" cy="15520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2251687"/>
            <a:ext cx="2330824" cy="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hletic Nav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88" y="2570163"/>
            <a:ext cx="4465357" cy="35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pic>
        <p:nvPicPr>
          <p:cNvPr id="4" name="Picture 3" descr="UNC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2" y="4194381"/>
            <a:ext cx="2151530" cy="5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olina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Pattern_Carolina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0"/>
            <a:ext cx="9141968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36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hletic Navy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Pattern_Athletic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Pattern_White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61949" y="2566987"/>
            <a:ext cx="8410121" cy="22045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1927" y="353786"/>
            <a:ext cx="8400143" cy="22132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800" b="0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8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8" y="976313"/>
            <a:ext cx="8717735" cy="349679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726680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18698" y="976313"/>
            <a:ext cx="4211358" cy="352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348323"/>
            <a:ext cx="6538165" cy="2221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14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8" r:id="rId1"/>
    <p:sldLayoutId id="2147493499" r:id="rId2"/>
    <p:sldLayoutId id="2147493500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1950" y="1304552"/>
            <a:ext cx="8437336" cy="12624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93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66" r:id="rId2"/>
    <p:sldLayoutId id="2147493485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800" i="0" kern="1200">
          <a:solidFill>
            <a:schemeClr val="bg1"/>
          </a:solidFill>
          <a:latin typeface="+mj-lt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Pattern_White_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2"/>
            <a:ext cx="914311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97" y="976313"/>
            <a:ext cx="8717736" cy="348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9" name="Rectangle 8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Old_Well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-1" y="760412"/>
            <a:ext cx="91440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55433" y="4796116"/>
            <a:ext cx="381000" cy="257732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263E268E-DA18-874E-8CBA-6F80F366F2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EFDB03-09F5-4424-B5B8-F63E5DF0D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6667"/>
          <a:stretch/>
        </p:blipFill>
        <p:spPr>
          <a:xfrm>
            <a:off x="218698" y="4792187"/>
            <a:ext cx="1272172" cy="262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D25A4F-ABA4-4876-B460-F72FF53F43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83333" t="-1497" r="-3334"/>
          <a:stretch/>
        </p:blipFill>
        <p:spPr>
          <a:xfrm>
            <a:off x="8078356" y="4787529"/>
            <a:ext cx="477077" cy="266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1E9F4-1DA1-4254-A508-2C381FBF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32235" b="32236"/>
          <a:stretch/>
        </p:blipFill>
        <p:spPr>
          <a:xfrm>
            <a:off x="4124978" y="4761633"/>
            <a:ext cx="904221" cy="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Pattern_White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-1"/>
            <a:ext cx="9143111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8698" y="981169"/>
            <a:ext cx="6158642" cy="348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8" y="4796115"/>
            <a:ext cx="4465357" cy="257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" y="-1"/>
            <a:ext cx="769471" cy="759849"/>
            <a:chOff x="8082642" y="2902408"/>
            <a:chExt cx="771072" cy="76143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8082642" y="2902408"/>
              <a:ext cx="771072" cy="761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Old_Well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295881" y="3068879"/>
              <a:ext cx="344594" cy="428488"/>
            </a:xfrm>
            <a:prstGeom prst="rect">
              <a:avLst/>
            </a:prstGeom>
          </p:spPr>
        </p:pic>
      </p:grpSp>
      <p:cxnSp>
        <p:nvCxnSpPr>
          <p:cNvPr id="24" name="Straight Connector 23"/>
          <p:cNvCxnSpPr/>
          <p:nvPr userDrawn="1"/>
        </p:nvCxnSpPr>
        <p:spPr>
          <a:xfrm>
            <a:off x="-1" y="760412"/>
            <a:ext cx="925561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829129" y="0"/>
            <a:ext cx="8107304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5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4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3" r:id="rId1"/>
    <p:sldLayoutId id="2147493487" r:id="rId2"/>
    <p:sldLayoutId id="2147493488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Logistic_regression#/media/File:Logistic-curve.sv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ENABLE </a:t>
            </a:r>
          </a:p>
        </p:txBody>
      </p:sp>
    </p:spTree>
    <p:extLst>
      <p:ext uri="{BB962C8B-B14F-4D97-AF65-F5344CB8AC3E}">
        <p14:creationId xmlns:p14="http://schemas.microsoft.com/office/powerpoint/2010/main" val="12100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266E27B-8C56-4797-9520-690D2877091C}"/>
              </a:ext>
            </a:extLst>
          </p:cNvPr>
          <p:cNvSpPr/>
          <p:nvPr/>
        </p:nvSpPr>
        <p:spPr>
          <a:xfrm>
            <a:off x="3442221" y="4675080"/>
            <a:ext cx="2313870" cy="44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81B39-820B-49DD-9CE6-63EF52C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in Applying Linear Regression: Interaction of Attributes (</a:t>
            </a:r>
            <a:r>
              <a:rPr lang="en-US" dirty="0" err="1"/>
              <a:t>cont</a:t>
            </a:r>
            <a:r>
              <a:rPr lang="en-US" dirty="0"/>
              <a:t>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6AAF-9BC9-4BBB-913B-4C379BAC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B3A3EA63-0427-43F8-8CAF-366A31F74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644356"/>
              </p:ext>
            </p:extLst>
          </p:nvPr>
        </p:nvGraphicFramePr>
        <p:xfrm>
          <a:off x="1322843" y="834656"/>
          <a:ext cx="6274321" cy="1798320"/>
        </p:xfrm>
        <a:graphic>
          <a:graphicData uri="http://schemas.openxmlformats.org/drawingml/2006/table">
            <a:tbl>
              <a:tblPr firstRow="1" bandRow="1"/>
              <a:tblGrid>
                <a:gridCol w="1732302">
                  <a:extLst>
                    <a:ext uri="{9D8B030D-6E8A-4147-A177-3AD203B41FA5}">
                      <a16:colId xmlns:a16="http://schemas.microsoft.com/office/drawing/2014/main" val="2405658739"/>
                    </a:ext>
                  </a:extLst>
                </a:gridCol>
                <a:gridCol w="2173574">
                  <a:extLst>
                    <a:ext uri="{9D8B030D-6E8A-4147-A177-3AD203B41FA5}">
                      <a16:colId xmlns:a16="http://schemas.microsoft.com/office/drawing/2014/main" val="3333909988"/>
                    </a:ext>
                  </a:extLst>
                </a:gridCol>
                <a:gridCol w="2368445">
                  <a:extLst>
                    <a:ext uri="{9D8B030D-6E8A-4147-A177-3AD203B41FA5}">
                      <a16:colId xmlns:a16="http://schemas.microsoft.com/office/drawing/2014/main" val="61544857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High readability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Low readability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2880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Large number of words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Useful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Not Useful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0462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Small number of words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Not Useful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Not Useful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91218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614A1F1E-EE8E-4EE5-847A-CC1318B26B11}"/>
              </a:ext>
            </a:extLst>
          </p:cNvPr>
          <p:cNvSpPr/>
          <p:nvPr/>
        </p:nvSpPr>
        <p:spPr>
          <a:xfrm>
            <a:off x="3532722" y="1299580"/>
            <a:ext cx="1543050" cy="52863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13BD66-A27D-4C11-B4E8-11B638E1ADFF}"/>
              </a:ext>
            </a:extLst>
          </p:cNvPr>
          <p:cNvSpPr/>
          <p:nvPr/>
        </p:nvSpPr>
        <p:spPr>
          <a:xfrm>
            <a:off x="5798280" y="1294110"/>
            <a:ext cx="1543050" cy="52863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3A4CB1-1363-4CA2-AB1E-7A0537E05EC2}"/>
              </a:ext>
            </a:extLst>
          </p:cNvPr>
          <p:cNvSpPr/>
          <p:nvPr/>
        </p:nvSpPr>
        <p:spPr>
          <a:xfrm>
            <a:off x="3414062" y="1996699"/>
            <a:ext cx="1543050" cy="52863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9DEE6-CDC2-42D2-88D2-6BDD45F9FB49}"/>
              </a:ext>
            </a:extLst>
          </p:cNvPr>
          <p:cNvSpPr/>
          <p:nvPr/>
        </p:nvSpPr>
        <p:spPr>
          <a:xfrm>
            <a:off x="5728097" y="2007627"/>
            <a:ext cx="1543050" cy="52863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557C1D4B-8A85-43ED-96E8-A1BF8E4C2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19161"/>
              </p:ext>
            </p:extLst>
          </p:nvPr>
        </p:nvGraphicFramePr>
        <p:xfrm>
          <a:off x="1307155" y="2923485"/>
          <a:ext cx="6290010" cy="2103120"/>
        </p:xfrm>
        <a:graphic>
          <a:graphicData uri="http://schemas.openxmlformats.org/drawingml/2006/table">
            <a:tbl>
              <a:tblPr firstRow="1" bandRow="1"/>
              <a:tblGrid>
                <a:gridCol w="1733001">
                  <a:extLst>
                    <a:ext uri="{9D8B030D-6E8A-4147-A177-3AD203B41FA5}">
                      <a16:colId xmlns:a16="http://schemas.microsoft.com/office/drawing/2014/main" val="2405658739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3333909988"/>
                    </a:ext>
                  </a:extLst>
                </a:gridCol>
                <a:gridCol w="2368445">
                  <a:extLst>
                    <a:ext uri="{9D8B030D-6E8A-4147-A177-3AD203B41FA5}">
                      <a16:colId xmlns:a16="http://schemas.microsoft.com/office/drawing/2014/main" val="61544857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High readability </a:t>
                      </a:r>
                    </a:p>
                    <a:p>
                      <a:pPr algn="ctr"/>
                      <a:r>
                        <a:rPr lang="en-US" sz="2000" dirty="0"/>
                        <a:t>(0.9)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Low readability </a:t>
                      </a:r>
                    </a:p>
                    <a:p>
                      <a:pPr algn="ctr"/>
                      <a:r>
                        <a:rPr lang="en-US" sz="2000" dirty="0"/>
                        <a:t>(0.1)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2880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Large number of words (0.9)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0.81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0.09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0462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Small number of words (0.1)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0.09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91218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43A659B5-3D7B-4390-BF55-BA3A59540CF7}"/>
              </a:ext>
            </a:extLst>
          </p:cNvPr>
          <p:cNvSpPr/>
          <p:nvPr/>
        </p:nvSpPr>
        <p:spPr>
          <a:xfrm>
            <a:off x="3414062" y="3705635"/>
            <a:ext cx="1543050" cy="52863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A0259A-5A38-4792-89C1-219AE9522BED}"/>
              </a:ext>
            </a:extLst>
          </p:cNvPr>
          <p:cNvSpPr/>
          <p:nvPr/>
        </p:nvSpPr>
        <p:spPr>
          <a:xfrm>
            <a:off x="5776249" y="3730151"/>
            <a:ext cx="1543050" cy="52863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518EC9-258D-4115-B1CF-7C9E28B3E883}"/>
              </a:ext>
            </a:extLst>
          </p:cNvPr>
          <p:cNvSpPr/>
          <p:nvPr/>
        </p:nvSpPr>
        <p:spPr>
          <a:xfrm>
            <a:off x="5703961" y="4387895"/>
            <a:ext cx="1543050" cy="52863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DE9418-A8F8-4210-BDAC-A76DC2C9D233}"/>
              </a:ext>
            </a:extLst>
          </p:cNvPr>
          <p:cNvSpPr txBox="1"/>
          <p:nvPr/>
        </p:nvSpPr>
        <p:spPr>
          <a:xfrm>
            <a:off x="7655178" y="3092791"/>
            <a:ext cx="1543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* When cell values are multiplication of readability and number of words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9586C0-02D9-4EE6-BA10-EB8252965F03}"/>
              </a:ext>
            </a:extLst>
          </p:cNvPr>
          <p:cNvSpPr/>
          <p:nvPr/>
        </p:nvSpPr>
        <p:spPr>
          <a:xfrm>
            <a:off x="3243926" y="4403814"/>
            <a:ext cx="1713555" cy="5286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9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0AB5-AC63-4BB7-A222-C00B40D0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Classification: Perceptron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8760-B57A-4B33-94F1-EEFF3E49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466F7-0390-445C-B9F3-338E7E0FB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droppedImage.pdf" descr="droppedImage.pdf">
            <a:extLst>
              <a:ext uri="{FF2B5EF4-FFF2-40B4-BE49-F238E27FC236}">
                <a16:creationId xmlns:a16="http://schemas.microsoft.com/office/drawing/2014/main" id="{0CC29F11-46C8-4E77-A9C4-ADCABA3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72" y="1899745"/>
            <a:ext cx="5307255" cy="8648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">
            <a:extLst>
              <a:ext uri="{FF2B5EF4-FFF2-40B4-BE49-F238E27FC236}">
                <a16:creationId xmlns:a16="http://schemas.microsoft.com/office/drawing/2014/main" id="{F31060EA-7B81-4F9C-B1AE-7B01FFC6C6C0}"/>
              </a:ext>
            </a:extLst>
          </p:cNvPr>
          <p:cNvSpPr/>
          <p:nvPr/>
        </p:nvSpPr>
        <p:spPr>
          <a:xfrm>
            <a:off x="4224528" y="1843690"/>
            <a:ext cx="479911" cy="5080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charset="0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58A896E-058B-4056-A493-979CD80DF3E5}"/>
              </a:ext>
            </a:extLst>
          </p:cNvPr>
          <p:cNvSpPr/>
          <p:nvPr/>
        </p:nvSpPr>
        <p:spPr>
          <a:xfrm>
            <a:off x="2848303" y="1805590"/>
            <a:ext cx="546100" cy="508000"/>
          </a:xfrm>
          <a:prstGeom prst="rect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charset="0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34FFED80-5F96-4534-9A41-3D7069C040BF}"/>
              </a:ext>
            </a:extLst>
          </p:cNvPr>
          <p:cNvSpPr/>
          <p:nvPr/>
        </p:nvSpPr>
        <p:spPr>
          <a:xfrm>
            <a:off x="2847866" y="2324100"/>
            <a:ext cx="546100" cy="508000"/>
          </a:xfrm>
          <a:prstGeom prst="rect">
            <a:avLst/>
          </a:prstGeom>
          <a:ln w="381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charset="0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D089E88A-3D26-4B55-B69D-BD0E9D7B4179}"/>
              </a:ext>
            </a:extLst>
          </p:cNvPr>
          <p:cNvSpPr/>
          <p:nvPr/>
        </p:nvSpPr>
        <p:spPr>
          <a:xfrm>
            <a:off x="5870448" y="1837834"/>
            <a:ext cx="404227" cy="5080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charset="0"/>
            </a:endParaRPr>
          </a:p>
        </p:txBody>
      </p:sp>
      <p:sp>
        <p:nvSpPr>
          <p:cNvPr id="11" name="parameters learned by the model">
            <a:extLst>
              <a:ext uri="{FF2B5EF4-FFF2-40B4-BE49-F238E27FC236}">
                <a16:creationId xmlns:a16="http://schemas.microsoft.com/office/drawing/2014/main" id="{9A949B5C-ADF9-444E-8EA3-4F0018E979CE}"/>
              </a:ext>
            </a:extLst>
          </p:cNvPr>
          <p:cNvSpPr/>
          <p:nvPr/>
        </p:nvSpPr>
        <p:spPr>
          <a:xfrm>
            <a:off x="2532241" y="3301090"/>
            <a:ext cx="497072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2800" dirty="0">
                <a:latin typeface="Calibri" charset="0"/>
              </a:rPr>
              <a:t>parameters learned by the model</a:t>
            </a:r>
          </a:p>
        </p:txBody>
      </p:sp>
      <p:sp>
        <p:nvSpPr>
          <p:cNvPr id="12" name="predicted value (e.g., 1 = positive, 0 = negative)">
            <a:extLst>
              <a:ext uri="{FF2B5EF4-FFF2-40B4-BE49-F238E27FC236}">
                <a16:creationId xmlns:a16="http://schemas.microsoft.com/office/drawing/2014/main" id="{6ACEDCED-D702-4126-8A53-9409E0A86DAF}"/>
              </a:ext>
            </a:extLst>
          </p:cNvPr>
          <p:cNvSpPr/>
          <p:nvPr/>
        </p:nvSpPr>
        <p:spPr>
          <a:xfrm>
            <a:off x="1398255" y="3808645"/>
            <a:ext cx="695722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2800" dirty="0">
                <a:latin typeface="Calibri" charset="0"/>
              </a:rPr>
              <a:t>predicted value (e.g., 1 = positive, 0 = negative)</a:t>
            </a:r>
          </a:p>
        </p:txBody>
      </p:sp>
    </p:spTree>
    <p:extLst>
      <p:ext uri="{BB962C8B-B14F-4D97-AF65-F5344CB8AC3E}">
        <p14:creationId xmlns:p14="http://schemas.microsoft.com/office/powerpoint/2010/main" val="299904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2097138-F058-4898-9D2E-503BFEC8613B}"/>
              </a:ext>
            </a:extLst>
          </p:cNvPr>
          <p:cNvSpPr/>
          <p:nvPr/>
        </p:nvSpPr>
        <p:spPr>
          <a:xfrm>
            <a:off x="3442221" y="4675080"/>
            <a:ext cx="2313870" cy="44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0F403-79B2-4BF8-8074-12CF7511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Classification: Perceptron Algorithm (</a:t>
            </a:r>
            <a:r>
              <a:rPr lang="en-US" dirty="0" err="1"/>
              <a:t>cont</a:t>
            </a:r>
            <a:r>
              <a:rPr lang="en-US" dirty="0"/>
              <a:t>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FF30-58BC-4692-A762-237C0C5B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97408-D03E-44F1-9BE4-3C8A4CE03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1" name="droppedImage.pdf" descr="droppedImage.pdf">
            <a:extLst>
              <a:ext uri="{FF2B5EF4-FFF2-40B4-BE49-F238E27FC236}">
                <a16:creationId xmlns:a16="http://schemas.microsoft.com/office/drawing/2014/main" id="{DC84AEF2-3086-4418-A62A-B8B96D23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924883"/>
            <a:ext cx="5143500" cy="838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E99F14-E6CC-410F-9C39-8988FBA7A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807872"/>
              </p:ext>
            </p:extLst>
          </p:nvPr>
        </p:nvGraphicFramePr>
        <p:xfrm>
          <a:off x="499801" y="2355626"/>
          <a:ext cx="3773213" cy="886460"/>
        </p:xfrm>
        <a:graphic>
          <a:graphicData uri="http://schemas.openxmlformats.org/drawingml/2006/table">
            <a:tbl>
              <a:tblPr/>
              <a:tblGrid>
                <a:gridCol w="1307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AA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AA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400">
                          <a:solidFill>
                            <a:srgbClr val="04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400">
                          <a:solidFill>
                            <a:srgbClr val="04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400" dirty="0">
                          <a:solidFill>
                            <a:srgbClr val="0433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model weights">
            <a:extLst>
              <a:ext uri="{FF2B5EF4-FFF2-40B4-BE49-F238E27FC236}">
                <a16:creationId xmlns:a16="http://schemas.microsoft.com/office/drawing/2014/main" id="{6E755869-621A-4FCF-8C8C-822DEA134FF0}"/>
              </a:ext>
            </a:extLst>
          </p:cNvPr>
          <p:cNvSpPr/>
          <p:nvPr/>
        </p:nvSpPr>
        <p:spPr>
          <a:xfrm>
            <a:off x="5627732" y="1745584"/>
            <a:ext cx="279105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2800" dirty="0">
                <a:latin typeface="Calibri" charset="0"/>
              </a:rPr>
              <a:t>model weights</a:t>
            </a:r>
          </a:p>
        </p:txBody>
      </p:sp>
      <p:sp>
        <p:nvSpPr>
          <p:cNvPr id="24" name="test instance">
            <a:extLst>
              <a:ext uri="{FF2B5EF4-FFF2-40B4-BE49-F238E27FC236}">
                <a16:creationId xmlns:a16="http://schemas.microsoft.com/office/drawing/2014/main" id="{78E08469-61EC-4CFA-AE84-739C5F29CFCC}"/>
              </a:ext>
            </a:extLst>
          </p:cNvPr>
          <p:cNvSpPr/>
          <p:nvPr/>
        </p:nvSpPr>
        <p:spPr>
          <a:xfrm>
            <a:off x="1391042" y="1745584"/>
            <a:ext cx="237000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sz="2800" dirty="0">
                <a:latin typeface="Calibri" charset="0"/>
              </a:rPr>
              <a:t>test instance</a:t>
            </a:r>
          </a:p>
        </p:txBody>
      </p:sp>
      <p:graphicFrame>
        <p:nvGraphicFramePr>
          <p:cNvPr id="25" name="Table">
            <a:extLst>
              <a:ext uri="{FF2B5EF4-FFF2-40B4-BE49-F238E27FC236}">
                <a16:creationId xmlns:a16="http://schemas.microsoft.com/office/drawing/2014/main" id="{EDB207B8-2BDD-4CCB-86E8-DC0203468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158599"/>
              </p:ext>
            </p:extLst>
          </p:nvPr>
        </p:nvGraphicFramePr>
        <p:xfrm>
          <a:off x="4870987" y="2355626"/>
          <a:ext cx="3898850" cy="895045"/>
        </p:xfrm>
        <a:graphic>
          <a:graphicData uri="http://schemas.openxmlformats.org/drawingml/2006/table">
            <a:tbl>
              <a:tblPr/>
              <a:tblGrid>
                <a:gridCol w="10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6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w_0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AA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w_1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AA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w_2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AA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w_3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400" dirty="0">
                          <a:solidFill>
                            <a:srgbClr val="FF2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400" dirty="0">
                          <a:solidFill>
                            <a:srgbClr val="FF2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400" dirty="0">
                          <a:solidFill>
                            <a:srgbClr val="FF2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defTabSz="914400">
                        <a:tabLst>
                          <a:tab pos="914400" algn="l"/>
                        </a:tabLst>
                      </a:pPr>
                      <a:r>
                        <a:rPr sz="2400" dirty="0">
                          <a:solidFill>
                            <a:srgbClr val="FF2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utput = 2.0 + (0.50 x -5.0) + (1.0 x 2.0) + (0.2 x 1.0)">
            <a:extLst>
              <a:ext uri="{FF2B5EF4-FFF2-40B4-BE49-F238E27FC236}">
                <a16:creationId xmlns:a16="http://schemas.microsoft.com/office/drawing/2014/main" id="{E48D5CDE-92A7-482E-B376-83501BDF217F}"/>
              </a:ext>
            </a:extLst>
          </p:cNvPr>
          <p:cNvSpPr/>
          <p:nvPr/>
        </p:nvSpPr>
        <p:spPr>
          <a:xfrm>
            <a:off x="457200" y="3397539"/>
            <a:ext cx="813904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output = </a:t>
            </a:r>
            <a:r>
              <a:rPr sz="28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+ (</a:t>
            </a:r>
            <a:r>
              <a:rPr sz="28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0.50</a:t>
            </a: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sz="28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-5.0</a:t>
            </a: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sz="28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sz="28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) + (</a:t>
            </a:r>
            <a:r>
              <a:rPr sz="28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sz="2800" dirty="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r>
              <a:rPr sz="28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7" name="output = 1.7">
            <a:extLst>
              <a:ext uri="{FF2B5EF4-FFF2-40B4-BE49-F238E27FC236}">
                <a16:creationId xmlns:a16="http://schemas.microsoft.com/office/drawing/2014/main" id="{87C5ED63-C005-4117-8916-8F9A9CFBD76E}"/>
              </a:ext>
            </a:extLst>
          </p:cNvPr>
          <p:cNvSpPr/>
          <p:nvPr/>
        </p:nvSpPr>
        <p:spPr>
          <a:xfrm>
            <a:off x="3151913" y="3942456"/>
            <a:ext cx="284017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output = 1.7</a:t>
            </a:r>
          </a:p>
        </p:txBody>
      </p:sp>
      <p:sp>
        <p:nvSpPr>
          <p:cNvPr id="28" name="output prediction = positive">
            <a:extLst>
              <a:ext uri="{FF2B5EF4-FFF2-40B4-BE49-F238E27FC236}">
                <a16:creationId xmlns:a16="http://schemas.microsoft.com/office/drawing/2014/main" id="{81AFBB26-4C63-4A78-80D2-520EDC642E51}"/>
              </a:ext>
            </a:extLst>
          </p:cNvPr>
          <p:cNvSpPr/>
          <p:nvPr/>
        </p:nvSpPr>
        <p:spPr>
          <a:xfrm>
            <a:off x="2345347" y="4528800"/>
            <a:ext cx="44533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output prediction = positive</a:t>
            </a:r>
          </a:p>
        </p:txBody>
      </p:sp>
    </p:spTree>
    <p:extLst>
      <p:ext uri="{BB962C8B-B14F-4D97-AF65-F5344CB8AC3E}">
        <p14:creationId xmlns:p14="http://schemas.microsoft.com/office/powerpoint/2010/main" val="34045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C51-43C1-49E2-9928-FF636435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Classification: Perceptron </a:t>
            </a:r>
            <a:r>
              <a:rPr lang="fr-FR" dirty="0" err="1"/>
              <a:t>Algorithm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20B5-EF2F-4161-9E61-E7102AD0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problems can you anticipate with perceptron algorithm?</a:t>
            </a:r>
          </a:p>
          <a:p>
            <a:pPr lvl="1"/>
            <a:r>
              <a:rPr lang="en-US" dirty="0"/>
              <a:t>The value ranges from - ∞ to + ∞ which is not ideal for probability.</a:t>
            </a:r>
          </a:p>
          <a:p>
            <a:pPr lvl="1"/>
            <a:r>
              <a:rPr lang="en-US" dirty="0"/>
              <a:t>Hard to set the threshold for different classes.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06A5-5C86-4E3A-BE2E-AFFF1C54F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EA11-0048-4242-954B-A6B9000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A9DD-7A17-4714-BF50-8B0C5B0E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5A5E3-290D-4DA0-B491-EE9379429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(source: http://en.wikipedia.org/wiki/File:Svm_separating_hyperplanes.png)">
            <a:extLst>
              <a:ext uri="{FF2B5EF4-FFF2-40B4-BE49-F238E27FC236}">
                <a16:creationId xmlns:a16="http://schemas.microsoft.com/office/drawing/2014/main" id="{7FCF94C0-4929-464A-8C70-2546B5910275}"/>
              </a:ext>
            </a:extLst>
          </p:cNvPr>
          <p:cNvSpPr/>
          <p:nvPr/>
        </p:nvSpPr>
        <p:spPr>
          <a:xfrm>
            <a:off x="0" y="4098534"/>
            <a:ext cx="9144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(source: </a:t>
            </a:r>
            <a:r>
              <a:rPr lang="en-US" sz="2000" u="sng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https://en.wikipedia.org/wiki/Logistic_regression#/media/File:Logistic-curve.svg</a:t>
            </a:r>
            <a:r>
              <a:rPr sz="20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AE60C-A482-462E-A91A-CAF0C6BC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57" y="836999"/>
            <a:ext cx="4568843" cy="3356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AD2A0-A147-4DF9-AA75-DEB5D6A28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60" y="1082510"/>
            <a:ext cx="3984283" cy="1002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32BFB-161A-44D1-B82C-5376443C6096}"/>
              </a:ext>
            </a:extLst>
          </p:cNvPr>
          <p:cNvSpPr txBox="1"/>
          <p:nvPr/>
        </p:nvSpPr>
        <p:spPr>
          <a:xfrm>
            <a:off x="5166201" y="2335788"/>
            <a:ext cx="10323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Gill Sans"/>
              </a:rPr>
              <a:t>when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CD9C3C-7BD0-4229-A38F-206EF80E4054}"/>
                  </a:ext>
                </a:extLst>
              </p:cNvPr>
              <p:cNvSpPr txBox="1"/>
              <p:nvPr/>
            </p:nvSpPr>
            <p:spPr>
              <a:xfrm>
                <a:off x="5851550" y="2000568"/>
                <a:ext cx="319405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5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CD9C3C-7BD0-4229-A38F-206EF80E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550" y="2000568"/>
                <a:ext cx="3194050" cy="11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68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58EF-4B53-4447-AC7C-3635F5BE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EB72-B019-4208-BD96-77E6F485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Overview</a:t>
            </a:r>
          </a:p>
          <a:p>
            <a:r>
              <a:rPr lang="en-US" dirty="0"/>
              <a:t>Give Medical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CA0AC-13B2-4485-AE35-140EC4D2D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3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42AD-034A-4A5A-868E-5020B086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</a:t>
            </a:r>
            <a:r>
              <a:rPr lang="en-US" dirty="0" err="1"/>
              <a:t>Classifcation</a:t>
            </a:r>
            <a:r>
              <a:rPr lang="en-US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1362-230F-4F51-8598-3A8C3DB1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DF350-8B09-4C13-99EC-D319EE672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3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7468-DAD4-4592-94BC-14FCDB08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1087-C5BE-40DE-AE44-62A24B37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3E6A-5DBD-455A-902D-E803EF3DC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4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076D-034A-4F3D-85AE-9CE5C1ED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DC52-AA29-43E2-B45D-FBA22642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Talk about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0A82D-A748-423B-AEA9-7491106A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3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41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3A9-15F6-4F01-BBC0-63B239E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7BA4-CB95-4D6D-AA2B-46FDB600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Machine Learning algorithm</a:t>
            </a:r>
            <a:r>
              <a:rPr lang="en-US" dirty="0"/>
              <a:t>: a procedure in developing computer programs that improve their performance with “experience.”</a:t>
            </a:r>
          </a:p>
          <a:p>
            <a:r>
              <a:rPr lang="en-US" dirty="0"/>
              <a:t>Types of machine learning: Naïve Bayes, Linear Regression, Support Vector Machine, Decision Tree, Neural Network, Deep Learning, and so on.</a:t>
            </a:r>
          </a:p>
          <a:p>
            <a:r>
              <a:rPr lang="en-US" dirty="0"/>
              <a:t>Learning all algorithms are over the scope of this summer boot camp. We will focus on Logistic Regression and Decision Trees as examples of Machine Learning.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D0B2-67EB-4179-AAF1-8F5B75124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2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5E61-5D23-4A6C-AE8A-7CF6CB29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32D-D8BD-47EA-ADDB-D69164ADB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the outcome as well as all attributes are numeric, linear regression is a natural technique.</a:t>
                </a:r>
              </a:p>
              <a:p>
                <a:r>
                  <a:rPr lang="en-US" dirty="0"/>
                  <a:t>Equation: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		</a:t>
                </a:r>
                <a:r>
                  <a:rPr lang="en-US" sz="2300" dirty="0">
                    <a:solidFill>
                      <a:srgbClr val="767676"/>
                    </a:solidFill>
                  </a:rPr>
                  <a:t> where: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rgbClr val="7676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rgbClr val="76767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rgbClr val="76767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767676"/>
                    </a:solidFill>
                  </a:rPr>
                  <a:t> is the attribute values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676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6767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76767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67676"/>
                    </a:solidFill>
                  </a:rPr>
                  <a:t> are weights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6B32D-D8BD-47EA-ADDB-D69164ADB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9" t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8B775-BB3B-4080-BE9D-9BFAA7AC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FBAC-DD23-4E51-AC3A-DEDBFCA0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</a:t>
            </a:r>
            <a:r>
              <a:rPr lang="en-US" dirty="0" err="1"/>
              <a:t>cont</a:t>
            </a:r>
            <a:r>
              <a:rPr lang="en-US" dirty="0"/>
              <a:t> 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ED1EA-0C17-460E-8D39-3F06A8359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goal is to choose the coefficients 𝑤</a:t>
                </a:r>
                <a:r>
                  <a:rPr lang="en-US" baseline="-25000" dirty="0"/>
                  <a:t>𝑗</a:t>
                </a:r>
                <a:r>
                  <a:rPr lang="en-US" dirty="0"/>
                  <a:t> to minimize the sum of the squares of differences (errors) between the predicted and the actual values.</a:t>
                </a:r>
              </a:p>
              <a:p>
                <a:r>
                  <a:rPr lang="en-US" dirty="0"/>
                  <a:t>The sum of the squares of errors: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		</a:t>
                </a:r>
                <a:r>
                  <a:rPr lang="en-US" sz="2300" dirty="0">
                    <a:solidFill>
                      <a:srgbClr val="767676"/>
                    </a:solidFill>
                  </a:rPr>
                  <a:t> where: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67676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767676"/>
                    </a:solidFill>
                  </a:rPr>
                  <a:t> is the attribute values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6767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767676"/>
                    </a:solidFill>
                  </a:rPr>
                  <a:t> is the actual values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srgbClr val="767676"/>
                    </a:solidFill>
                  </a:rPr>
                  <a:t>Superscript denotes that the corresponding instance is </a:t>
                </a:r>
                <a:r>
                  <a:rPr lang="en-US" i="1" dirty="0" err="1">
                    <a:solidFill>
                      <a:srgbClr val="767676"/>
                    </a:solidFill>
                  </a:rPr>
                  <a:t>i</a:t>
                </a:r>
                <a:r>
                  <a:rPr lang="en-US" dirty="0" err="1">
                    <a:solidFill>
                      <a:srgbClr val="767676"/>
                    </a:solidFill>
                  </a:rPr>
                  <a:t>th</a:t>
                </a:r>
                <a:r>
                  <a:rPr lang="en-US" dirty="0">
                    <a:solidFill>
                      <a:srgbClr val="767676"/>
                    </a:solidFill>
                  </a:rPr>
                  <a:t> instance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67676"/>
                    </a:solidFill>
                  </a:rPr>
                  <a:t>The proof of the minimization process involves a matrix inversion operation which is over the scope of this boot camp, but readily available as prepackaged software.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ED1EA-0C17-460E-8D39-3F06A8359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 t="-1926" r="-490" b="-2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569BA-2E80-4662-A7BE-E70C04EBE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7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D75-FCD1-4F7A-BEA0-71E6415B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vs.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2164-C414-46F1-95A7-CC518550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Simple, excellent for numeric prediction.</a:t>
            </a:r>
          </a:p>
          <a:p>
            <a:pPr lvl="1"/>
            <a:r>
              <a:rPr lang="en-US" dirty="0"/>
              <a:t>Widely used in statistical applications for decades.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Assuming linear relationship between dependent and independent variables.</a:t>
            </a:r>
          </a:p>
          <a:p>
            <a:pPr lvl="1"/>
            <a:r>
              <a:rPr lang="en-US" dirty="0"/>
              <a:t>Assuming multivariate normality.</a:t>
            </a:r>
          </a:p>
          <a:p>
            <a:pPr lvl="1"/>
            <a:r>
              <a:rPr lang="en-US" dirty="0"/>
              <a:t>Assuming no or little multicollinearity.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3533-7DAE-4305-BED9-8368CCE0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4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CE4D4D-7A16-4726-A4EF-550C1370D4DA}"/>
              </a:ext>
            </a:extLst>
          </p:cNvPr>
          <p:cNvSpPr/>
          <p:nvPr/>
        </p:nvSpPr>
        <p:spPr>
          <a:xfrm>
            <a:off x="3442221" y="4675080"/>
            <a:ext cx="2313870" cy="44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B438CD1-C1B0-4F72-92A6-C025F597A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269990"/>
              </p:ext>
            </p:extLst>
          </p:nvPr>
        </p:nvGraphicFramePr>
        <p:xfrm>
          <a:off x="810986" y="468420"/>
          <a:ext cx="7554685" cy="482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4CA9273-F44E-48EC-92F5-733EEBA0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in Applying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ADA1D-7240-4DFB-AB75-AAD866A2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CB4516-25B0-42EF-9F04-5BD634E21845}"/>
              </a:ext>
            </a:extLst>
          </p:cNvPr>
          <p:cNvSpPr/>
          <p:nvPr/>
        </p:nvSpPr>
        <p:spPr>
          <a:xfrm>
            <a:off x="3233060" y="3154841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5C8330-3FDB-49B6-B898-9AADB9EB574D}"/>
              </a:ext>
            </a:extLst>
          </p:cNvPr>
          <p:cNvSpPr/>
          <p:nvPr/>
        </p:nvSpPr>
        <p:spPr>
          <a:xfrm>
            <a:off x="3581405" y="3437873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8A078A-238F-4577-8BA7-F057FB1720C6}"/>
              </a:ext>
            </a:extLst>
          </p:cNvPr>
          <p:cNvSpPr/>
          <p:nvPr/>
        </p:nvSpPr>
        <p:spPr>
          <a:xfrm>
            <a:off x="3733805" y="3329009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412B9A-6D49-4FF1-A1A5-DD67350864A2}"/>
              </a:ext>
            </a:extLst>
          </p:cNvPr>
          <p:cNvSpPr/>
          <p:nvPr/>
        </p:nvSpPr>
        <p:spPr>
          <a:xfrm>
            <a:off x="3886205" y="2991547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83026B-7DE1-4878-8489-98BF8C71D0AC}"/>
              </a:ext>
            </a:extLst>
          </p:cNvPr>
          <p:cNvSpPr/>
          <p:nvPr/>
        </p:nvSpPr>
        <p:spPr>
          <a:xfrm>
            <a:off x="4016835" y="3154832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54EA0C-8E67-4C8A-9992-D634BABBAA9C}"/>
              </a:ext>
            </a:extLst>
          </p:cNvPr>
          <p:cNvSpPr/>
          <p:nvPr/>
        </p:nvSpPr>
        <p:spPr>
          <a:xfrm>
            <a:off x="4359736" y="2958893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7CD9A8-7DE4-4556-A17C-89419A6219CB}"/>
              </a:ext>
            </a:extLst>
          </p:cNvPr>
          <p:cNvSpPr/>
          <p:nvPr/>
        </p:nvSpPr>
        <p:spPr>
          <a:xfrm>
            <a:off x="4229107" y="2795606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F90D5C-F28D-4F52-BD31-7FA50A2B8E88}"/>
              </a:ext>
            </a:extLst>
          </p:cNvPr>
          <p:cNvSpPr/>
          <p:nvPr/>
        </p:nvSpPr>
        <p:spPr>
          <a:xfrm>
            <a:off x="2988134" y="3595709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B442C8-7DED-45A7-BCED-599412DCFF28}"/>
              </a:ext>
            </a:extLst>
          </p:cNvPr>
          <p:cNvSpPr/>
          <p:nvPr/>
        </p:nvSpPr>
        <p:spPr>
          <a:xfrm>
            <a:off x="4740739" y="2882693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444AEC-B2E7-40E3-8EE2-6A22589CB22F}"/>
              </a:ext>
            </a:extLst>
          </p:cNvPr>
          <p:cNvSpPr/>
          <p:nvPr/>
        </p:nvSpPr>
        <p:spPr>
          <a:xfrm>
            <a:off x="4893139" y="2381949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19B3B5-40EE-4526-9D1F-ED4781F49C9D}"/>
              </a:ext>
            </a:extLst>
          </p:cNvPr>
          <p:cNvSpPr/>
          <p:nvPr/>
        </p:nvSpPr>
        <p:spPr>
          <a:xfrm>
            <a:off x="5437427" y="2534349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0EDF09-4DBA-49F6-BE68-F405A1E3BAA3}"/>
              </a:ext>
            </a:extLst>
          </p:cNvPr>
          <p:cNvSpPr/>
          <p:nvPr/>
        </p:nvSpPr>
        <p:spPr>
          <a:xfrm>
            <a:off x="6008926" y="2273088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C76E6C-194F-4C11-8910-2111EC724D84}"/>
              </a:ext>
            </a:extLst>
          </p:cNvPr>
          <p:cNvSpPr/>
          <p:nvPr/>
        </p:nvSpPr>
        <p:spPr>
          <a:xfrm>
            <a:off x="5927279" y="1946519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128E13-4646-4DA3-8AA5-6CAE92BDC48F}"/>
              </a:ext>
            </a:extLst>
          </p:cNvPr>
          <p:cNvSpPr/>
          <p:nvPr/>
        </p:nvSpPr>
        <p:spPr>
          <a:xfrm>
            <a:off x="5045539" y="2534349"/>
            <a:ext cx="64008" cy="7040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B019CA-EEE8-4AE1-B231-A063D9C449C4}"/>
              </a:ext>
            </a:extLst>
          </p:cNvPr>
          <p:cNvCxnSpPr>
            <a:cxnSpLocks/>
          </p:cNvCxnSpPr>
          <p:nvPr/>
        </p:nvCxnSpPr>
        <p:spPr>
          <a:xfrm flipV="1">
            <a:off x="1616529" y="1525188"/>
            <a:ext cx="5257800" cy="1504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79DE9C-AD1F-4A67-A16D-0EACA59AF609}"/>
              </a:ext>
            </a:extLst>
          </p:cNvPr>
          <p:cNvCxnSpPr>
            <a:cxnSpLocks/>
          </p:cNvCxnSpPr>
          <p:nvPr/>
        </p:nvCxnSpPr>
        <p:spPr>
          <a:xfrm flipV="1">
            <a:off x="3886205" y="1525187"/>
            <a:ext cx="1612384" cy="259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6402A6-D06A-492F-8405-0364E2C49C65}"/>
              </a:ext>
            </a:extLst>
          </p:cNvPr>
          <p:cNvCxnSpPr>
            <a:cxnSpLocks/>
          </p:cNvCxnSpPr>
          <p:nvPr/>
        </p:nvCxnSpPr>
        <p:spPr>
          <a:xfrm flipV="1">
            <a:off x="1910443" y="1525187"/>
            <a:ext cx="5241471" cy="259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8EA0-185F-43E4-909F-437A7F4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in Applying Linear Regression: Relationship Between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E53F-7C9E-452F-A326-F9633D78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B31933-7C60-4085-B27D-AC087CC79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125106"/>
              </p:ext>
            </p:extLst>
          </p:nvPr>
        </p:nvGraphicFramePr>
        <p:xfrm>
          <a:off x="584035" y="842358"/>
          <a:ext cx="5794744" cy="333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2405BA-A447-43F3-9316-35748BC18A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544783"/>
                <a:ext cx="8229600" cy="408206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ヒラギノ角ゴ Pro W3" charset="0"/>
                    <a:cs typeface="ヒラギノ角ゴ Pro W3" charset="0"/>
                  </a:defRPr>
                </a:lvl1pPr>
                <a:lvl2pPr marL="742950" indent="-285750" algn="l" defTabSz="4572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ヒラギノ角ゴ Pro W3" charset="0"/>
                    <a:cs typeface="+mn-cs"/>
                  </a:defRPr>
                </a:lvl2pPr>
                <a:lvl3pPr marL="1143000" indent="-228600" algn="l" defTabSz="4572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ヒラギノ角ゴ Pro W3" charset="0"/>
                    <a:cs typeface="+mn-cs"/>
                  </a:defRPr>
                </a:lvl3pPr>
                <a:lvl4pPr marL="1600200" indent="-228600" algn="l" defTabSz="4572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ヒラギノ角ゴ Pro W3" charset="0"/>
                    <a:cs typeface="+mn-cs"/>
                  </a:defRPr>
                </a:lvl4pPr>
                <a:lvl5pPr marL="2057400" indent="-228600" algn="l" defTabSz="457200" rtl="0" eaLnBrk="1" fontAlgn="base" latinLnBrk="0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ヒラギノ角ゴ Pro W3" charset="0"/>
                    <a:cs typeface="+mn-cs"/>
                  </a:defRPr>
                </a:lvl5pPr>
                <a:lvl6pPr marL="2514600" indent="-228600" algn="l" defTabSz="457200" rtl="0" eaLnBrk="1" latinLnBrk="1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1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1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1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</a:endParaRPr>
              </a:p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</a:endParaRPr>
              </a:p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</a:endParaRPr>
              </a:p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</a:endParaRPr>
              </a:p>
              <a:p>
                <a:pPr marL="342900" marR="0" lvl="0" indent="-342900" algn="l" defTabSz="457200" rtl="0" eaLnBrk="1" fontAlgn="base" latinLnBrk="0" hangingPunct="1">
                  <a:lnSpc>
                    <a:spcPct val="2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uLnTx/>
                    <a:uFillTx/>
                    <a:latin typeface="Calibri"/>
                  </a:rPr>
                  <a:t>Polynomial model: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65000"/>
                                    <a:lumOff val="3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65000"/>
                                <a:lumOff val="3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2405BA-A447-43F3-9316-35748BC1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44783"/>
                <a:ext cx="8229600" cy="4082066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D57C1-CADC-4777-9389-0E29AEE7D3B7}"/>
                  </a:ext>
                </a:extLst>
              </p:cNvPr>
              <p:cNvSpPr txBox="1"/>
              <p:nvPr/>
            </p:nvSpPr>
            <p:spPr>
              <a:xfrm>
                <a:off x="6400057" y="3060292"/>
                <a:ext cx="8896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ysClr val="windowText" lastClr="000000">
                                      <a:lumMod val="65000"/>
                                      <a:lumOff val="3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ysClr val="windowText" lastClr="000000">
                                  <a:lumMod val="65000"/>
                                  <a:lumOff val="3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D57C1-CADC-4777-9389-0E29AEE7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57" y="3060292"/>
                <a:ext cx="889687" cy="584775"/>
              </a:xfrm>
              <a:prstGeom prst="rect">
                <a:avLst/>
              </a:prstGeom>
              <a:blipFill>
                <a:blip r:embed="rId4"/>
                <a:stretch>
                  <a:fillRect r="-87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6C72F37-7147-4FA2-8797-2FB354A2961D}"/>
              </a:ext>
            </a:extLst>
          </p:cNvPr>
          <p:cNvCxnSpPr>
            <a:cxnSpLocks/>
          </p:cNvCxnSpPr>
          <p:nvPr/>
        </p:nvCxnSpPr>
        <p:spPr>
          <a:xfrm rot="5400000">
            <a:off x="6200498" y="3657580"/>
            <a:ext cx="607590" cy="478023"/>
          </a:xfrm>
          <a:prstGeom prst="curvedConnector3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683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1B39-820B-49DD-9CE6-63EF52C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in Applying Linear Regression: Interaction of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6AAF-9BC9-4BBB-913B-4C379BAC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2F742F-3A2E-439A-A53C-B30ADA099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386822"/>
              </p:ext>
            </p:extLst>
          </p:nvPr>
        </p:nvGraphicFramePr>
        <p:xfrm>
          <a:off x="683491" y="740116"/>
          <a:ext cx="7631380" cy="407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44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1B39-820B-49DD-9CE6-63EF52C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in Applying Linear Regression: Interaction of Attributes (</a:t>
            </a:r>
            <a:r>
              <a:rPr lang="en-US" dirty="0" err="1"/>
              <a:t>cont</a:t>
            </a:r>
            <a:r>
              <a:rPr lang="en-US" dirty="0"/>
              <a:t>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6AAF-9BC9-4BBB-913B-4C379BAC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3E268E-DA18-874E-8CBA-6F80F366F28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CFA338-F2C7-4C71-9363-A8BFCEE0FB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91453"/>
              </p:ext>
            </p:extLst>
          </p:nvPr>
        </p:nvGraphicFramePr>
        <p:xfrm>
          <a:off x="1062177" y="751174"/>
          <a:ext cx="7028870" cy="3894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046982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xt &amp; Image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losing Slide">
  <a:themeElements>
    <a:clrScheme name="UNC">
      <a:dk1>
        <a:srgbClr val="4B9CD3"/>
      </a:dk1>
      <a:lt1>
        <a:sysClr val="window" lastClr="FFFFFF"/>
      </a:lt1>
      <a:dk2>
        <a:srgbClr val="13294B"/>
      </a:dk2>
      <a:lt2>
        <a:srgbClr val="FFFFFF"/>
      </a:lt2>
      <a:accent1>
        <a:srgbClr val="4B9CD3"/>
      </a:accent1>
      <a:accent2>
        <a:srgbClr val="13294B"/>
      </a:accent2>
      <a:accent3>
        <a:srgbClr val="FFFFFF"/>
      </a:accent3>
      <a:accent4>
        <a:srgbClr val="007FA2"/>
      </a:accent4>
      <a:accent5>
        <a:srgbClr val="E1E1E1"/>
      </a:accent5>
      <a:accent6>
        <a:srgbClr val="767676"/>
      </a:accent6>
      <a:hlink>
        <a:srgbClr val="007FAE"/>
      </a:hlink>
      <a:folHlink>
        <a:srgbClr val="007FA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39180</TotalTime>
  <Words>826</Words>
  <Application>Microsoft Office PowerPoint</Application>
  <PresentationFormat>On-screen Show (16:9)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Franklin Gothic Book</vt:lpstr>
      <vt:lpstr>Franklin Gothic Medium</vt:lpstr>
      <vt:lpstr>Title Slide</vt:lpstr>
      <vt:lpstr>Divider Slide</vt:lpstr>
      <vt:lpstr>Text Slide</vt:lpstr>
      <vt:lpstr>Text &amp; Image Slide</vt:lpstr>
      <vt:lpstr>Closing Slide</vt:lpstr>
      <vt:lpstr>Predictive Analysis</vt:lpstr>
      <vt:lpstr>Machine Learning Algorithms</vt:lpstr>
      <vt:lpstr>Linear Regression</vt:lpstr>
      <vt:lpstr>Linear Regression (cont …)</vt:lpstr>
      <vt:lpstr>Advantages vs. Disadvantages</vt:lpstr>
      <vt:lpstr>Common Mistakes in Applying Linear Regression</vt:lpstr>
      <vt:lpstr>Common Mistakes in Applying Linear Regression: Relationship Between Variables</vt:lpstr>
      <vt:lpstr>Common Mistakes in Applying Linear Regression: Interaction of Attributes</vt:lpstr>
      <vt:lpstr>Common Mistakes in Applying Linear Regression: Interaction of Attributes (cont …)</vt:lpstr>
      <vt:lpstr>Common Mistakes in Applying Linear Regression: Interaction of Attributes (cont …)</vt:lpstr>
      <vt:lpstr>Linear Classification: Perceptron Algorithm</vt:lpstr>
      <vt:lpstr>Linear Classification: Perceptron Algorithm (cont …)</vt:lpstr>
      <vt:lpstr>Linear Classification: Perceptron Algorithm (cont …)</vt:lpstr>
      <vt:lpstr>Linear Classifier: Logistic Regression </vt:lpstr>
      <vt:lpstr>Decision Tres</vt:lpstr>
      <vt:lpstr>Regression Vs. Classifcation Trees</vt:lpstr>
      <vt:lpstr>PowerPoint Presentation</vt:lpstr>
      <vt:lpstr>Common Mistakes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Eric Cui</cp:lastModifiedBy>
  <cp:revision>324</cp:revision>
  <dcterms:created xsi:type="dcterms:W3CDTF">2010-04-12T23:12:02Z</dcterms:created>
  <dcterms:modified xsi:type="dcterms:W3CDTF">2020-04-21T22:42:37Z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