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2" r:id="rId4"/>
    <p:sldMasterId id="2147493464" r:id="rId5"/>
    <p:sldMasterId id="2147493473" r:id="rId6"/>
    <p:sldMasterId id="2147493478" r:id="rId7"/>
    <p:sldMasterId id="2147493482" r:id="rId8"/>
  </p:sldMasterIdLst>
  <p:notesMasterIdLst>
    <p:notesMasterId r:id="rId29"/>
  </p:notesMasterIdLst>
  <p:handoutMasterIdLst>
    <p:handoutMasterId r:id="rId30"/>
  </p:handoutMasterIdLst>
  <p:sldIdLst>
    <p:sldId id="256" r:id="rId9"/>
    <p:sldId id="348" r:id="rId10"/>
    <p:sldId id="352" r:id="rId11"/>
    <p:sldId id="346" r:id="rId12"/>
    <p:sldId id="349" r:id="rId13"/>
    <p:sldId id="350" r:id="rId14"/>
    <p:sldId id="351" r:id="rId15"/>
    <p:sldId id="353" r:id="rId16"/>
    <p:sldId id="354" r:id="rId17"/>
    <p:sldId id="338" r:id="rId18"/>
    <p:sldId id="355" r:id="rId19"/>
    <p:sldId id="347" r:id="rId20"/>
    <p:sldId id="342" r:id="rId21"/>
    <p:sldId id="339" r:id="rId22"/>
    <p:sldId id="359" r:id="rId23"/>
    <p:sldId id="356" r:id="rId24"/>
    <p:sldId id="357" r:id="rId25"/>
    <p:sldId id="345" r:id="rId26"/>
    <p:sldId id="358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B6"/>
    <a:srgbClr val="A6AFEF"/>
    <a:srgbClr val="BCD5B2"/>
    <a:srgbClr val="669900"/>
    <a:srgbClr val="B1B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0904D-1571-70D2-9807-78D1A012DF16}" v="663" dt="2020-04-21T22:14:17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79391" autoAdjust="0"/>
  </p:normalViewPr>
  <p:slideViewPr>
    <p:cSldViewPr snapToGrid="0" snapToObjects="1">
      <p:cViewPr varScale="1">
        <p:scale>
          <a:sx n="96" d="100"/>
          <a:sy n="96" d="100"/>
        </p:scale>
        <p:origin x="1296" y="67"/>
      </p:cViewPr>
      <p:guideLst>
        <p:guide orient="horz" pos="1619"/>
        <p:guide pos="2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FEC15-0F93-4848-9E34-62C80DE45F96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F4123-6AB6-4C7A-9A3B-22AD9BC09FB9}">
      <dgm:prSet phldrT="[Text]"/>
      <dgm:spPr/>
      <dgm:t>
        <a:bodyPr/>
        <a:lstStyle/>
        <a:p>
          <a:r>
            <a:rPr lang="en-US" dirty="0"/>
            <a:t>Variable</a:t>
          </a:r>
        </a:p>
      </dgm:t>
    </dgm:pt>
    <dgm:pt modelId="{386AAC57-E1C5-4917-A1D6-45EF39F47513}" type="parTrans" cxnId="{D7BF3011-429E-422B-A5DA-3E3316C16314}">
      <dgm:prSet/>
      <dgm:spPr/>
      <dgm:t>
        <a:bodyPr/>
        <a:lstStyle/>
        <a:p>
          <a:endParaRPr lang="en-US"/>
        </a:p>
      </dgm:t>
    </dgm:pt>
    <dgm:pt modelId="{C8A3F604-B6E6-4314-926E-622B4A49EB51}" type="sibTrans" cxnId="{D7BF3011-429E-422B-A5DA-3E3316C16314}">
      <dgm:prSet/>
      <dgm:spPr/>
      <dgm:t>
        <a:bodyPr/>
        <a:lstStyle/>
        <a:p>
          <a:endParaRPr lang="en-US"/>
        </a:p>
      </dgm:t>
    </dgm:pt>
    <dgm:pt modelId="{652B0363-435C-4C2B-9A57-6122D265CA73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C106BA9E-C2AC-45DC-B4ED-CB824CB17A03}" type="parTrans" cxnId="{3FEF87CA-AF68-4B1B-81E8-1BB3FD01F4D0}">
      <dgm:prSet/>
      <dgm:spPr/>
      <dgm:t>
        <a:bodyPr/>
        <a:lstStyle/>
        <a:p>
          <a:endParaRPr lang="en-US"/>
        </a:p>
      </dgm:t>
    </dgm:pt>
    <dgm:pt modelId="{7F47BBBF-4071-4970-BBC6-DF91CFD9554F}" type="sibTrans" cxnId="{3FEF87CA-AF68-4B1B-81E8-1BB3FD01F4D0}">
      <dgm:prSet/>
      <dgm:spPr/>
      <dgm:t>
        <a:bodyPr/>
        <a:lstStyle/>
        <a:p>
          <a:endParaRPr lang="en-US"/>
        </a:p>
      </dgm:t>
    </dgm:pt>
    <dgm:pt modelId="{F023A17F-2399-4916-A6F5-97EC8E7BACEB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75149BBC-743B-42B6-8939-728AB56800BA}" type="parTrans" cxnId="{B7B608AD-AEB4-4DF3-B593-7B012D859ADE}">
      <dgm:prSet/>
      <dgm:spPr/>
      <dgm:t>
        <a:bodyPr/>
        <a:lstStyle/>
        <a:p>
          <a:endParaRPr lang="en-US"/>
        </a:p>
      </dgm:t>
    </dgm:pt>
    <dgm:pt modelId="{90B2E66B-19EA-4307-9049-407C83B6A6ED}" type="sibTrans" cxnId="{B7B608AD-AEB4-4DF3-B593-7B012D859ADE}">
      <dgm:prSet/>
      <dgm:spPr/>
      <dgm:t>
        <a:bodyPr/>
        <a:lstStyle/>
        <a:p>
          <a:endParaRPr lang="en-US"/>
        </a:p>
      </dgm:t>
    </dgm:pt>
    <dgm:pt modelId="{47EAB266-9885-48D7-B78D-7C82E37B730B}" type="pres">
      <dgm:prSet presAssocID="{C06FEC15-0F93-4848-9E34-62C80DE45F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3FE1C6-A9B6-490E-A2BF-1B976A1AA055}" type="pres">
      <dgm:prSet presAssocID="{579F4123-6AB6-4C7A-9A3B-22AD9BC09FB9}" presName="hierRoot1" presStyleCnt="0">
        <dgm:presLayoutVars>
          <dgm:hierBranch val="init"/>
        </dgm:presLayoutVars>
      </dgm:prSet>
      <dgm:spPr/>
    </dgm:pt>
    <dgm:pt modelId="{11DB28C3-B5AD-44BE-91BB-964D3DEC02D7}" type="pres">
      <dgm:prSet presAssocID="{579F4123-6AB6-4C7A-9A3B-22AD9BC09FB9}" presName="rootComposite1" presStyleCnt="0"/>
      <dgm:spPr/>
    </dgm:pt>
    <dgm:pt modelId="{068ADBD6-01B8-4CE0-B4D3-1A977F27B952}" type="pres">
      <dgm:prSet presAssocID="{579F4123-6AB6-4C7A-9A3B-22AD9BC09FB9}" presName="rootText1" presStyleLbl="node0" presStyleIdx="0" presStyleCnt="1">
        <dgm:presLayoutVars>
          <dgm:chPref val="3"/>
        </dgm:presLayoutVars>
      </dgm:prSet>
      <dgm:spPr/>
    </dgm:pt>
    <dgm:pt modelId="{B534A023-1A4E-4D7E-A78D-BEE669C08A37}" type="pres">
      <dgm:prSet presAssocID="{579F4123-6AB6-4C7A-9A3B-22AD9BC09FB9}" presName="rootPict1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5D5E01FE-02CB-4720-A39F-EC7697E60397}" type="pres">
      <dgm:prSet presAssocID="{579F4123-6AB6-4C7A-9A3B-22AD9BC09FB9}" presName="rootConnector1" presStyleLbl="node1" presStyleIdx="0" presStyleCnt="0"/>
      <dgm:spPr/>
    </dgm:pt>
    <dgm:pt modelId="{34DF1484-38C3-4236-AF27-1D0AA89785D6}" type="pres">
      <dgm:prSet presAssocID="{579F4123-6AB6-4C7A-9A3B-22AD9BC09FB9}" presName="hierChild2" presStyleCnt="0"/>
      <dgm:spPr/>
    </dgm:pt>
    <dgm:pt modelId="{7094F123-C1DB-45F1-B333-DC2E59C1E240}" type="pres">
      <dgm:prSet presAssocID="{C106BA9E-C2AC-45DC-B4ED-CB824CB17A03}" presName="Name37" presStyleLbl="parChTrans1D2" presStyleIdx="0" presStyleCnt="2"/>
      <dgm:spPr/>
    </dgm:pt>
    <dgm:pt modelId="{F6B176FC-1849-4BF7-A8C3-4F881B196F17}" type="pres">
      <dgm:prSet presAssocID="{652B0363-435C-4C2B-9A57-6122D265CA73}" presName="hierRoot2" presStyleCnt="0">
        <dgm:presLayoutVars>
          <dgm:hierBranch val="init"/>
        </dgm:presLayoutVars>
      </dgm:prSet>
      <dgm:spPr/>
    </dgm:pt>
    <dgm:pt modelId="{08948D76-71BE-477E-882E-D9486756C246}" type="pres">
      <dgm:prSet presAssocID="{652B0363-435C-4C2B-9A57-6122D265CA73}" presName="rootComposite" presStyleCnt="0"/>
      <dgm:spPr/>
    </dgm:pt>
    <dgm:pt modelId="{A266B333-6813-48BF-BFAD-B6D08FC8773E}" type="pres">
      <dgm:prSet presAssocID="{652B0363-435C-4C2B-9A57-6122D265CA73}" presName="rootText" presStyleLbl="node2" presStyleIdx="0" presStyleCnt="2">
        <dgm:presLayoutVars>
          <dgm:chPref val="3"/>
        </dgm:presLayoutVars>
      </dgm:prSet>
      <dgm:spPr/>
    </dgm:pt>
    <dgm:pt modelId="{C152B627-306B-43DC-A030-D25FC0277E1C}" type="pres">
      <dgm:prSet presAssocID="{652B0363-435C-4C2B-9A57-6122D265CA73}" presName="rootPict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CB660AF-D737-4BAB-9C78-4758B1C92099}" type="pres">
      <dgm:prSet presAssocID="{652B0363-435C-4C2B-9A57-6122D265CA73}" presName="rootConnector" presStyleLbl="node2" presStyleIdx="0" presStyleCnt="2"/>
      <dgm:spPr/>
    </dgm:pt>
    <dgm:pt modelId="{AB07C0AA-BB0E-4311-ABC6-00630E4BA102}" type="pres">
      <dgm:prSet presAssocID="{652B0363-435C-4C2B-9A57-6122D265CA73}" presName="hierChild4" presStyleCnt="0"/>
      <dgm:spPr/>
    </dgm:pt>
    <dgm:pt modelId="{5DB83038-8A0E-47CD-B798-4CD0FCE3CAC7}" type="pres">
      <dgm:prSet presAssocID="{652B0363-435C-4C2B-9A57-6122D265CA73}" presName="hierChild5" presStyleCnt="0"/>
      <dgm:spPr/>
    </dgm:pt>
    <dgm:pt modelId="{65F998D6-D3A9-4B8E-8BCF-C878D1F268E1}" type="pres">
      <dgm:prSet presAssocID="{75149BBC-743B-42B6-8939-728AB56800BA}" presName="Name37" presStyleLbl="parChTrans1D2" presStyleIdx="1" presStyleCnt="2"/>
      <dgm:spPr/>
    </dgm:pt>
    <dgm:pt modelId="{757AFF98-C50E-48A1-99CB-80B3E108C2EC}" type="pres">
      <dgm:prSet presAssocID="{F023A17F-2399-4916-A6F5-97EC8E7BACEB}" presName="hierRoot2" presStyleCnt="0">
        <dgm:presLayoutVars>
          <dgm:hierBranch val="init"/>
        </dgm:presLayoutVars>
      </dgm:prSet>
      <dgm:spPr/>
    </dgm:pt>
    <dgm:pt modelId="{DCEE5E0D-F5F9-497D-97EE-416FD1D9ADE0}" type="pres">
      <dgm:prSet presAssocID="{F023A17F-2399-4916-A6F5-97EC8E7BACEB}" presName="rootComposite" presStyleCnt="0"/>
      <dgm:spPr/>
    </dgm:pt>
    <dgm:pt modelId="{FDE7BDAF-9DF4-48E6-AC4A-CB5158E9CB9B}" type="pres">
      <dgm:prSet presAssocID="{F023A17F-2399-4916-A6F5-97EC8E7BACEB}" presName="rootText" presStyleLbl="node2" presStyleIdx="1" presStyleCnt="2">
        <dgm:presLayoutVars>
          <dgm:chPref val="3"/>
        </dgm:presLayoutVars>
      </dgm:prSet>
      <dgm:spPr/>
    </dgm:pt>
    <dgm:pt modelId="{D33A2F39-621D-4F7E-B52F-491DA9C3143B}" type="pres">
      <dgm:prSet presAssocID="{F023A17F-2399-4916-A6F5-97EC8E7BACEB}" presName="rootPict" presStyleLbl="align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7DB616EF-E55D-45B8-BB3C-ACA5B85A3E30}" type="pres">
      <dgm:prSet presAssocID="{F023A17F-2399-4916-A6F5-97EC8E7BACEB}" presName="rootConnector" presStyleLbl="node2" presStyleIdx="1" presStyleCnt="2"/>
      <dgm:spPr/>
    </dgm:pt>
    <dgm:pt modelId="{B54C026E-741D-4E90-A23A-EDD554E5DAF9}" type="pres">
      <dgm:prSet presAssocID="{F023A17F-2399-4916-A6F5-97EC8E7BACEB}" presName="hierChild4" presStyleCnt="0"/>
      <dgm:spPr/>
    </dgm:pt>
    <dgm:pt modelId="{A40DE144-9B8F-4892-B5CF-666F5900DACD}" type="pres">
      <dgm:prSet presAssocID="{F023A17F-2399-4916-A6F5-97EC8E7BACEB}" presName="hierChild5" presStyleCnt="0"/>
      <dgm:spPr/>
    </dgm:pt>
    <dgm:pt modelId="{E3D10272-1B65-4FFD-93F9-B2D725DAA59F}" type="pres">
      <dgm:prSet presAssocID="{579F4123-6AB6-4C7A-9A3B-22AD9BC09FB9}" presName="hierChild3" presStyleCnt="0"/>
      <dgm:spPr/>
    </dgm:pt>
  </dgm:ptLst>
  <dgm:cxnLst>
    <dgm:cxn modelId="{D7BF3011-429E-422B-A5DA-3E3316C16314}" srcId="{C06FEC15-0F93-4848-9E34-62C80DE45F96}" destId="{579F4123-6AB6-4C7A-9A3B-22AD9BC09FB9}" srcOrd="0" destOrd="0" parTransId="{386AAC57-E1C5-4917-A1D6-45EF39F47513}" sibTransId="{C8A3F604-B6E6-4314-926E-622B4A49EB51}"/>
    <dgm:cxn modelId="{183F4511-54BA-48F7-B1F0-64B133C3D6A1}" type="presOf" srcId="{652B0363-435C-4C2B-9A57-6122D265CA73}" destId="{0CB660AF-D737-4BAB-9C78-4758B1C92099}" srcOrd="1" destOrd="0" presId="urn:microsoft.com/office/officeart/2005/8/layout/pictureOrgChart+Icon"/>
    <dgm:cxn modelId="{5F53C023-1D89-4EBA-91DC-08C9A88609F8}" type="presOf" srcId="{652B0363-435C-4C2B-9A57-6122D265CA73}" destId="{A266B333-6813-48BF-BFAD-B6D08FC8773E}" srcOrd="0" destOrd="0" presId="urn:microsoft.com/office/officeart/2005/8/layout/pictureOrgChart+Icon"/>
    <dgm:cxn modelId="{34366E5C-B652-4F52-B760-CB916EF408B8}" type="presOf" srcId="{C106BA9E-C2AC-45DC-B4ED-CB824CB17A03}" destId="{7094F123-C1DB-45F1-B333-DC2E59C1E240}" srcOrd="0" destOrd="0" presId="urn:microsoft.com/office/officeart/2005/8/layout/pictureOrgChart+Icon"/>
    <dgm:cxn modelId="{F4054160-42EF-4F88-8A81-2F9A06DB659F}" type="presOf" srcId="{C06FEC15-0F93-4848-9E34-62C80DE45F96}" destId="{47EAB266-9885-48D7-B78D-7C82E37B730B}" srcOrd="0" destOrd="0" presId="urn:microsoft.com/office/officeart/2005/8/layout/pictureOrgChart+Icon"/>
    <dgm:cxn modelId="{CAD31B53-D41C-446D-89FD-00FE4F118A2F}" type="presOf" srcId="{579F4123-6AB6-4C7A-9A3B-22AD9BC09FB9}" destId="{068ADBD6-01B8-4CE0-B4D3-1A977F27B952}" srcOrd="0" destOrd="0" presId="urn:microsoft.com/office/officeart/2005/8/layout/pictureOrgChart+Icon"/>
    <dgm:cxn modelId="{B7B608AD-AEB4-4DF3-B593-7B012D859ADE}" srcId="{579F4123-6AB6-4C7A-9A3B-22AD9BC09FB9}" destId="{F023A17F-2399-4916-A6F5-97EC8E7BACEB}" srcOrd="1" destOrd="0" parTransId="{75149BBC-743B-42B6-8939-728AB56800BA}" sibTransId="{90B2E66B-19EA-4307-9049-407C83B6A6ED}"/>
    <dgm:cxn modelId="{34D546B2-1500-4AD0-ACE1-1BB01DA605C5}" type="presOf" srcId="{F023A17F-2399-4916-A6F5-97EC8E7BACEB}" destId="{7DB616EF-E55D-45B8-BB3C-ACA5B85A3E30}" srcOrd="1" destOrd="0" presId="urn:microsoft.com/office/officeart/2005/8/layout/pictureOrgChart+Icon"/>
    <dgm:cxn modelId="{D62E06BB-6838-4EBA-A1C7-B37F20B1DDA3}" type="presOf" srcId="{75149BBC-743B-42B6-8939-728AB56800BA}" destId="{65F998D6-D3A9-4B8E-8BCF-C878D1F268E1}" srcOrd="0" destOrd="0" presId="urn:microsoft.com/office/officeart/2005/8/layout/pictureOrgChart+Icon"/>
    <dgm:cxn modelId="{B369E2C5-AD83-4DF3-BFCF-96516BD60E3F}" type="presOf" srcId="{F023A17F-2399-4916-A6F5-97EC8E7BACEB}" destId="{FDE7BDAF-9DF4-48E6-AC4A-CB5158E9CB9B}" srcOrd="0" destOrd="0" presId="urn:microsoft.com/office/officeart/2005/8/layout/pictureOrgChart+Icon"/>
    <dgm:cxn modelId="{3FEF87CA-AF68-4B1B-81E8-1BB3FD01F4D0}" srcId="{579F4123-6AB6-4C7A-9A3B-22AD9BC09FB9}" destId="{652B0363-435C-4C2B-9A57-6122D265CA73}" srcOrd="0" destOrd="0" parTransId="{C106BA9E-C2AC-45DC-B4ED-CB824CB17A03}" sibTransId="{7F47BBBF-4071-4970-BBC6-DF91CFD9554F}"/>
    <dgm:cxn modelId="{FFA901D5-D95F-4DC0-AF18-4C7418A8E2FA}" type="presOf" srcId="{579F4123-6AB6-4C7A-9A3B-22AD9BC09FB9}" destId="{5D5E01FE-02CB-4720-A39F-EC7697E60397}" srcOrd="1" destOrd="0" presId="urn:microsoft.com/office/officeart/2005/8/layout/pictureOrgChart+Icon"/>
    <dgm:cxn modelId="{864EA462-04A5-4484-8A94-044274859F4A}" type="presParOf" srcId="{47EAB266-9885-48D7-B78D-7C82E37B730B}" destId="{273FE1C6-A9B6-490E-A2BF-1B976A1AA055}" srcOrd="0" destOrd="0" presId="urn:microsoft.com/office/officeart/2005/8/layout/pictureOrgChart+Icon"/>
    <dgm:cxn modelId="{E9A9F214-68BD-4CFA-8A1A-9AF5BB877EA7}" type="presParOf" srcId="{273FE1C6-A9B6-490E-A2BF-1B976A1AA055}" destId="{11DB28C3-B5AD-44BE-91BB-964D3DEC02D7}" srcOrd="0" destOrd="0" presId="urn:microsoft.com/office/officeart/2005/8/layout/pictureOrgChart+Icon"/>
    <dgm:cxn modelId="{0249C6B4-154B-4647-B163-809964C69FEB}" type="presParOf" srcId="{11DB28C3-B5AD-44BE-91BB-964D3DEC02D7}" destId="{068ADBD6-01B8-4CE0-B4D3-1A977F27B952}" srcOrd="0" destOrd="0" presId="urn:microsoft.com/office/officeart/2005/8/layout/pictureOrgChart+Icon"/>
    <dgm:cxn modelId="{4FB06CF4-E9AE-46C7-9BC5-77CD1F3F01F9}" type="presParOf" srcId="{11DB28C3-B5AD-44BE-91BB-964D3DEC02D7}" destId="{B534A023-1A4E-4D7E-A78D-BEE669C08A37}" srcOrd="1" destOrd="0" presId="urn:microsoft.com/office/officeart/2005/8/layout/pictureOrgChart+Icon"/>
    <dgm:cxn modelId="{530C7501-8E23-4D2F-A0A7-98F41CC21975}" type="presParOf" srcId="{11DB28C3-B5AD-44BE-91BB-964D3DEC02D7}" destId="{5D5E01FE-02CB-4720-A39F-EC7697E60397}" srcOrd="2" destOrd="0" presId="urn:microsoft.com/office/officeart/2005/8/layout/pictureOrgChart+Icon"/>
    <dgm:cxn modelId="{4514927C-A830-42CA-83B3-D38F2F92B6AE}" type="presParOf" srcId="{273FE1C6-A9B6-490E-A2BF-1B976A1AA055}" destId="{34DF1484-38C3-4236-AF27-1D0AA89785D6}" srcOrd="1" destOrd="0" presId="urn:microsoft.com/office/officeart/2005/8/layout/pictureOrgChart+Icon"/>
    <dgm:cxn modelId="{7632852B-CB61-490C-96FE-0C29DF96B688}" type="presParOf" srcId="{34DF1484-38C3-4236-AF27-1D0AA89785D6}" destId="{7094F123-C1DB-45F1-B333-DC2E59C1E240}" srcOrd="0" destOrd="0" presId="urn:microsoft.com/office/officeart/2005/8/layout/pictureOrgChart+Icon"/>
    <dgm:cxn modelId="{34CF657E-B4CC-41AA-A172-7BAA6BFF7AB8}" type="presParOf" srcId="{34DF1484-38C3-4236-AF27-1D0AA89785D6}" destId="{F6B176FC-1849-4BF7-A8C3-4F881B196F17}" srcOrd="1" destOrd="0" presId="urn:microsoft.com/office/officeart/2005/8/layout/pictureOrgChart+Icon"/>
    <dgm:cxn modelId="{2DCE07E2-1207-43F8-BB9D-8FDF4457732D}" type="presParOf" srcId="{F6B176FC-1849-4BF7-A8C3-4F881B196F17}" destId="{08948D76-71BE-477E-882E-D9486756C246}" srcOrd="0" destOrd="0" presId="urn:microsoft.com/office/officeart/2005/8/layout/pictureOrgChart+Icon"/>
    <dgm:cxn modelId="{1B9F27DD-C80C-4D14-9947-9A06DE05579C}" type="presParOf" srcId="{08948D76-71BE-477E-882E-D9486756C246}" destId="{A266B333-6813-48BF-BFAD-B6D08FC8773E}" srcOrd="0" destOrd="0" presId="urn:microsoft.com/office/officeart/2005/8/layout/pictureOrgChart+Icon"/>
    <dgm:cxn modelId="{826224D4-4D05-41AD-BD1D-72AB9CD2E700}" type="presParOf" srcId="{08948D76-71BE-477E-882E-D9486756C246}" destId="{C152B627-306B-43DC-A030-D25FC0277E1C}" srcOrd="1" destOrd="0" presId="urn:microsoft.com/office/officeart/2005/8/layout/pictureOrgChart+Icon"/>
    <dgm:cxn modelId="{16DED522-8407-4113-82B9-CE3B22F90BDC}" type="presParOf" srcId="{08948D76-71BE-477E-882E-D9486756C246}" destId="{0CB660AF-D737-4BAB-9C78-4758B1C92099}" srcOrd="2" destOrd="0" presId="urn:microsoft.com/office/officeart/2005/8/layout/pictureOrgChart+Icon"/>
    <dgm:cxn modelId="{EA4477D2-84E8-4CC4-B249-233BBE156D6F}" type="presParOf" srcId="{F6B176FC-1849-4BF7-A8C3-4F881B196F17}" destId="{AB07C0AA-BB0E-4311-ABC6-00630E4BA102}" srcOrd="1" destOrd="0" presId="urn:microsoft.com/office/officeart/2005/8/layout/pictureOrgChart+Icon"/>
    <dgm:cxn modelId="{8016C5DA-9F45-4999-9FE4-F459A397B584}" type="presParOf" srcId="{F6B176FC-1849-4BF7-A8C3-4F881B196F17}" destId="{5DB83038-8A0E-47CD-B798-4CD0FCE3CAC7}" srcOrd="2" destOrd="0" presId="urn:microsoft.com/office/officeart/2005/8/layout/pictureOrgChart+Icon"/>
    <dgm:cxn modelId="{13A83E62-9B48-46CB-8151-52023C370F36}" type="presParOf" srcId="{34DF1484-38C3-4236-AF27-1D0AA89785D6}" destId="{65F998D6-D3A9-4B8E-8BCF-C878D1F268E1}" srcOrd="2" destOrd="0" presId="urn:microsoft.com/office/officeart/2005/8/layout/pictureOrgChart+Icon"/>
    <dgm:cxn modelId="{A32DED69-7E9D-4CD2-85F5-548559B156A1}" type="presParOf" srcId="{34DF1484-38C3-4236-AF27-1D0AA89785D6}" destId="{757AFF98-C50E-48A1-99CB-80B3E108C2EC}" srcOrd="3" destOrd="0" presId="urn:microsoft.com/office/officeart/2005/8/layout/pictureOrgChart+Icon"/>
    <dgm:cxn modelId="{E164E8C7-3EE7-42DA-8792-631DBC1687E4}" type="presParOf" srcId="{757AFF98-C50E-48A1-99CB-80B3E108C2EC}" destId="{DCEE5E0D-F5F9-497D-97EE-416FD1D9ADE0}" srcOrd="0" destOrd="0" presId="urn:microsoft.com/office/officeart/2005/8/layout/pictureOrgChart+Icon"/>
    <dgm:cxn modelId="{666A74F9-6194-45A5-AE92-285081040BB1}" type="presParOf" srcId="{DCEE5E0D-F5F9-497D-97EE-416FD1D9ADE0}" destId="{FDE7BDAF-9DF4-48E6-AC4A-CB5158E9CB9B}" srcOrd="0" destOrd="0" presId="urn:microsoft.com/office/officeart/2005/8/layout/pictureOrgChart+Icon"/>
    <dgm:cxn modelId="{1B827A91-A4C2-4A11-94DB-FDC9538849A4}" type="presParOf" srcId="{DCEE5E0D-F5F9-497D-97EE-416FD1D9ADE0}" destId="{D33A2F39-621D-4F7E-B52F-491DA9C3143B}" srcOrd="1" destOrd="0" presId="urn:microsoft.com/office/officeart/2005/8/layout/pictureOrgChart+Icon"/>
    <dgm:cxn modelId="{F0BFA2E3-6711-4372-B9F6-9981D92E1367}" type="presParOf" srcId="{DCEE5E0D-F5F9-497D-97EE-416FD1D9ADE0}" destId="{7DB616EF-E55D-45B8-BB3C-ACA5B85A3E30}" srcOrd="2" destOrd="0" presId="urn:microsoft.com/office/officeart/2005/8/layout/pictureOrgChart+Icon"/>
    <dgm:cxn modelId="{DC0269DC-2886-4CCF-9C2E-18D76EBE405C}" type="presParOf" srcId="{757AFF98-C50E-48A1-99CB-80B3E108C2EC}" destId="{B54C026E-741D-4E90-A23A-EDD554E5DAF9}" srcOrd="1" destOrd="0" presId="urn:microsoft.com/office/officeart/2005/8/layout/pictureOrgChart+Icon"/>
    <dgm:cxn modelId="{239F34D1-19C5-401A-829A-5C35EDCE212F}" type="presParOf" srcId="{757AFF98-C50E-48A1-99CB-80B3E108C2EC}" destId="{A40DE144-9B8F-4892-B5CF-666F5900DACD}" srcOrd="2" destOrd="0" presId="urn:microsoft.com/office/officeart/2005/8/layout/pictureOrgChart+Icon"/>
    <dgm:cxn modelId="{E8311294-E76E-4F8F-921A-0E8D960F59EA}" type="presParOf" srcId="{273FE1C6-A9B6-490E-A2BF-1B976A1AA055}" destId="{E3D10272-1B65-4FFD-93F9-B2D725DAA59F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998D6-D3A9-4B8E-8BCF-C878D1F268E1}">
      <dsp:nvSpPr>
        <dsp:cNvPr id="0" name=""/>
        <dsp:cNvSpPr/>
      </dsp:nvSpPr>
      <dsp:spPr>
        <a:xfrm>
          <a:off x="1516730" y="1173449"/>
          <a:ext cx="830026" cy="288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54"/>
              </a:lnTo>
              <a:lnTo>
                <a:pt x="830026" y="144054"/>
              </a:lnTo>
              <a:lnTo>
                <a:pt x="830026" y="2881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4F123-C1DB-45F1-B333-DC2E59C1E240}">
      <dsp:nvSpPr>
        <dsp:cNvPr id="0" name=""/>
        <dsp:cNvSpPr/>
      </dsp:nvSpPr>
      <dsp:spPr>
        <a:xfrm>
          <a:off x="686703" y="1173449"/>
          <a:ext cx="830026" cy="288108"/>
        </a:xfrm>
        <a:custGeom>
          <a:avLst/>
          <a:gdLst/>
          <a:ahLst/>
          <a:cxnLst/>
          <a:rect l="0" t="0" r="0" b="0"/>
          <a:pathLst>
            <a:path>
              <a:moveTo>
                <a:pt x="830026" y="0"/>
              </a:moveTo>
              <a:lnTo>
                <a:pt x="830026" y="144054"/>
              </a:lnTo>
              <a:lnTo>
                <a:pt x="0" y="144054"/>
              </a:lnTo>
              <a:lnTo>
                <a:pt x="0" y="2881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ADBD6-01B8-4CE0-B4D3-1A977F27B952}">
      <dsp:nvSpPr>
        <dsp:cNvPr id="0" name=""/>
        <dsp:cNvSpPr/>
      </dsp:nvSpPr>
      <dsp:spPr>
        <a:xfrm>
          <a:off x="830758" y="487476"/>
          <a:ext cx="1371944" cy="685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191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Variable</a:t>
          </a:r>
        </a:p>
      </dsp:txBody>
      <dsp:txXfrm>
        <a:off x="830758" y="487476"/>
        <a:ext cx="1371944" cy="685972"/>
      </dsp:txXfrm>
    </dsp:sp>
    <dsp:sp modelId="{B534A023-1A4E-4D7E-A78D-BEE669C08A37}">
      <dsp:nvSpPr>
        <dsp:cNvPr id="0" name=""/>
        <dsp:cNvSpPr/>
      </dsp:nvSpPr>
      <dsp:spPr>
        <a:xfrm>
          <a:off x="899355" y="556074"/>
          <a:ext cx="411583" cy="548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B333-6813-48BF-BFAD-B6D08FC8773E}">
      <dsp:nvSpPr>
        <dsp:cNvPr id="0" name=""/>
        <dsp:cNvSpPr/>
      </dsp:nvSpPr>
      <dsp:spPr>
        <a:xfrm>
          <a:off x="731" y="1461557"/>
          <a:ext cx="1371944" cy="685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191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Categorical</a:t>
          </a:r>
        </a:p>
      </dsp:txBody>
      <dsp:txXfrm>
        <a:off x="731" y="1461557"/>
        <a:ext cx="1371944" cy="685972"/>
      </dsp:txXfrm>
    </dsp:sp>
    <dsp:sp modelId="{C152B627-306B-43DC-A030-D25FC0277E1C}">
      <dsp:nvSpPr>
        <dsp:cNvPr id="0" name=""/>
        <dsp:cNvSpPr/>
      </dsp:nvSpPr>
      <dsp:spPr>
        <a:xfrm>
          <a:off x="69328" y="1530154"/>
          <a:ext cx="411583" cy="5487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7BDAF-9DF4-48E6-AC4A-CB5158E9CB9B}">
      <dsp:nvSpPr>
        <dsp:cNvPr id="0" name=""/>
        <dsp:cNvSpPr/>
      </dsp:nvSpPr>
      <dsp:spPr>
        <a:xfrm>
          <a:off x="1660784" y="1461557"/>
          <a:ext cx="1371944" cy="685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191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Continuous</a:t>
          </a:r>
        </a:p>
      </dsp:txBody>
      <dsp:txXfrm>
        <a:off x="1660784" y="1461557"/>
        <a:ext cx="1371944" cy="685972"/>
      </dsp:txXfrm>
    </dsp:sp>
    <dsp:sp modelId="{D33A2F39-621D-4F7E-B52F-491DA9C3143B}">
      <dsp:nvSpPr>
        <dsp:cNvPr id="0" name=""/>
        <dsp:cNvSpPr/>
      </dsp:nvSpPr>
      <dsp:spPr>
        <a:xfrm>
          <a:off x="1729381" y="1530154"/>
          <a:ext cx="411583" cy="548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8EC5-1D92-5647-9CE5-0E7945A98D2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4738E-DF8F-7D43-AEDA-B82A914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AB9B-A9BF-A14F-8C05-D5A3923814E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C993E-BEB6-6C41-8CFE-173E70C9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0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Measures of variability address the question, “How spread out are the scores from one another?”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Measures of variability address the question, “How spread out are the scores from one another?”</a:t>
                </a:r>
              </a:p>
              <a:p>
                <a:r>
                  <a:rPr lang="en-US" dirty="0"/>
                  <a:t>Range: is relatively easy to understand. However it has several limitations: it tends to change systematically as a function of the sampling size. The larger the sample size, the larger the range. Range tends to be unstable. A large change in only one case, either the maximum or the minimum value, will result in a large change in the range.</a:t>
                </a:r>
              </a:p>
              <a:p>
                <a:r>
                  <a:rPr lang="en-US" dirty="0"/>
                  <a:t>Interquartile range: point that separate the lowest 25% of the scores from the highest 75% of the scores (First quartile). point that separate the lowest 75% of the scores from the highest 25% of the scores (Third quartile). Median is the second quartile. Interquartile range is the range on the scale within which the middle 50% of the cases fall.</a:t>
                </a:r>
              </a:p>
              <a:p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en-US" dirty="0"/>
                  <a:t>: mu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rolina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9" name="Picture 8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6598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18699" y="976313"/>
            <a:ext cx="6158642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227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8293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hletic Nav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rgbClr val="1329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36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6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8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8" y="976313"/>
            <a:ext cx="8717735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726680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18698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88" y="348323"/>
            <a:ext cx="6538165" cy="2221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14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8" r:id="rId1"/>
    <p:sldLayoutId id="2147493499" r:id="rId2"/>
    <p:sldLayoutId id="2147493500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1950" y="1304552"/>
            <a:ext cx="8437336" cy="12624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66" r:id="rId2"/>
    <p:sldLayoutId id="2147493485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800" i="0" kern="1200">
          <a:solidFill>
            <a:schemeClr val="bg1"/>
          </a:solidFill>
          <a:latin typeface="+mj-lt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Pattern_White_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2"/>
            <a:ext cx="914311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97" y="976313"/>
            <a:ext cx="8717736" cy="348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9" name="Rectangle 8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Old_Well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12" name="Straight Connector 11"/>
          <p:cNvCxnSpPr/>
          <p:nvPr userDrawn="1"/>
        </p:nvCxnSpPr>
        <p:spPr>
          <a:xfrm>
            <a:off x="-1" y="760412"/>
            <a:ext cx="91440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EFDB03-09F5-4424-B5B8-F63E5DF0DE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46667"/>
          <a:stretch/>
        </p:blipFill>
        <p:spPr>
          <a:xfrm>
            <a:off x="218698" y="4792187"/>
            <a:ext cx="1272172" cy="262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D25A4F-ABA4-4876-B460-F72FF53F43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83333" t="-1497" r="-3334"/>
          <a:stretch/>
        </p:blipFill>
        <p:spPr>
          <a:xfrm>
            <a:off x="8078356" y="4787529"/>
            <a:ext cx="477077" cy="266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1E9F4-1DA1-4254-A508-2C381FBF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32235" b="32236"/>
          <a:stretch/>
        </p:blipFill>
        <p:spPr>
          <a:xfrm>
            <a:off x="4124978" y="4761633"/>
            <a:ext cx="904221" cy="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Pattern_White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1"/>
            <a:ext cx="9143111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Old_Well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24" name="Straight Connector 23"/>
          <p:cNvCxnSpPr/>
          <p:nvPr userDrawn="1"/>
        </p:nvCxnSpPr>
        <p:spPr>
          <a:xfrm>
            <a:off x="-1" y="760412"/>
            <a:ext cx="925561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52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4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3" r:id="rId1"/>
    <p:sldLayoutId id="2147493487" r:id="rId2"/>
    <p:sldLayoutId id="2147493488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gis.stackexchange.com/questions/178171/more-information-from-summary-statistics-tool-in-arcgis/178308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ENABLE </a:t>
            </a:r>
          </a:p>
        </p:txBody>
      </p:sp>
    </p:spTree>
    <p:extLst>
      <p:ext uri="{BB962C8B-B14F-4D97-AF65-F5344CB8AC3E}">
        <p14:creationId xmlns:p14="http://schemas.microsoft.com/office/powerpoint/2010/main" val="121001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A3CD-ED12-498B-A1AB-9B4915E5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 Summary Statistics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02B8-E9B7-48C2-92B6-83435B16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1, 2, 2, </a:t>
            </a:r>
            <a:r>
              <a:rPr lang="en-US" b="1" dirty="0"/>
              <a:t>3</a:t>
            </a:r>
            <a:r>
              <a:rPr lang="en-US" dirty="0"/>
              <a:t>, 4, 7, 9</a:t>
            </a:r>
          </a:p>
          <a:p>
            <a:r>
              <a:rPr lang="en-US" dirty="0"/>
              <a:t>Median</a:t>
            </a:r>
          </a:p>
          <a:p>
            <a:pPr lvl="1"/>
            <a:r>
              <a:rPr lang="en-US" dirty="0"/>
              <a:t>{1, 2, 3, 4, 5, 6, 7, 8, 9 </a:t>
            </a:r>
          </a:p>
          <a:p>
            <a:pPr lvl="1"/>
            <a:r>
              <a:rPr lang="en-US" dirty="0"/>
              <a:t>(4+5) / 2 = 4.5</a:t>
            </a:r>
          </a:p>
          <a:p>
            <a:r>
              <a:rPr lang="en-US" dirty="0"/>
              <a:t>Mean</a:t>
            </a:r>
          </a:p>
          <a:p>
            <a:pPr lvl="1"/>
            <a:r>
              <a:rPr lang="en-US" dirty="0"/>
              <a:t>(1+2+2+3+4+7+9)/7 =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CA52E-CA51-4D3E-ACBA-AD33CA611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dirty="0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7DE7-90CD-49FB-88AA-D4E685AE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 Summary Statistics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68BE-FAE4-4752-A2E2-545D1A89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Outliers!</a:t>
            </a:r>
          </a:p>
          <a:p>
            <a:pPr lvl="1"/>
            <a:r>
              <a:rPr lang="en-US" dirty="0"/>
              <a:t>Data that differs significantly from others observations</a:t>
            </a:r>
          </a:p>
          <a:p>
            <a:pPr lvl="1"/>
            <a:r>
              <a:rPr lang="en-US" dirty="0"/>
              <a:t>Can be extremely high or extremely low</a:t>
            </a:r>
          </a:p>
          <a:p>
            <a:r>
              <a:rPr lang="en-US" dirty="0"/>
              <a:t>Example: 1, 2, 2, </a:t>
            </a:r>
            <a:r>
              <a:rPr lang="en-US" b="1" dirty="0"/>
              <a:t>3</a:t>
            </a:r>
            <a:r>
              <a:rPr lang="en-US" dirty="0"/>
              <a:t>, 4, 7, 900</a:t>
            </a:r>
          </a:p>
          <a:p>
            <a:pPr lvl="1"/>
            <a:r>
              <a:rPr lang="en-US" dirty="0"/>
              <a:t>Median: 4.5</a:t>
            </a:r>
          </a:p>
          <a:p>
            <a:pPr lvl="1"/>
            <a:r>
              <a:rPr lang="en-US" dirty="0"/>
              <a:t>Mean: 131.3</a:t>
            </a:r>
          </a:p>
          <a:p>
            <a:r>
              <a:rPr lang="en-US" dirty="0"/>
              <a:t>Median better for data that is skewed or has many outliers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E156-FAF1-41D2-B81E-5D3BF97DD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2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7EB4-4B06-4E96-A56A-EC624BC9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D60-FAE1-417A-8EF4-636A0EF8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  <a:p>
            <a:pPr lvl="1"/>
            <a:r>
              <a:rPr lang="en-US" dirty="0"/>
              <a:t>The number of observations</a:t>
            </a:r>
          </a:p>
          <a:p>
            <a:r>
              <a:rPr lang="en-US" dirty="0"/>
              <a:t>Percent</a:t>
            </a:r>
          </a:p>
          <a:p>
            <a:pPr lvl="1"/>
            <a:r>
              <a:rPr lang="en-US" dirty="0"/>
              <a:t>The percentage of that particular category for a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/>
              <a:t>Insert table of the hospital death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DA134-6E88-4695-A2EA-0DF57E13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CAFF-C18F-49E9-A5E5-ABC3DE13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E1219-3570-484B-92C0-2BBE8D22A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dirty="0" smtClean="0"/>
              <a:pPr/>
              <a:t>13</a:t>
            </a:fld>
            <a:endParaRPr lang="en-US" dirty="0"/>
          </a:p>
        </p:txBody>
      </p:sp>
      <p:pic>
        <p:nvPicPr>
          <p:cNvPr id="6146" name="Picture 2" descr="simulation">
            <a:extLst>
              <a:ext uri="{FF2B5EF4-FFF2-40B4-BE49-F238E27FC236}">
                <a16:creationId xmlns:a16="http://schemas.microsoft.com/office/drawing/2014/main" id="{C82C9F2D-CF59-4A7B-BC00-F76B7D30BD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 t="2914" r="2257" b="13869"/>
          <a:stretch/>
        </p:blipFill>
        <p:spPr bwMode="auto">
          <a:xfrm>
            <a:off x="2635045" y="904568"/>
            <a:ext cx="3873910" cy="37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6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653-F947-4ECE-ABB7-09B5AA1B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6817-F2C4-4575-B999-9B2FCC5B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Variability show how “spread out” a continuous variable is</a:t>
            </a:r>
          </a:p>
          <a:p>
            <a:pPr lvl="1"/>
            <a:r>
              <a:rPr lang="en-US" dirty="0"/>
              <a:t>Standard deviation: variability measure for means</a:t>
            </a:r>
          </a:p>
          <a:p>
            <a:pPr lvl="1"/>
            <a:r>
              <a:rPr lang="en-US" dirty="0"/>
              <a:t>Interquartile Range (IQR): variability measure for medians</a:t>
            </a:r>
          </a:p>
          <a:p>
            <a:pPr lvl="1"/>
            <a:r>
              <a:rPr lang="en-US" dirty="0"/>
              <a:t>Range: the difference between the largest score and the smallest score.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E7A09-90F5-4FD6-A3EF-F74512B29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dirty="0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6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C7E1-8E60-410B-9AB6-39BBC359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80C8-ADED-426D-94CE-E475E407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up with relevant example data</a:t>
            </a:r>
          </a:p>
          <a:p>
            <a:r>
              <a:rPr lang="en-US" dirty="0"/>
              <a:t>Ask them to calculate summary statistics from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196D5-F407-49BD-A2BC-FD8FFC7D7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FE3F-646C-4955-9C51-6704945C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7FE9-E067-4CD3-939E-44972D2A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for continuous variables</a:t>
            </a:r>
          </a:p>
          <a:p>
            <a:r>
              <a:rPr lang="en-US" dirty="0"/>
              <a:t>Graphical display of data using bars of different heights. </a:t>
            </a:r>
          </a:p>
          <a:p>
            <a:r>
              <a:rPr lang="en-US" dirty="0"/>
              <a:t>Each bar groups numbers into ranges. </a:t>
            </a:r>
          </a:p>
          <a:p>
            <a:pPr lvl="1"/>
            <a:r>
              <a:rPr lang="en-US" dirty="0"/>
              <a:t>Taller bars show that more data falls in that range. </a:t>
            </a:r>
          </a:p>
          <a:p>
            <a:pPr lvl="1"/>
            <a:r>
              <a:rPr lang="en-US" dirty="0"/>
              <a:t>Smaller bars show that less data falls into that range</a:t>
            </a:r>
          </a:p>
          <a:p>
            <a:r>
              <a:rPr lang="en-US" dirty="0"/>
              <a:t>A histogram displays the shape and spread of continuous data.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798FA-61AF-4947-B0D3-3420417B8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3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9386-AAD2-44DA-B995-2C29C00C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69CB7-0C32-4C73-8443-C3F189295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72" y="976312"/>
            <a:ext cx="3968887" cy="38198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8150A-8B46-4168-801C-4F037015D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8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0C76-9794-486A-848E-4037E796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320D-F776-40F2-8D8A-A10DEBDA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for graphical variables</a:t>
            </a:r>
          </a:p>
          <a:p>
            <a:r>
              <a:rPr lang="en-US" dirty="0"/>
              <a:t>Each bar represents a category</a:t>
            </a:r>
          </a:p>
          <a:p>
            <a:pPr lvl="1"/>
            <a:r>
              <a:rPr lang="en-US" dirty="0"/>
              <a:t>Taller bars show that more data falls in that category</a:t>
            </a:r>
          </a:p>
          <a:p>
            <a:pPr lvl="1"/>
            <a:r>
              <a:rPr lang="en-US" dirty="0"/>
              <a:t>Smaller bars show that less data falls into that category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954B6-AB23-4A55-B5CC-EDBC6699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B48-5AC5-4B24-80E1-7048FBEF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54463-E5FE-470F-920B-0D54D5FFE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759" y="976313"/>
            <a:ext cx="3584482" cy="37209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7690F-DEE6-4C8D-A684-C30B41385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0813-9793-47C5-9C18-8E4B4473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96C41-B3DF-4535-92CC-CA97328E9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405AC-ED7F-4DA1-B32C-B36AA9F5DAC6}"/>
              </a:ext>
            </a:extLst>
          </p:cNvPr>
          <p:cNvSpPr txBox="1"/>
          <p:nvPr/>
        </p:nvSpPr>
        <p:spPr>
          <a:xfrm>
            <a:off x="3101217" y="1089329"/>
            <a:ext cx="294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Summary Statistics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146ED-813D-4B85-BC24-054B00A5E707}"/>
              </a:ext>
            </a:extLst>
          </p:cNvPr>
          <p:cNvSpPr txBox="1"/>
          <p:nvPr/>
        </p:nvSpPr>
        <p:spPr>
          <a:xfrm>
            <a:off x="6042783" y="904662"/>
            <a:ext cx="2941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Univariate Data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65FF6-08E5-4B21-B252-B54130FBC6DE}"/>
              </a:ext>
            </a:extLst>
          </p:cNvPr>
          <p:cNvSpPr txBox="1"/>
          <p:nvPr/>
        </p:nvSpPr>
        <p:spPr>
          <a:xfrm>
            <a:off x="159651" y="1089329"/>
            <a:ext cx="294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Variable Types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450FE0-3021-4849-AFC1-03E161F3D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3" t="8162" r="24565" b="6791"/>
          <a:stretch/>
        </p:blipFill>
        <p:spPr>
          <a:xfrm>
            <a:off x="6109341" y="2001786"/>
            <a:ext cx="2808450" cy="2528200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4A782B8-1489-47F0-9DC8-F83DEC71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494814"/>
              </p:ext>
            </p:extLst>
          </p:nvPr>
        </p:nvGraphicFramePr>
        <p:xfrm>
          <a:off x="113703" y="1948383"/>
          <a:ext cx="3033461" cy="2635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98F5E1D2-0F7A-4021-824F-7EA6270246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64445"/>
          <a:stretch/>
        </p:blipFill>
        <p:spPr>
          <a:xfrm>
            <a:off x="3597036" y="1879911"/>
            <a:ext cx="2062432" cy="1362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879B0F-C8AA-4F15-AB83-7319B98FEF8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57676" t="26723" b="33381"/>
          <a:stretch/>
        </p:blipFill>
        <p:spPr>
          <a:xfrm>
            <a:off x="3400708" y="3838119"/>
            <a:ext cx="2455088" cy="543422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9B225E04-6D19-4BC7-BD08-AD4AED34209E}"/>
              </a:ext>
            </a:extLst>
          </p:cNvPr>
          <p:cNvSpPr/>
          <p:nvPr/>
        </p:nvSpPr>
        <p:spPr>
          <a:xfrm>
            <a:off x="4398258" y="3341269"/>
            <a:ext cx="453224" cy="3975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8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41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A613-E675-4C75-BFB6-AECB3D17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Univariate Analysis?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C447-E052-45C8-9E10-1762D2D8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Uni</a:t>
            </a:r>
            <a:r>
              <a:rPr lang="en-US" dirty="0"/>
              <a:t>variate analysis</a:t>
            </a:r>
            <a:endParaRPr lang="en-US" u="sng" dirty="0"/>
          </a:p>
          <a:p>
            <a:pPr lvl="1"/>
            <a:r>
              <a:rPr lang="en-US" dirty="0"/>
              <a:t>An analysis involving a single variable</a:t>
            </a:r>
          </a:p>
          <a:p>
            <a:pPr lvl="1"/>
            <a:r>
              <a:rPr lang="en-US" u="sng" dirty="0"/>
              <a:t>Uni</a:t>
            </a:r>
            <a:r>
              <a:rPr lang="en-US" dirty="0"/>
              <a:t> = “One”</a:t>
            </a:r>
          </a:p>
          <a:p>
            <a:r>
              <a:rPr lang="en-US" u="sng" dirty="0"/>
              <a:t>Bi</a:t>
            </a:r>
            <a:r>
              <a:rPr lang="en-US" dirty="0"/>
              <a:t>variate analysis</a:t>
            </a:r>
          </a:p>
          <a:p>
            <a:pPr lvl="1"/>
            <a:r>
              <a:rPr lang="en-US" dirty="0"/>
              <a:t>Analysis involving two variables</a:t>
            </a:r>
          </a:p>
          <a:p>
            <a:r>
              <a:rPr lang="en-US" u="sng" dirty="0"/>
              <a:t>Mu</a:t>
            </a:r>
            <a:r>
              <a:rPr lang="en-US" dirty="0"/>
              <a:t>ltivariate analysis</a:t>
            </a:r>
          </a:p>
          <a:p>
            <a:pPr lvl="1"/>
            <a:r>
              <a:rPr lang="en-US" dirty="0"/>
              <a:t>Analysis involving many variables</a:t>
            </a:r>
          </a:p>
          <a:p>
            <a:r>
              <a:rPr lang="en-US" dirty="0"/>
              <a:t>Each can provide different types of information!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B1111-E8EA-4B08-B8AB-6188F01A2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A27-B82D-478B-AD99-0A710FA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611E-942A-4777-BE2D-06489513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Why?</a:t>
            </a:r>
          </a:p>
          <a:p>
            <a:pPr lvl="1"/>
            <a:r>
              <a:rPr lang="en-US" dirty="0"/>
              <a:t>Variable type determines what can be done to that data</a:t>
            </a:r>
          </a:p>
          <a:p>
            <a:pPr lvl="1"/>
            <a:r>
              <a:rPr lang="en-US" dirty="0"/>
              <a:t>Will alter the type of analysis done</a:t>
            </a:r>
          </a:p>
          <a:p>
            <a:r>
              <a:rPr lang="en-US" dirty="0">
                <a:solidFill>
                  <a:srgbClr val="0070C0"/>
                </a:solidFill>
              </a:rPr>
              <a:t>Two Types for this Module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F559F-5FE1-4ACE-8936-968D69036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2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937A-87BC-408C-BCD7-85274EB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741B-5937-4E23-A231-17D94E35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contain a </a:t>
            </a:r>
            <a:r>
              <a:rPr lang="en-US" u="sng" dirty="0"/>
              <a:t>limited</a:t>
            </a:r>
            <a:r>
              <a:rPr lang="en-US" dirty="0"/>
              <a:t> group of categories</a:t>
            </a:r>
          </a:p>
          <a:p>
            <a:r>
              <a:rPr lang="en-US" dirty="0"/>
              <a:t>Gender</a:t>
            </a:r>
          </a:p>
          <a:p>
            <a:pPr lvl="1"/>
            <a:r>
              <a:rPr lang="en-US" dirty="0"/>
              <a:t>Male/Female</a:t>
            </a:r>
          </a:p>
          <a:p>
            <a:r>
              <a:rPr lang="en-US" dirty="0"/>
              <a:t>Cancer Staging</a:t>
            </a:r>
          </a:p>
          <a:p>
            <a:pPr lvl="1"/>
            <a:r>
              <a:rPr lang="en-US" dirty="0"/>
              <a:t>Stage I/II/III/IV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B3E04-8EF4-49F0-933E-B934861A4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1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69F1-8C35-4402-AA46-43D46024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1B72-792B-40CB-836C-46B7C92D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numeric variables. They can have potentially an </a:t>
            </a:r>
            <a:r>
              <a:rPr lang="en-US" u="sng" dirty="0"/>
              <a:t>infinite</a:t>
            </a:r>
            <a:r>
              <a:rPr lang="en-US" dirty="0"/>
              <a:t> number of possible values between two pre-specified values. </a:t>
            </a:r>
          </a:p>
          <a:p>
            <a:r>
              <a:rPr lang="en-US" dirty="0"/>
              <a:t>Age</a:t>
            </a:r>
          </a:p>
          <a:p>
            <a:pPr lvl="1"/>
            <a:r>
              <a:rPr lang="en-US" dirty="0"/>
              <a:t>Any number between 0 – 125</a:t>
            </a:r>
          </a:p>
          <a:p>
            <a:r>
              <a:rPr lang="en-US" dirty="0"/>
              <a:t>Weight</a:t>
            </a:r>
          </a:p>
          <a:p>
            <a:pPr lvl="1"/>
            <a:r>
              <a:rPr lang="en-US" dirty="0"/>
              <a:t>Any number between 0 – 600</a:t>
            </a:r>
          </a:p>
          <a:p>
            <a:pPr marL="0" indent="0">
              <a:buNone/>
            </a:pPr>
            <a:r>
              <a:rPr lang="en-US" i="1" dirty="0"/>
              <a:t>Note: Upper and lower limits are arbitrary. In this case, limits are based on what is considered to be realistically possible.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8FC7-F5FF-4DB0-8AE4-26623A462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2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our dataset out primary outcome is whether a patient died or not in the first 24 hours. This outcome is represented in the variable “</a:t>
            </a:r>
            <a:r>
              <a:rPr lang="en-US" dirty="0" err="1"/>
              <a:t>hospital_death</a:t>
            </a:r>
            <a:r>
              <a:rPr lang="en-US" dirty="0"/>
              <a:t>”. Is this variable a continuous or categorical variable?</a:t>
            </a:r>
          </a:p>
          <a:p>
            <a:pPr>
              <a:buFontTx/>
              <a:buChar char="-"/>
            </a:pPr>
            <a:r>
              <a:rPr lang="en-US" dirty="0"/>
              <a:t>It is a categorical variable</a:t>
            </a:r>
          </a:p>
          <a:p>
            <a:pPr marL="0" indent="0">
              <a:buNone/>
            </a:pPr>
            <a:r>
              <a:rPr lang="en-US" dirty="0"/>
              <a:t>In our dataset, we have information about how old each patient is. This outcome is represented in the variable “age”. It this variable a continuous or categorical variable?</a:t>
            </a:r>
          </a:p>
          <a:p>
            <a:pPr>
              <a:buFontTx/>
              <a:buChar char="-"/>
            </a:pPr>
            <a:r>
              <a:rPr lang="en-US" dirty="0"/>
              <a:t>It is a continuous variable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3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0A4E-5702-416E-A0AC-E5C0553F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D35A-0C55-4F90-B4F3-B25795A3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generally describes your data. Summary statistics will </a:t>
            </a:r>
            <a:r>
              <a:rPr lang="en-US" u="sng" dirty="0"/>
              <a:t>summarize</a:t>
            </a:r>
            <a:r>
              <a:rPr lang="en-US" dirty="0"/>
              <a:t> your observations.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85246-B165-4559-90C1-FB02807F2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FAE42-4F01-4B35-9C71-32CC709C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5" y="1868182"/>
            <a:ext cx="8428450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8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6939-C238-4F16-8E38-45AFC9F3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2CAB-7AD7-4F9C-AA69-C61BD85B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Median: the point on a scale that separated a distribution of scores into two groups; one half of the data are above the median and the other half are below the median</a:t>
            </a:r>
          </a:p>
          <a:p>
            <a:r>
              <a:rPr lang="en-US" dirty="0"/>
              <a:t>Mean: the arithmetic mean; or the sum of the scores divided by the number of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99A8-5C91-4824-8057-5C610225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9518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vider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xt &amp; Imag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losing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23863</TotalTime>
  <Words>649</Words>
  <Application>Microsoft Office PowerPoint</Application>
  <PresentationFormat>On-screen Show (16:9)</PresentationFormat>
  <Paragraphs>116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Franklin Gothic Book</vt:lpstr>
      <vt:lpstr>Franklin Gothic Medium</vt:lpstr>
      <vt:lpstr>Title Slide</vt:lpstr>
      <vt:lpstr>Divider Slide</vt:lpstr>
      <vt:lpstr>Text Slide</vt:lpstr>
      <vt:lpstr>Text &amp; Image Slide</vt:lpstr>
      <vt:lpstr>Closing Slide</vt:lpstr>
      <vt:lpstr>Univariate Analysis</vt:lpstr>
      <vt:lpstr>Outline</vt:lpstr>
      <vt:lpstr>What is Univariate Analysis? </vt:lpstr>
      <vt:lpstr>Variable Types</vt:lpstr>
      <vt:lpstr>Categorical Variables</vt:lpstr>
      <vt:lpstr>Continuous Variables</vt:lpstr>
      <vt:lpstr>Question 1</vt:lpstr>
      <vt:lpstr>Summary Statistics</vt:lpstr>
      <vt:lpstr>Continuous Variable Summary Statistics</vt:lpstr>
      <vt:lpstr>Continuous Variable Summary Statistics (cont…)</vt:lpstr>
      <vt:lpstr>Continuous Variable Summary Statistics (cont…)</vt:lpstr>
      <vt:lpstr>Categorical Variable Summary Statistics</vt:lpstr>
      <vt:lpstr>Variability</vt:lpstr>
      <vt:lpstr>Variability</vt:lpstr>
      <vt:lpstr>Question 2</vt:lpstr>
      <vt:lpstr>Histogram</vt:lpstr>
      <vt:lpstr>Histogram Example</vt:lpstr>
      <vt:lpstr>Bar Plot</vt:lpstr>
      <vt:lpstr>Bar Plot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Eric Cui</cp:lastModifiedBy>
  <cp:revision>253</cp:revision>
  <cp:lastPrinted>2019-05-30T19:41:28Z</cp:lastPrinted>
  <dcterms:created xsi:type="dcterms:W3CDTF">2010-04-12T23:12:02Z</dcterms:created>
  <dcterms:modified xsi:type="dcterms:W3CDTF">2020-04-22T23:46:31Z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