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92" r:id="rId4"/>
    <p:sldMasterId id="2147493464" r:id="rId5"/>
    <p:sldMasterId id="2147493473" r:id="rId6"/>
    <p:sldMasterId id="2147493478" r:id="rId7"/>
    <p:sldMasterId id="2147493482" r:id="rId8"/>
  </p:sldMasterIdLst>
  <p:notesMasterIdLst>
    <p:notesMasterId r:id="rId44"/>
  </p:notesMasterIdLst>
  <p:handoutMasterIdLst>
    <p:handoutMasterId r:id="rId45"/>
  </p:handoutMasterIdLst>
  <p:sldIdLst>
    <p:sldId id="256" r:id="rId9"/>
    <p:sldId id="381" r:id="rId10"/>
    <p:sldId id="366" r:id="rId11"/>
    <p:sldId id="383" r:id="rId12"/>
    <p:sldId id="353" r:id="rId13"/>
    <p:sldId id="367" r:id="rId14"/>
    <p:sldId id="384" r:id="rId15"/>
    <p:sldId id="368" r:id="rId16"/>
    <p:sldId id="385" r:id="rId17"/>
    <p:sldId id="386" r:id="rId18"/>
    <p:sldId id="387" r:id="rId19"/>
    <p:sldId id="388" r:id="rId20"/>
    <p:sldId id="389" r:id="rId21"/>
    <p:sldId id="390" r:id="rId22"/>
    <p:sldId id="378" r:id="rId23"/>
    <p:sldId id="392" r:id="rId24"/>
    <p:sldId id="391" r:id="rId25"/>
    <p:sldId id="394" r:id="rId26"/>
    <p:sldId id="393" r:id="rId27"/>
    <p:sldId id="395" r:id="rId28"/>
    <p:sldId id="396" r:id="rId29"/>
    <p:sldId id="382" r:id="rId30"/>
    <p:sldId id="398" r:id="rId31"/>
    <p:sldId id="397" r:id="rId32"/>
    <p:sldId id="399" r:id="rId33"/>
    <p:sldId id="400" r:id="rId34"/>
    <p:sldId id="401" r:id="rId35"/>
    <p:sldId id="402" r:id="rId36"/>
    <p:sldId id="405" r:id="rId37"/>
    <p:sldId id="406" r:id="rId38"/>
    <p:sldId id="403" r:id="rId39"/>
    <p:sldId id="407" r:id="rId40"/>
    <p:sldId id="408" r:id="rId41"/>
    <p:sldId id="404" r:id="rId42"/>
    <p:sldId id="260" r:id="rId4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8B6"/>
    <a:srgbClr val="A6AFEF"/>
    <a:srgbClr val="BCD5B2"/>
    <a:srgbClr val="669900"/>
    <a:srgbClr val="B1B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99" autoAdjust="0"/>
    <p:restoredTop sz="82922" autoAdjust="0"/>
  </p:normalViewPr>
  <p:slideViewPr>
    <p:cSldViewPr snapToGrid="0" snapToObjects="1">
      <p:cViewPr varScale="1">
        <p:scale>
          <a:sx n="100" d="100"/>
          <a:sy n="100" d="100"/>
        </p:scale>
        <p:origin x="696" y="72"/>
      </p:cViewPr>
      <p:guideLst>
        <p:guide orient="horz" pos="1619"/>
        <p:guide pos="2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B8EC5-1D92-5647-9CE5-0E7945A98D2B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4738E-DF8F-7D43-AEDA-B82A914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705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4AB9B-A9BF-A14F-8C05-D5A3923814E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C993E-BEB6-6C41-8CFE-173E70C9E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353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C993E-BEB6-6C41-8CFE-173E70C9E0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79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C993E-BEB6-6C41-8CFE-173E70C9E0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61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I mean linearly?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C993E-BEB6-6C41-8CFE-173E70C9E0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65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is a decision tree for deciding whether to buy a phone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C993E-BEB6-6C41-8CFE-173E70C9E0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35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Decision trees are commonly used in medicine, they can be both simple and complex. The one on the left is a simple decision tree for determining whether a patient should stay home or be sent to the hospital based on if they have difficulty breathing or are bleeding. The decision tree on the right illustrates a complex tree for helping a medical provider determine if a patient’s arteries are more or less than 50% occluded or narrowed. </a:t>
            </a:r>
          </a:p>
          <a:p>
            <a:endParaRPr lang="en-US" dirty="0"/>
          </a:p>
          <a:p>
            <a:r>
              <a:rPr lang="en-US" dirty="0"/>
              <a:t>In the past, decision trees were manually created by people. However, in machine learning, decision trees are automatically created using past data. Computers can quickly create incredibly complex trees in seconds.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C993E-BEB6-6C41-8CFE-173E70C9E0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97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C993E-BEB6-6C41-8CFE-173E70C9E0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23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rolina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Pattern_Carolina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" y="0"/>
            <a:ext cx="914196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188" y="2570163"/>
            <a:ext cx="4465357" cy="3583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  <p:pic>
        <p:nvPicPr>
          <p:cNvPr id="9" name="Picture 8" descr="UNC_logo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82" y="4194381"/>
            <a:ext cx="2151530" cy="59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1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55433" y="4796116"/>
            <a:ext cx="381000" cy="257732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fld id="{263E268E-DA18-874E-8CBA-6F80F366F2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8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618941" y="-2"/>
            <a:ext cx="2525059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idx="1"/>
          </p:nvPr>
        </p:nvSpPr>
        <p:spPr>
          <a:xfrm>
            <a:off x="218698" y="981169"/>
            <a:ext cx="6158642" cy="3486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829129" y="0"/>
            <a:ext cx="5548211" cy="76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8" y="4796115"/>
            <a:ext cx="4465357" cy="257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1265980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618941" y="-2"/>
            <a:ext cx="2525059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29129" y="0"/>
            <a:ext cx="5548211" cy="76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18699" y="976313"/>
            <a:ext cx="6158642" cy="3496794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8" y="4796115"/>
            <a:ext cx="4465357" cy="257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342272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618941" y="-2"/>
            <a:ext cx="2525059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29129" y="0"/>
            <a:ext cx="5548211" cy="76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8" y="4796115"/>
            <a:ext cx="4465357" cy="257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3482938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olina Blue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Pattern_Carolina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" y="0"/>
            <a:ext cx="9141968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1794155"/>
            <a:ext cx="9144000" cy="155201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7" name="Picture 6" descr="UNC_logo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8" y="2251687"/>
            <a:ext cx="2330824" cy="64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42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hletic Navy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Pattern_Athletic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" y="0"/>
            <a:ext cx="9143111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794155"/>
            <a:ext cx="9144000" cy="155201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4" name="Picture 3" descr="UNC_logo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8" y="2251687"/>
            <a:ext cx="2330824" cy="64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7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Pattern_White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" y="0"/>
            <a:ext cx="9143111" cy="51435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1794155"/>
            <a:ext cx="9144000" cy="15520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4" name="Picture 3" descr="UNC_logo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8" y="2251687"/>
            <a:ext cx="2330824" cy="64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0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hletic Nav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Pattern_Athletic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" y="0"/>
            <a:ext cx="914311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188" y="2570163"/>
            <a:ext cx="4465357" cy="3583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  <p:pic>
        <p:nvPicPr>
          <p:cNvPr id="4" name="Picture 3" descr="UNC_logo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82" y="4194381"/>
            <a:ext cx="2151530" cy="59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8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Pattern_White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" y="0"/>
            <a:ext cx="914311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188" y="2570163"/>
            <a:ext cx="4465357" cy="3583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  <p:pic>
        <p:nvPicPr>
          <p:cNvPr id="4" name="Picture 3" descr="UNC_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82" y="4194381"/>
            <a:ext cx="2151530" cy="59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8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olina Blu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Pattern_Carolina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" y="0"/>
            <a:ext cx="9141968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71927" y="353786"/>
            <a:ext cx="8400143" cy="221320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defRPr sz="48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61949" y="2566987"/>
            <a:ext cx="8410121" cy="22045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buNone/>
              <a:defRPr sz="2800" b="1">
                <a:solidFill>
                  <a:srgbClr val="13294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</a:p>
          <a:p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3036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hletic Navy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Pattern_Athletic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" y="0"/>
            <a:ext cx="9143111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1927" y="353786"/>
            <a:ext cx="8400143" cy="221320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defRPr sz="48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61949" y="2566987"/>
            <a:ext cx="8410121" cy="22045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</a:p>
          <a:p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8466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Pattern_White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" y="0"/>
            <a:ext cx="9143111" cy="5143500"/>
          </a:xfrm>
          <a:prstGeom prst="rect">
            <a:avLst/>
          </a:prstGeom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61949" y="2566987"/>
            <a:ext cx="8410121" cy="22045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</a:p>
          <a:p>
            <a:r>
              <a:rPr lang="en-US" dirty="0"/>
              <a:t>subtitle style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71927" y="353786"/>
            <a:ext cx="8400143" cy="221320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defRPr sz="4800" b="0" i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080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698" y="976313"/>
            <a:ext cx="8717735" cy="3496794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29129" y="0"/>
            <a:ext cx="8107304" cy="76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55433" y="4796116"/>
            <a:ext cx="381000" cy="257732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fld id="{263E268E-DA18-874E-8CBA-6F80F366F2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1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55433" y="4796116"/>
            <a:ext cx="381000" cy="257732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fld id="{263E268E-DA18-874E-8CBA-6F80F366F2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3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4726680" y="976313"/>
            <a:ext cx="4211358" cy="3528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218698" y="976313"/>
            <a:ext cx="4211358" cy="3528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55433" y="4796116"/>
            <a:ext cx="381000" cy="257732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fld id="{263E268E-DA18-874E-8CBA-6F80F366F2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8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9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7188" y="348323"/>
            <a:ext cx="6538165" cy="222183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145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8" r:id="rId1"/>
    <p:sldLayoutId id="2147493499" r:id="rId2"/>
    <p:sldLayoutId id="2147493500" r:id="rId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61950" y="1304552"/>
            <a:ext cx="8437336" cy="12624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393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1" r:id="rId1"/>
    <p:sldLayoutId id="2147493466" r:id="rId2"/>
    <p:sldLayoutId id="2147493485" r:id="rId3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800" i="0" kern="1200">
          <a:solidFill>
            <a:schemeClr val="bg1"/>
          </a:solidFill>
          <a:latin typeface="+mj-lt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Pattern_White_2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" y="-2"/>
            <a:ext cx="9143111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9129" y="0"/>
            <a:ext cx="8107304" cy="76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697" y="976313"/>
            <a:ext cx="8717736" cy="3481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1" y="-1"/>
            <a:ext cx="769471" cy="759849"/>
            <a:chOff x="8082642" y="2902408"/>
            <a:chExt cx="771072" cy="761430"/>
          </a:xfrm>
        </p:grpSpPr>
        <p:sp>
          <p:nvSpPr>
            <p:cNvPr id="9" name="Rectangle 8"/>
            <p:cNvSpPr/>
            <p:nvPr userDrawn="1"/>
          </p:nvSpPr>
          <p:spPr>
            <a:xfrm>
              <a:off x="8082642" y="2902408"/>
              <a:ext cx="771072" cy="7614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Old_Well.png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8295881" y="3068879"/>
              <a:ext cx="344594" cy="428488"/>
            </a:xfrm>
            <a:prstGeom prst="rect">
              <a:avLst/>
            </a:prstGeom>
          </p:spPr>
        </p:pic>
      </p:grpSp>
      <p:cxnSp>
        <p:nvCxnSpPr>
          <p:cNvPr id="12" name="Straight Connector 11"/>
          <p:cNvCxnSpPr/>
          <p:nvPr userDrawn="1"/>
        </p:nvCxnSpPr>
        <p:spPr>
          <a:xfrm>
            <a:off x="-1" y="760412"/>
            <a:ext cx="914400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8" y="4796115"/>
            <a:ext cx="4465357" cy="257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55433" y="4796116"/>
            <a:ext cx="381000" cy="257732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fld id="{263E268E-DA18-874E-8CBA-6F80F366F2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EFDB03-09F5-4424-B5B8-F63E5DF0DE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r="46667"/>
          <a:stretch/>
        </p:blipFill>
        <p:spPr>
          <a:xfrm>
            <a:off x="218698" y="4792187"/>
            <a:ext cx="1272172" cy="2623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FD25A4F-ABA4-4876-B460-F72FF53F43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83333" t="-1497" r="-3334"/>
          <a:stretch/>
        </p:blipFill>
        <p:spPr>
          <a:xfrm>
            <a:off x="8078356" y="4787529"/>
            <a:ext cx="477077" cy="266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71E9F4-1DA1-4254-A508-2C381FBF70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t="32235" b="32236"/>
          <a:stretch/>
        </p:blipFill>
        <p:spPr>
          <a:xfrm>
            <a:off x="4124978" y="4761633"/>
            <a:ext cx="904221" cy="32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0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4" r:id="rId1"/>
    <p:sldLayoutId id="2147493475" r:id="rId2"/>
    <p:sldLayoutId id="2147493476" r:id="rId3"/>
    <p:sldLayoutId id="2147493477" r:id="rId4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_Pattern_White_2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" y="-1"/>
            <a:ext cx="9143111" cy="51435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18698" y="981169"/>
            <a:ext cx="6158642" cy="3486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8" y="4796115"/>
            <a:ext cx="4465357" cy="257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1" y="-1"/>
            <a:ext cx="769471" cy="759849"/>
            <a:chOff x="8082642" y="2902408"/>
            <a:chExt cx="771072" cy="761430"/>
          </a:xfrm>
        </p:grpSpPr>
        <p:sp>
          <p:nvSpPr>
            <p:cNvPr id="22" name="Rectangle 21"/>
            <p:cNvSpPr/>
            <p:nvPr userDrawn="1"/>
          </p:nvSpPr>
          <p:spPr>
            <a:xfrm>
              <a:off x="8082642" y="2902408"/>
              <a:ext cx="771072" cy="7614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 descr="Old_Well.png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8295881" y="3068879"/>
              <a:ext cx="344594" cy="428488"/>
            </a:xfrm>
            <a:prstGeom prst="rect">
              <a:avLst/>
            </a:prstGeom>
          </p:spPr>
        </p:pic>
      </p:grpSp>
      <p:cxnSp>
        <p:nvCxnSpPr>
          <p:cNvPr id="24" name="Straight Connector 23"/>
          <p:cNvCxnSpPr/>
          <p:nvPr userDrawn="1"/>
        </p:nvCxnSpPr>
        <p:spPr>
          <a:xfrm>
            <a:off x="-1" y="760412"/>
            <a:ext cx="925561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829129" y="0"/>
            <a:ext cx="8107304" cy="76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852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9" r:id="rId1"/>
    <p:sldLayoutId id="2147493480" r:id="rId2"/>
    <p:sldLayoutId id="2147493481" r:id="rId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846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3" r:id="rId1"/>
    <p:sldLayoutId id="2147493487" r:id="rId2"/>
    <p:sldLayoutId id="2147493488" r:id="rId3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Analysis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ENABLE </a:t>
            </a:r>
          </a:p>
        </p:txBody>
      </p:sp>
    </p:spTree>
    <p:extLst>
      <p:ext uri="{BB962C8B-B14F-4D97-AF65-F5344CB8AC3E}">
        <p14:creationId xmlns:p14="http://schemas.microsoft.com/office/powerpoint/2010/main" val="1210010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7132-ACCE-4FE5-AF18-2209AEB71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8982C-A746-48B2-B29E-51C43C29328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18697" y="976313"/>
            <a:ext cx="8717735" cy="3528452"/>
          </a:xfrm>
        </p:spPr>
        <p:txBody>
          <a:bodyPr/>
          <a:lstStyle/>
          <a:p>
            <a:r>
              <a:rPr lang="en-US" dirty="0"/>
              <a:t>Which of the problems below could be a logistic regression classifier be used for?</a:t>
            </a:r>
          </a:p>
          <a:p>
            <a:pPr lvl="1"/>
            <a:r>
              <a:rPr lang="en-US" dirty="0"/>
              <a:t>Predicting whether a patient with be readmitted or not</a:t>
            </a:r>
          </a:p>
          <a:p>
            <a:pPr lvl="1"/>
            <a:r>
              <a:rPr lang="en-US" dirty="0"/>
              <a:t>Predicting a diabetic patients blood sugar value</a:t>
            </a:r>
          </a:p>
          <a:p>
            <a:pPr lvl="1"/>
            <a:r>
              <a:rPr lang="en-US" dirty="0"/>
              <a:t>Predicting whether someone will have a heart attack</a:t>
            </a:r>
          </a:p>
          <a:p>
            <a:pPr lvl="1"/>
            <a:r>
              <a:rPr lang="en-US" dirty="0"/>
              <a:t>Predicting whether a patient will show up to their appointment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F4E4D-FF1C-415E-A71D-2181CC6D4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71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0647-AE8E-4EFA-B46C-0376FD96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DE1D8-00B9-4523-9A28-7C9FE998F9E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18698" y="976313"/>
            <a:ext cx="8643362" cy="3528452"/>
          </a:xfrm>
        </p:spPr>
        <p:txBody>
          <a:bodyPr/>
          <a:lstStyle/>
          <a:p>
            <a:r>
              <a:rPr lang="en-US" dirty="0"/>
              <a:t>Our module is looking at whether a patient dies during their first 24 hours. Can a logistic regression classifier be applied to this problem?</a:t>
            </a:r>
          </a:p>
          <a:p>
            <a:pPr lvl="1"/>
            <a:r>
              <a:rPr lang="en-US" dirty="0"/>
              <a:t>Yes</a:t>
            </a:r>
          </a:p>
          <a:p>
            <a:pPr lvl="1"/>
            <a:r>
              <a:rPr lang="en-US" dirty="0"/>
              <a:t>No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1CADE-14A8-4319-B107-16B309E09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813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47C21CB-2D7C-489B-A778-D77E99D9E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Video 2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E475FC0-3FF1-4486-A442-75D5359233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562EF-1DD2-4FE2-B2A0-F2E6C788BF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63000" y="4795838"/>
            <a:ext cx="381000" cy="258762"/>
          </a:xfrm>
          <a:prstGeom prst="rect">
            <a:avLst/>
          </a:prstGeom>
        </p:spPr>
        <p:txBody>
          <a:bodyPr/>
          <a:lstStyle/>
          <a:p>
            <a:fld id="{263E268E-DA18-874E-8CBA-6F80F366F28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615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C124-EE05-48A5-91F5-315750A3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Decision Trees?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717BD4-9BF4-4F1F-B4AA-6AF57F4F5C33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/>
          <a:stretch>
            <a:fillRect/>
          </a:stretch>
        </p:blipFill>
        <p:spPr>
          <a:xfrm>
            <a:off x="4898358" y="976313"/>
            <a:ext cx="3866896" cy="3529012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D5CBC8-E652-4C2D-A594-581AE6A6BC4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Decision trees are a flow-chart like structure to make complex decisions</a:t>
            </a:r>
          </a:p>
          <a:p>
            <a:r>
              <a:rPr lang="en-US" dirty="0"/>
              <a:t>Each branch or split in the tree is a decision based on a variable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14DC4-9470-41F5-BC96-063416BBD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068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3E3402D-8BE1-4FE5-B4A1-8D1155E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Are Common in Healthcare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244D7EF-EED3-4E9E-8ACB-545FCDEFC5C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219075" y="1018727"/>
            <a:ext cx="4211638" cy="344418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2BC06-06AF-48E8-87AE-98CF4D00B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074" name="Picture 2" descr="Improving medical decision trees by combining relevant health-care ...">
            <a:extLst>
              <a:ext uri="{FF2B5EF4-FFF2-40B4-BE49-F238E27FC236}">
                <a16:creationId xmlns:a16="http://schemas.microsoft.com/office/drawing/2014/main" id="{7FE4F5D2-32F3-45D2-AFB3-1B5A4094D726}"/>
              </a:ext>
            </a:extLst>
          </p:cNvPr>
          <p:cNvPicPr>
            <a:picLocks noGrp="1" noChangeAspect="1" noChangeArrowheads="1"/>
          </p:cNvPicPr>
          <p:nvPr>
            <p:ph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988" y="1415358"/>
            <a:ext cx="4211637" cy="265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156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A42AD-034A-4A5A-868E-5020B0861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and Classification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D1362-230F-4F51-8598-3A8C3DB1B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logistic regression, decision trees can predict both numerical values (regression trees) and predictions with a discrete number of categories (classification trees)</a:t>
            </a:r>
          </a:p>
          <a:p>
            <a:r>
              <a:rPr lang="en-US" dirty="0"/>
              <a:t>We will be focusing on classification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DF350-8B09-4C13-99EC-D319EE672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3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F1F4-77D2-40EE-ACEA-8568A4E9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Examples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BD8B32-E2FF-4FA9-9088-F78275A13608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/>
          <a:stretch>
            <a:fillRect/>
          </a:stretch>
        </p:blipFill>
        <p:spPr>
          <a:xfrm>
            <a:off x="4725988" y="1907718"/>
            <a:ext cx="4211637" cy="16662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35D2D-59D2-4B78-A60E-74C4DE260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73E6F70-6E7B-44C2-ACE2-BD40A650025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4"/>
          <a:stretch>
            <a:fillRect/>
          </a:stretch>
        </p:blipFill>
        <p:spPr>
          <a:xfrm>
            <a:off x="219075" y="1018727"/>
            <a:ext cx="4211638" cy="344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78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160A-0AC2-4B2E-86E7-6D8C427D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vs.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63AB1-5E30-49E8-9B72-5404BF0BF159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Disadvantages</a:t>
            </a:r>
          </a:p>
          <a:p>
            <a:r>
              <a:rPr lang="en-US" dirty="0"/>
              <a:t>Slower to train</a:t>
            </a:r>
          </a:p>
          <a:p>
            <a:r>
              <a:rPr lang="en-US" dirty="0"/>
              <a:t>Can have overly complex trees</a:t>
            </a:r>
          </a:p>
          <a:p>
            <a:r>
              <a:rPr lang="en-US" dirty="0"/>
              <a:t>Small changes can lead to large differences in tree structure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E8434-55B8-4123-BA22-B8057E118B5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Advantages</a:t>
            </a:r>
          </a:p>
          <a:p>
            <a:r>
              <a:rPr lang="en-US" dirty="0"/>
              <a:t>Simple</a:t>
            </a:r>
          </a:p>
          <a:p>
            <a:r>
              <a:rPr lang="en-US" dirty="0"/>
              <a:t>Intuitive</a:t>
            </a:r>
          </a:p>
          <a:p>
            <a:r>
              <a:rPr lang="en-US" dirty="0"/>
              <a:t>Easy to explain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CDD51-D33B-4045-876C-23ACD3535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828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F3BE-84B8-4E59-8448-AB584B99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7210FF-517F-4521-A37E-E25F7C78400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Is this a regression tree or classification tree?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DB84D-CF3B-4104-A10D-CB2382EEC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2" descr="Improving medical decision trees by combining relevant health-care ...">
            <a:extLst>
              <a:ext uri="{FF2B5EF4-FFF2-40B4-BE49-F238E27FC236}">
                <a16:creationId xmlns:a16="http://schemas.microsoft.com/office/drawing/2014/main" id="{C0D086BC-7050-448C-B6CE-D17CC78DF79D}"/>
              </a:ext>
            </a:extLst>
          </p:cNvPr>
          <p:cNvPicPr>
            <a:picLocks noGrp="1" noChangeAspect="1" noChangeArrowheads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988" y="1415358"/>
            <a:ext cx="4211637" cy="265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5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052FD5FA-6AB8-4EB0-9A1D-7B938DA99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our module we will be determining if patients die within the first 24 hours. What kind of tree should we use to make this prediction?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Regression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Classification Tree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226D4-39B7-4036-8A2C-D775FD38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5D71B-E6B5-49C1-9764-D7899E3D8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3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560AF02A-B4CF-4AE4-AFBC-227B350CA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branch of analytics which uses past data to understand and predict possible future outcomes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Ie</a:t>
            </a:r>
            <a:r>
              <a:rPr lang="en-US" dirty="0"/>
              <a:t>. Netflix predicting which movies you will watch next and recommending those to you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Machine Learning is a type of Predictive Analysis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3C72E2-F4FB-48C0-A05A-E325820A3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Predictive Analysis?</a:t>
            </a:r>
          </a:p>
        </p:txBody>
      </p:sp>
    </p:spTree>
    <p:extLst>
      <p:ext uri="{BB962C8B-B14F-4D97-AF65-F5344CB8AC3E}">
        <p14:creationId xmlns:p14="http://schemas.microsoft.com/office/powerpoint/2010/main" val="845927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502347-A6A1-4B4D-B6DD-71CE04EB64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Video 3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667431B-9494-464A-B7F8-5522DD7CA8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2F355-4D6E-48EB-99CE-93713CB782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63000" y="4795838"/>
            <a:ext cx="381000" cy="258762"/>
          </a:xfrm>
          <a:prstGeom prst="rect">
            <a:avLst/>
          </a:prstGeom>
        </p:spPr>
        <p:txBody>
          <a:bodyPr/>
          <a:lstStyle/>
          <a:p>
            <a:fld id="{263E268E-DA18-874E-8CBA-6F80F366F28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91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8A03480-7E85-4252-B3FF-BE653CD0C1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Evaluation is critical for predictive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Evaluating models is how we can determine which approach is better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will cover three evaluation metrics in this module:</a:t>
            </a:r>
          </a:p>
          <a:p>
            <a:pPr marL="742950" lvl="1" indent="-285750" algn="l">
              <a:buFont typeface="Arial"/>
              <a:buChar char="–"/>
            </a:pPr>
            <a:r>
              <a:rPr lang="en-US" dirty="0">
                <a:solidFill>
                  <a:srgbClr val="767676"/>
                </a:solidFill>
              </a:rPr>
              <a:t>Accuracy</a:t>
            </a:r>
          </a:p>
          <a:p>
            <a:pPr marL="742950" lvl="1" indent="-285750" algn="l">
              <a:buFont typeface="Arial"/>
              <a:buChar char="–"/>
            </a:pPr>
            <a:r>
              <a:rPr lang="en-US" dirty="0">
                <a:solidFill>
                  <a:srgbClr val="767676"/>
                </a:solidFill>
              </a:rPr>
              <a:t>Sensitivity</a:t>
            </a:r>
          </a:p>
          <a:p>
            <a:pPr marL="742950" lvl="1" indent="-285750" algn="l">
              <a:buFont typeface="Arial"/>
              <a:buChar char="–"/>
            </a:pPr>
            <a:r>
              <a:rPr lang="en-US" dirty="0">
                <a:solidFill>
                  <a:srgbClr val="767676"/>
                </a:solidFill>
              </a:rPr>
              <a:t>Specificity</a:t>
            </a:r>
          </a:p>
          <a:p>
            <a:pPr marL="742950" lvl="1" indent="-285750" algn="l">
              <a:buFont typeface="Arial"/>
              <a:buChar char="–"/>
            </a:pPr>
            <a:r>
              <a:rPr lang="en-US" dirty="0">
                <a:solidFill>
                  <a:srgbClr val="767676"/>
                </a:solidFill>
              </a:rPr>
              <a:t>Receiver Operating Characteristics (ROC) Curves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C3DE73-2479-4C4A-B059-564BE3D9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Sensitivity, Specificity, and ROC Curves</a:t>
            </a:r>
          </a:p>
        </p:txBody>
      </p:sp>
    </p:spTree>
    <p:extLst>
      <p:ext uri="{BB962C8B-B14F-4D97-AF65-F5344CB8AC3E}">
        <p14:creationId xmlns:p14="http://schemas.microsoft.com/office/powerpoint/2010/main" val="2370389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71C7B-1F70-404E-954A-70AB4DD8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11488-EDF8-4A1C-ABD3-902558A98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97" y="976313"/>
            <a:ext cx="8717736" cy="1385887"/>
          </a:xfrm>
        </p:spPr>
        <p:txBody>
          <a:bodyPr/>
          <a:lstStyle/>
          <a:p>
            <a:r>
              <a:rPr lang="en-US" dirty="0"/>
              <a:t>Confusion Matrix – a table used to describe or </a:t>
            </a:r>
            <a:r>
              <a:rPr lang="en-US" b="1" u="sng" dirty="0"/>
              <a:t>evaluate</a:t>
            </a:r>
            <a:r>
              <a:rPr lang="en-US" b="1" dirty="0"/>
              <a:t> </a:t>
            </a:r>
            <a:r>
              <a:rPr lang="en-US" dirty="0"/>
              <a:t>the performance of a machine learning model</a:t>
            </a:r>
          </a:p>
          <a:p>
            <a:r>
              <a:rPr lang="en-US" dirty="0"/>
              <a:t>2x2 table plotting combination of predicted and actual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24498-B9C8-4CCB-94E1-C6812859E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826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02E0-9914-4D31-B5CD-9164B4B6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289807-3EBE-4688-BE5B-9349A7526A65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5151451" y="1510082"/>
            <a:ext cx="3360711" cy="246147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E0926D-E158-4689-88A4-728646AE2BF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True Positive (TP) – Correct Positive Prediction</a:t>
            </a:r>
          </a:p>
          <a:p>
            <a:r>
              <a:rPr lang="en-US" dirty="0"/>
              <a:t>True Negative (TN) – Correct Negative Prediction</a:t>
            </a:r>
          </a:p>
          <a:p>
            <a:r>
              <a:rPr lang="en-US" dirty="0"/>
              <a:t>False Positive (FP) – Incorrect Negative Prediction</a:t>
            </a:r>
          </a:p>
          <a:p>
            <a:r>
              <a:rPr lang="en-US" dirty="0"/>
              <a:t>False Negative (FN) – Incorrect Negative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F2833-B7C2-4A63-87AF-B94992B66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37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FECA52CE-B1FA-4A18-8EEA-7A5F6C8B08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Say you are trying to predict whether patients actually have a disease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Say 100 people are correctly predicted to have the disease. How would you fill in the table?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EFE57-7FDE-4A9F-BC09-B0A63ACA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5F3B4-180B-4CAB-8AB0-01140B024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F797C7B-D138-4710-8E3F-BBC6B13AE2DD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30405258"/>
              </p:ext>
            </p:extLst>
          </p:nvPr>
        </p:nvGraphicFramePr>
        <p:xfrm>
          <a:off x="1524000" y="2714717"/>
          <a:ext cx="60960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1213628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6214307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7457596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19382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Disease Status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993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 Disease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Has Disease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90847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Predicted Disease Status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 Disease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1069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Has Disease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8166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096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FECA52CE-B1FA-4A18-8EEA-7A5F6C8B08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Say you are trying to predict whether patients actually have a disease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Say 10 people are incorrectly predicted to have the disease. How would you fill in the table?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EFE57-7FDE-4A9F-BC09-B0A63ACA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Example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5F3B4-180B-4CAB-8AB0-01140B024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F797C7B-D138-4710-8E3F-BBC6B13AE2DD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17479012"/>
              </p:ext>
            </p:extLst>
          </p:nvPr>
        </p:nvGraphicFramePr>
        <p:xfrm>
          <a:off x="1524000" y="2714717"/>
          <a:ext cx="60960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1213628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6214307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7457596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19382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Disease Status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993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 Disease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Has Disease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90847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Predicted Disease Status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 Disease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1069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Has Disease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8166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720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FECA52CE-B1FA-4A18-8EEA-7A5F6C8B08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Say you are trying to predict whether patients actually have a disease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Say 50 people are correctly predicted to not have the disease. How would you fill in the table?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EFE57-7FDE-4A9F-BC09-B0A63ACA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Example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5F3B4-180B-4CAB-8AB0-01140B024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F797C7B-D138-4710-8E3F-BBC6B13AE2DD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79390323"/>
              </p:ext>
            </p:extLst>
          </p:nvPr>
        </p:nvGraphicFramePr>
        <p:xfrm>
          <a:off x="1524000" y="2714717"/>
          <a:ext cx="60960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1213628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6214307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7457596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19382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Disease Status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993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 Disease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Has Disease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90847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Predicted Disease Status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 Disease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1069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Has Disease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8166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47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FECA52CE-B1FA-4A18-8EEA-7A5F6C8B08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Say you are trying to predict whether patients actually have a disease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Say 5 people are incorrectly predicted to not have the disease. How would you fill in the table?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EFE57-7FDE-4A9F-BC09-B0A63ACA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Example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5F3B4-180B-4CAB-8AB0-01140B024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F797C7B-D138-4710-8E3F-BBC6B13AE2DD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76588234"/>
              </p:ext>
            </p:extLst>
          </p:nvPr>
        </p:nvGraphicFramePr>
        <p:xfrm>
          <a:off x="1524000" y="2714717"/>
          <a:ext cx="60960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1213628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6214307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7457596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19382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Disease Status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993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 Disease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Has Disease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90847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Predicted Disease Status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 Disease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1069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Has Disease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8166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169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FECA52CE-B1FA-4A18-8EEA-7A5F6C8B08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Accuracy</a:t>
            </a:r>
            <a:endParaRPr lang="en-US" dirty="0">
              <a:solidFill>
                <a:srgbClr val="76767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EFE57-7FDE-4A9F-BC09-B0A63ACA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5F3B4-180B-4CAB-8AB0-01140B024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F797C7B-D138-4710-8E3F-BBC6B13AE2DD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307256212"/>
              </p:ext>
            </p:extLst>
          </p:nvPr>
        </p:nvGraphicFramePr>
        <p:xfrm>
          <a:off x="2575560" y="2917708"/>
          <a:ext cx="60960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1213628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6214307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7457596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19382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Disease Status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993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 Disease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Has Disease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90847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Predicted Disease Status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 Disease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1069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Has Disease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8166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310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FECA52CE-B1FA-4A18-8EEA-7A5F6C8B08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Sensitivity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EFE57-7FDE-4A9F-BC09-B0A63ACA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5F3B4-180B-4CAB-8AB0-01140B024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F797C7B-D138-4710-8E3F-BBC6B13AE2DD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2575560" y="2917708"/>
          <a:ext cx="60960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1213628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6214307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7457596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19382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Disease Status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993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 Disease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Has Disease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90847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Predicted Disease Status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 Disease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1069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Has Disease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8166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08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03A9-15F6-4F01-BBC0-63B239EF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E7BA4-CB95-4D6D-AA2B-46FDB600C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Machine learning are algorithms which enable computers to learn from data and improve based upon that data without being explicitly programmed to do so. </a:t>
            </a:r>
          </a:p>
          <a:p>
            <a:r>
              <a:rPr lang="en-US" dirty="0"/>
              <a:t>Require two sets of data to work:</a:t>
            </a:r>
          </a:p>
          <a:p>
            <a:pPr lvl="1"/>
            <a:r>
              <a:rPr lang="en-US" dirty="0"/>
              <a:t>Training data: Data the computers learns from</a:t>
            </a:r>
          </a:p>
          <a:p>
            <a:pPr lvl="1"/>
            <a:r>
              <a:rPr lang="en-US" dirty="0"/>
              <a:t>Test data: Data the computer is evaluated on</a:t>
            </a:r>
          </a:p>
          <a:p>
            <a:r>
              <a:rPr lang="en-US" dirty="0"/>
              <a:t>We will be exploring two type of machine learning algorithms: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Decision Trees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8D0B2-67EB-4179-AAF1-8F5B75124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223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FECA52CE-B1FA-4A18-8EEA-7A5F6C8B08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EFE57-7FDE-4A9F-BC09-B0A63ACA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5F3B4-180B-4CAB-8AB0-01140B024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F797C7B-D138-4710-8E3F-BBC6B13AE2DD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2575560" y="2917708"/>
          <a:ext cx="60960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1213628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6214307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7457596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19382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Disease Status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993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 Disease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Has Disease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90847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Predicted Disease Status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 Disease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1069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Has Disease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8166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264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6C08-254C-4DE3-AF01-109FCB4A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B189D-8018-4B5E-9BA6-FBE7AD7B5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4D8A6-B201-4E2F-B70D-28C721556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07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A6834-F862-447D-8F08-109667B60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FF424-DCC7-483B-97A8-3EF08C191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Confusion Matrix below, please calculate the following metrics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Sensitivity</a:t>
            </a:r>
          </a:p>
          <a:p>
            <a:pPr lvl="1"/>
            <a:r>
              <a:rPr lang="en-US" dirty="0"/>
              <a:t>Specificity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0A66E-EDEF-47FE-8E6A-725645502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123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0D33-CC7D-48AA-8D02-01EF53DF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47143-90A4-4593-91BD-43B1EDECB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ROC curves, which one </a:t>
            </a:r>
            <a:r>
              <a:rPr lang="en-US"/>
              <a:t>is better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0086A-5131-4C9C-B135-D57F39293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00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DE34B1-1AFF-4E3C-9230-041F6980EB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Video 4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674FECD-78EC-4F4D-A16D-00AB3F3779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55487-E524-43CE-86FA-001B89BFD1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63000" y="4795838"/>
            <a:ext cx="381000" cy="258762"/>
          </a:xfrm>
          <a:prstGeom prst="rect">
            <a:avLst/>
          </a:prstGeom>
        </p:spPr>
        <p:txBody>
          <a:bodyPr/>
          <a:lstStyle/>
          <a:p>
            <a:fld id="{263E268E-DA18-874E-8CBA-6F80F366F28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79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41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3B13AA-09FB-4EDB-AAB3-D1AA7AF91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Video 1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35F2E68-4AA8-4555-98B8-2803912F98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CF84E-5FA6-4A37-86C0-D0E4BDEECA5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63000" y="4795838"/>
            <a:ext cx="381000" cy="258762"/>
          </a:xfrm>
          <a:prstGeom prst="rect">
            <a:avLst/>
          </a:prstGeom>
        </p:spPr>
        <p:txBody>
          <a:bodyPr/>
          <a:lstStyle/>
          <a:p>
            <a:fld id="{263E268E-DA18-874E-8CBA-6F80F366F28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23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5E61-5D23-4A6C-AE8A-7CF6CB29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Logistic Regression?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6B32D-D8BD-47EA-ADDB-D69164ADB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Algorithm designed to assign observations to a discrete or limited number of classes</a:t>
            </a:r>
          </a:p>
          <a:p>
            <a:r>
              <a:rPr lang="en-US" dirty="0" err="1"/>
              <a:t>Ie</a:t>
            </a:r>
            <a:r>
              <a:rPr lang="en-US" dirty="0"/>
              <a:t>. Email spam vs. not spam</a:t>
            </a:r>
          </a:p>
          <a:p>
            <a:r>
              <a:rPr lang="en-US" dirty="0"/>
              <a:t>Types of Logistic Regression:</a:t>
            </a:r>
          </a:p>
          <a:p>
            <a:pPr lvl="1"/>
            <a:r>
              <a:rPr lang="en-US" dirty="0"/>
              <a:t>Binary (Malignant vs. Benign Tumor)</a:t>
            </a:r>
          </a:p>
          <a:p>
            <a:pPr lvl="1"/>
            <a:r>
              <a:rPr lang="en-US" dirty="0"/>
              <a:t>Multi-class (Which cancer stage? Stage 1 vs 2 vs 3 vs 4)</a:t>
            </a:r>
          </a:p>
          <a:p>
            <a:r>
              <a:rPr lang="en-US" dirty="0"/>
              <a:t>This module will focus on Binary Logistic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8B775-BB3B-4080-BE9D-9BFAA7ACF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8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FBAC-DD23-4E51-AC3A-DEDBFCA0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Logistic Regression Work?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6FD0DA-088A-49BE-A3B8-831647701D7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Calculates a probability for a particular prediction class using a ‘sigmoid’ or ‘logit’ function</a:t>
            </a:r>
          </a:p>
          <a:p>
            <a:r>
              <a:rPr lang="en-US" dirty="0"/>
              <a:t>Sigmoid simply means “S-shaped”. This is the shape of the sigmoid function. </a:t>
            </a:r>
          </a:p>
          <a:p>
            <a:r>
              <a:rPr lang="en-US" dirty="0"/>
              <a:t>Will ‘ingest’ all variables given to it in the data and compute a probability based on those variables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569BA-2E80-4662-A7BE-E70C04EBE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B04E550-090E-41A9-AD23-A17C6E3914E5}"/>
              </a:ext>
            </a:extLst>
          </p:cNvPr>
          <p:cNvPicPr>
            <a:picLocks noGrp="1" noChangeAspect="1" noChangeArrowheads="1"/>
          </p:cNvPicPr>
          <p:nvPr>
            <p:ph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70"/>
          <a:stretch/>
        </p:blipFill>
        <p:spPr bwMode="auto">
          <a:xfrm>
            <a:off x="4771839" y="976313"/>
            <a:ext cx="4119935" cy="352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275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21F2E62D-878B-4987-B73B-8A2B7D919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Many online resources will delve deep into the math behind 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the purpose of this module, you just need to understand that logistic regression will classify an observation to a </a:t>
            </a:r>
            <a:r>
              <a:rPr lang="en-US" b="1" u="sng" dirty="0"/>
              <a:t>discrete</a:t>
            </a:r>
            <a:r>
              <a:rPr lang="en-US" dirty="0"/>
              <a:t> number of categories</a:t>
            </a:r>
          </a:p>
          <a:p>
            <a:pPr marL="742950" lvl="1" indent="-285750" algn="l">
              <a:buFont typeface="Arial"/>
              <a:buChar char="–"/>
            </a:pPr>
            <a:r>
              <a:rPr lang="en-US" dirty="0">
                <a:solidFill>
                  <a:srgbClr val="767676"/>
                </a:solidFill>
              </a:rPr>
              <a:t>The math behind logistic regression is beyond the scope of this module</a:t>
            </a:r>
          </a:p>
          <a:p>
            <a:pPr lvl="1" algn="l"/>
            <a:r>
              <a:rPr lang="en-US" sz="2400" dirty="0">
                <a:solidFill>
                  <a:schemeClr val="accent6"/>
                </a:solidFill>
              </a:rPr>
              <a:t>	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2A30C6-93D7-4B54-9D57-857265B3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Note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5532E-1701-443D-A5A2-D7A024C8B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42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2D75-FCD1-4F7A-BEA0-71E6415B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vs.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92164-C414-46F1-95A7-CC5185502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Simple (compared to other algorithms)</a:t>
            </a:r>
          </a:p>
          <a:p>
            <a:pPr lvl="1"/>
            <a:r>
              <a:rPr lang="en-US" dirty="0"/>
              <a:t>Not resource intensive (computer can quickly make a prediction)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Not as powerful as more complex algorithms</a:t>
            </a:r>
          </a:p>
          <a:p>
            <a:pPr lvl="1"/>
            <a:r>
              <a:rPr lang="en-US" dirty="0"/>
              <a:t>Assumes two classes can be classified linearly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E3533-7DAE-4305-BED9-8368CCE0C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44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BA2F17-6036-40B2-BA2E-5A0A597C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is Meant to Solve Linear 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69526-F074-44FA-825F-2B2BC5ED0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3EDFB84-9CD1-48D6-B15E-82AF82726000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45" y="1546860"/>
            <a:ext cx="3559353" cy="239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B2D109F-40F2-412C-8CFC-CB0DE0E46353}"/>
              </a:ext>
            </a:extLst>
          </p:cNvPr>
          <p:cNvPicPr>
            <a:picLocks noGrp="1" noChangeAspect="1" noChangeArrowheads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988" y="1098891"/>
            <a:ext cx="4211637" cy="328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53891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">
  <a:themeElements>
    <a:clrScheme name="UNC">
      <a:dk1>
        <a:srgbClr val="4B9CD3"/>
      </a:dk1>
      <a:lt1>
        <a:sysClr val="window" lastClr="FFFFFF"/>
      </a:lt1>
      <a:dk2>
        <a:srgbClr val="13294B"/>
      </a:dk2>
      <a:lt2>
        <a:srgbClr val="FFFFFF"/>
      </a:lt2>
      <a:accent1>
        <a:srgbClr val="4B9CD3"/>
      </a:accent1>
      <a:accent2>
        <a:srgbClr val="13294B"/>
      </a:accent2>
      <a:accent3>
        <a:srgbClr val="FFFFFF"/>
      </a:accent3>
      <a:accent4>
        <a:srgbClr val="007FA2"/>
      </a:accent4>
      <a:accent5>
        <a:srgbClr val="E1E1E1"/>
      </a:accent5>
      <a:accent6>
        <a:srgbClr val="767676"/>
      </a:accent6>
      <a:hlink>
        <a:srgbClr val="007FAE"/>
      </a:hlink>
      <a:folHlink>
        <a:srgbClr val="007FAE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ivider Slide">
  <a:themeElements>
    <a:clrScheme name="UNC">
      <a:dk1>
        <a:srgbClr val="4B9CD3"/>
      </a:dk1>
      <a:lt1>
        <a:sysClr val="window" lastClr="FFFFFF"/>
      </a:lt1>
      <a:dk2>
        <a:srgbClr val="13294B"/>
      </a:dk2>
      <a:lt2>
        <a:srgbClr val="FFFFFF"/>
      </a:lt2>
      <a:accent1>
        <a:srgbClr val="4B9CD3"/>
      </a:accent1>
      <a:accent2>
        <a:srgbClr val="13294B"/>
      </a:accent2>
      <a:accent3>
        <a:srgbClr val="FFFFFF"/>
      </a:accent3>
      <a:accent4>
        <a:srgbClr val="007FA2"/>
      </a:accent4>
      <a:accent5>
        <a:srgbClr val="E1E1E1"/>
      </a:accent5>
      <a:accent6>
        <a:srgbClr val="767676"/>
      </a:accent6>
      <a:hlink>
        <a:srgbClr val="007FAE"/>
      </a:hlink>
      <a:folHlink>
        <a:srgbClr val="007FAE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xt Slide">
  <a:themeElements>
    <a:clrScheme name="UNC">
      <a:dk1>
        <a:srgbClr val="4B9CD3"/>
      </a:dk1>
      <a:lt1>
        <a:sysClr val="window" lastClr="FFFFFF"/>
      </a:lt1>
      <a:dk2>
        <a:srgbClr val="13294B"/>
      </a:dk2>
      <a:lt2>
        <a:srgbClr val="FFFFFF"/>
      </a:lt2>
      <a:accent1>
        <a:srgbClr val="4B9CD3"/>
      </a:accent1>
      <a:accent2>
        <a:srgbClr val="13294B"/>
      </a:accent2>
      <a:accent3>
        <a:srgbClr val="FFFFFF"/>
      </a:accent3>
      <a:accent4>
        <a:srgbClr val="007FA2"/>
      </a:accent4>
      <a:accent5>
        <a:srgbClr val="E1E1E1"/>
      </a:accent5>
      <a:accent6>
        <a:srgbClr val="767676"/>
      </a:accent6>
      <a:hlink>
        <a:srgbClr val="007FAE"/>
      </a:hlink>
      <a:folHlink>
        <a:srgbClr val="007FAE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xt &amp; Image Slide">
  <a:themeElements>
    <a:clrScheme name="UNC">
      <a:dk1>
        <a:srgbClr val="4B9CD3"/>
      </a:dk1>
      <a:lt1>
        <a:sysClr val="window" lastClr="FFFFFF"/>
      </a:lt1>
      <a:dk2>
        <a:srgbClr val="13294B"/>
      </a:dk2>
      <a:lt2>
        <a:srgbClr val="FFFFFF"/>
      </a:lt2>
      <a:accent1>
        <a:srgbClr val="4B9CD3"/>
      </a:accent1>
      <a:accent2>
        <a:srgbClr val="13294B"/>
      </a:accent2>
      <a:accent3>
        <a:srgbClr val="FFFFFF"/>
      </a:accent3>
      <a:accent4>
        <a:srgbClr val="007FA2"/>
      </a:accent4>
      <a:accent5>
        <a:srgbClr val="E1E1E1"/>
      </a:accent5>
      <a:accent6>
        <a:srgbClr val="767676"/>
      </a:accent6>
      <a:hlink>
        <a:srgbClr val="007FAE"/>
      </a:hlink>
      <a:folHlink>
        <a:srgbClr val="007FAE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Closing Slide">
  <a:themeElements>
    <a:clrScheme name="UNC">
      <a:dk1>
        <a:srgbClr val="4B9CD3"/>
      </a:dk1>
      <a:lt1>
        <a:sysClr val="window" lastClr="FFFFFF"/>
      </a:lt1>
      <a:dk2>
        <a:srgbClr val="13294B"/>
      </a:dk2>
      <a:lt2>
        <a:srgbClr val="FFFFFF"/>
      </a:lt2>
      <a:accent1>
        <a:srgbClr val="4B9CD3"/>
      </a:accent1>
      <a:accent2>
        <a:srgbClr val="13294B"/>
      </a:accent2>
      <a:accent3>
        <a:srgbClr val="FFFFFF"/>
      </a:accent3>
      <a:accent4>
        <a:srgbClr val="007FA2"/>
      </a:accent4>
      <a:accent5>
        <a:srgbClr val="E1E1E1"/>
      </a:accent5>
      <a:accent6>
        <a:srgbClr val="767676"/>
      </a:accent6>
      <a:hlink>
        <a:srgbClr val="007FAE"/>
      </a:hlink>
      <a:folHlink>
        <a:srgbClr val="007FA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39469</TotalTime>
  <Words>1172</Words>
  <Application>Microsoft Office PowerPoint</Application>
  <PresentationFormat>On-screen Show (16:9)</PresentationFormat>
  <Paragraphs>222</Paragraphs>
  <Slides>35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Franklin Gothic Book</vt:lpstr>
      <vt:lpstr>Franklin Gothic Medium</vt:lpstr>
      <vt:lpstr>Title Slide</vt:lpstr>
      <vt:lpstr>Divider Slide</vt:lpstr>
      <vt:lpstr>Text Slide</vt:lpstr>
      <vt:lpstr>Text &amp; Image Slide</vt:lpstr>
      <vt:lpstr>Closing Slide</vt:lpstr>
      <vt:lpstr>Predictive Analysis</vt:lpstr>
      <vt:lpstr>What is Predictive Analysis?</vt:lpstr>
      <vt:lpstr>What is Machine Learning?</vt:lpstr>
      <vt:lpstr>End of Video 1</vt:lpstr>
      <vt:lpstr>What is Logistic Regression?</vt:lpstr>
      <vt:lpstr>How Does Logistic Regression Work?</vt:lpstr>
      <vt:lpstr>Important Note</vt:lpstr>
      <vt:lpstr>Advantages vs. Disadvantages</vt:lpstr>
      <vt:lpstr>Logistic Regression is Meant to Solve Linear Problems</vt:lpstr>
      <vt:lpstr>Exercise 1</vt:lpstr>
      <vt:lpstr>Exercise 2</vt:lpstr>
      <vt:lpstr>End of Video 2</vt:lpstr>
      <vt:lpstr>What are Decision Trees?</vt:lpstr>
      <vt:lpstr>Decision Trees Are Common in Healthcare</vt:lpstr>
      <vt:lpstr>Regression and Classification Trees</vt:lpstr>
      <vt:lpstr>Decision Tree Examples</vt:lpstr>
      <vt:lpstr>Advantages vs. Disadvantages</vt:lpstr>
      <vt:lpstr>Exercise</vt:lpstr>
      <vt:lpstr>Exercise</vt:lpstr>
      <vt:lpstr>End of Video 3</vt:lpstr>
      <vt:lpstr>Evaluation: Sensitivity, Specificity, and ROC Curves</vt:lpstr>
      <vt:lpstr>Confusion Matrix</vt:lpstr>
      <vt:lpstr>Confusion Matrix (cont.)</vt:lpstr>
      <vt:lpstr>Confusion Matrix Example</vt:lpstr>
      <vt:lpstr>Confusion Matrix Example (cont.)</vt:lpstr>
      <vt:lpstr>Confusion Matrix Example (cont.)</vt:lpstr>
      <vt:lpstr>Confusion Matrix Example (cont.)</vt:lpstr>
      <vt:lpstr>Accuracy</vt:lpstr>
      <vt:lpstr>Sensitivity</vt:lpstr>
      <vt:lpstr>Specificity</vt:lpstr>
      <vt:lpstr>ROC Curves</vt:lpstr>
      <vt:lpstr>Exercise</vt:lpstr>
      <vt:lpstr>Exercise </vt:lpstr>
      <vt:lpstr>End of Video 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Eric Cui</cp:lastModifiedBy>
  <cp:revision>366</cp:revision>
  <dcterms:created xsi:type="dcterms:W3CDTF">2010-04-12T23:12:02Z</dcterms:created>
  <dcterms:modified xsi:type="dcterms:W3CDTF">2020-05-26T18:58:49Z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