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464" r:id="rId5"/>
    <p:sldMasterId id="2147493473" r:id="rId6"/>
    <p:sldMasterId id="2147493478" r:id="rId7"/>
    <p:sldMasterId id="2147493482" r:id="rId8"/>
  </p:sldMasterIdLst>
  <p:notesMasterIdLst>
    <p:notesMasterId r:id="rId21"/>
  </p:notesMasterIdLst>
  <p:handoutMasterIdLst>
    <p:handoutMasterId r:id="rId22"/>
  </p:handoutMasterIdLst>
  <p:sldIdLst>
    <p:sldId id="256" r:id="rId9"/>
    <p:sldId id="352" r:id="rId10"/>
    <p:sldId id="360" r:id="rId11"/>
    <p:sldId id="349" r:id="rId12"/>
    <p:sldId id="350" r:id="rId13"/>
    <p:sldId id="351" r:id="rId14"/>
    <p:sldId id="361" r:id="rId15"/>
    <p:sldId id="362" r:id="rId16"/>
    <p:sldId id="364" r:id="rId17"/>
    <p:sldId id="365" r:id="rId18"/>
    <p:sldId id="363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B6"/>
    <a:srgbClr val="A6AFEF"/>
    <a:srgbClr val="BCD5B2"/>
    <a:srgbClr val="669900"/>
    <a:srgbClr val="B1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0904D-1571-70D2-9807-78D1A012DF16}" v="663" dt="2020-04-21T22:14:17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79391" autoAdjust="0"/>
  </p:normalViewPr>
  <p:slideViewPr>
    <p:cSldViewPr snapToGrid="0" snapToObjects="1">
      <p:cViewPr varScale="1">
        <p:scale>
          <a:sx n="72" d="100"/>
          <a:sy n="72" d="100"/>
        </p:scale>
        <p:origin x="168" y="66"/>
      </p:cViewPr>
      <p:guideLst>
        <p:guide orient="horz" pos="1619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8EC5-1D92-5647-9CE5-0E7945A98D2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4738E-DF8F-7D43-AEDA-B82A914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AB9B-A9BF-A14F-8C05-D5A3923814E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993E-BEB6-6C41-8CFE-173E70C9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rolina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9" name="Picture 8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6598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8699" y="976313"/>
            <a:ext cx="6158642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227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829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hletic Nav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8" y="976313"/>
            <a:ext cx="8717735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6680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18698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6538165" cy="2221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8" r:id="rId1"/>
    <p:sldLayoutId id="2147493499" r:id="rId2"/>
    <p:sldLayoutId id="214749350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950" y="1304552"/>
            <a:ext cx="8437336" cy="12624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66" r:id="rId2"/>
    <p:sldLayoutId id="214749348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800" i="0" kern="1200">
          <a:solidFill>
            <a:schemeClr val="bg1"/>
          </a:solidFill>
          <a:latin typeface="+mj-lt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Pattern_White_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2"/>
            <a:ext cx="914311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97" y="976313"/>
            <a:ext cx="8717736" cy="348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9" name="Rectangle 8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Old_Well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-1" y="760412"/>
            <a:ext cx="91440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FEFDB03-09F5-4424-B5B8-F63E5DF0D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6667"/>
          <a:stretch/>
        </p:blipFill>
        <p:spPr>
          <a:xfrm>
            <a:off x="218698" y="4792187"/>
            <a:ext cx="1272172" cy="262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FD25A4F-ABA4-4876-B460-F72FF53F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83333" t="-1497" r="-3334"/>
          <a:stretch/>
        </p:blipFill>
        <p:spPr>
          <a:xfrm>
            <a:off x="8078356" y="4787529"/>
            <a:ext cx="477077" cy="26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71E9F4-1DA1-4254-A508-2C381FBF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32235" b="32236"/>
          <a:stretch/>
        </p:blipFill>
        <p:spPr>
          <a:xfrm>
            <a:off x="4124978" y="4761633"/>
            <a:ext cx="904221" cy="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Pattern_White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1"/>
            <a:ext cx="9143111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ld_Wel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-1" y="760412"/>
            <a:ext cx="925561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4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7" r:id="rId2"/>
    <p:sldLayoutId id="2147493488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8362742" cy="2221839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357188" y="1314519"/>
            <a:ext cx="82296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Aaron Bohlmann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random forest is a collection of decision trees that work together to predict an outcome. </a:t>
            </a:r>
          </a:p>
          <a:p>
            <a:r>
              <a:rPr lang="en-US" dirty="0"/>
              <a:t>Each individual decision tree will predict an outcome </a:t>
            </a:r>
          </a:p>
          <a:p>
            <a:r>
              <a:rPr lang="en-US" dirty="0"/>
              <a:t>The outcome with the most votes is selected as the final prediction </a:t>
            </a:r>
          </a:p>
          <a:p>
            <a:r>
              <a:rPr lang="en-US" dirty="0"/>
              <a:t>Important that the individual decision trees do not act to similar to one another </a:t>
            </a:r>
          </a:p>
          <a:p>
            <a:pPr lvl="1"/>
            <a:r>
              <a:rPr lang="en-US" dirty="0"/>
              <a:t>Bootstrap aggregation- random samples are taken from the data for each tree with replacement </a:t>
            </a:r>
          </a:p>
          <a:p>
            <a:pPr lvl="1"/>
            <a:r>
              <a:rPr lang="en-US" dirty="0"/>
              <a:t>Random features- nodes are split on a random subset of features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7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is a wrapper method?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Recursive Feature Elimination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Chi Square</a:t>
            </a:r>
          </a:p>
          <a:p>
            <a:r>
              <a:rPr lang="en-US" dirty="0"/>
              <a:t>Which of the following is an embedded method?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Pearson Correlation</a:t>
            </a:r>
          </a:p>
          <a:p>
            <a:pPr lvl="1"/>
            <a:r>
              <a:rPr lang="en-US" dirty="0"/>
              <a:t>Chi Square</a:t>
            </a:r>
          </a:p>
          <a:p>
            <a:pPr lvl="1"/>
            <a:r>
              <a:rPr lang="en-US" dirty="0"/>
              <a:t>Recursive Feature Elimination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AA613-E675-4C75-BFB6-AECB3D1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types of feature selection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A1C447-E052-45C8-9E10-1762D2D8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methods</a:t>
            </a:r>
          </a:p>
          <a:p>
            <a:r>
              <a:rPr lang="en-US" dirty="0"/>
              <a:t>Wrapper methods</a:t>
            </a:r>
          </a:p>
          <a:p>
            <a:r>
              <a:rPr lang="en-US" dirty="0"/>
              <a:t>Embedded methods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5B1111-E8EA-4B08-B8AB-6188F01A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AA613-E675-4C75-BFB6-AECB3D1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methods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A1C447-E052-45C8-9E10-1762D2D8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Features are selected according to their relationship with the outcome of interest. </a:t>
            </a:r>
            <a:endParaRPr lang="en-US" sz="2800" dirty="0" smtClean="0"/>
          </a:p>
          <a:p>
            <a:r>
              <a:rPr lang="en-US" sz="2800" dirty="0" smtClean="0"/>
              <a:t>Must also evaluate the relationship between predictor variables </a:t>
            </a:r>
            <a:endParaRPr lang="en-US" sz="2800" dirty="0"/>
          </a:p>
          <a:p>
            <a:pPr lvl="1"/>
            <a:r>
              <a:rPr lang="en-US" sz="2800" dirty="0"/>
              <a:t>Pearson correlation coefficient</a:t>
            </a:r>
          </a:p>
          <a:p>
            <a:pPr lvl="2"/>
            <a:r>
              <a:rPr lang="en-US" sz="2800" dirty="0"/>
              <a:t>Select variables with highest correlation to the outcome variable </a:t>
            </a:r>
          </a:p>
          <a:p>
            <a:pPr lvl="1"/>
            <a:r>
              <a:rPr lang="en-US" sz="2800" dirty="0"/>
              <a:t>Chi Square test</a:t>
            </a:r>
          </a:p>
          <a:p>
            <a:pPr lvl="2"/>
            <a:r>
              <a:rPr lang="en-US" sz="2800" dirty="0"/>
              <a:t>Select variables with the highest chi squared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5B1111-E8EA-4B08-B8AB-6188F01A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C937A-87BC-408C-BCD7-85274EB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7F741B-5937-4E23-A231-17D94E35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Advantage of the filter method</a:t>
            </a:r>
          </a:p>
          <a:p>
            <a:pPr lvl="1"/>
            <a:r>
              <a:rPr lang="en-US" dirty="0"/>
              <a:t>Less likely to cause overfitting</a:t>
            </a:r>
          </a:p>
          <a:p>
            <a:pPr lvl="2"/>
            <a:r>
              <a:rPr lang="en-US" dirty="0"/>
              <a:t>Overfitting </a:t>
            </a:r>
          </a:p>
          <a:p>
            <a:pPr lvl="3"/>
            <a:r>
              <a:rPr lang="en-US" dirty="0"/>
              <a:t>Model predicts very will with the training data set but does poorly when applied to new data </a:t>
            </a:r>
          </a:p>
          <a:p>
            <a:pPr lvl="3"/>
            <a:r>
              <a:rPr lang="en-US" dirty="0"/>
              <a:t>The model is adjust too specifically to the training data </a:t>
            </a:r>
          </a:p>
          <a:p>
            <a:pPr lvl="3"/>
            <a:endParaRPr lang="en-US" dirty="0"/>
          </a:p>
          <a:p>
            <a:r>
              <a:rPr lang="en-US" dirty="0"/>
              <a:t>Disadvantage of the filter method </a:t>
            </a:r>
          </a:p>
          <a:p>
            <a:pPr lvl="1"/>
            <a:r>
              <a:rPr lang="en-US" dirty="0"/>
              <a:t>Have to account for highly related prediction variables </a:t>
            </a:r>
          </a:p>
          <a:p>
            <a:pPr lvl="1"/>
            <a:r>
              <a:rPr lang="en-US" dirty="0"/>
              <a:t>Want prediction variables that have a low correlation to one another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CB3E04-8EF4-49F0-933E-B934861A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B69F1-8C35-4402-AA46-43D46024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651B72-792B-40CB-836C-46B7C92D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Uses </a:t>
            </a:r>
            <a:r>
              <a:rPr lang="en-US" sz="2800" dirty="0" smtClean="0"/>
              <a:t>model results </a:t>
            </a:r>
            <a:r>
              <a:rPr lang="en-US" sz="2800" dirty="0"/>
              <a:t>to evaluate different subsets of predictor variables </a:t>
            </a:r>
          </a:p>
          <a:p>
            <a:pPr lvl="1"/>
            <a:r>
              <a:rPr lang="en-US" sz="2800" dirty="0"/>
              <a:t>Forward selection</a:t>
            </a:r>
          </a:p>
          <a:p>
            <a:pPr lvl="1"/>
            <a:r>
              <a:rPr lang="en-US" sz="2800" dirty="0"/>
              <a:t>Backward selection</a:t>
            </a:r>
          </a:p>
          <a:p>
            <a:pPr lvl="1"/>
            <a:r>
              <a:rPr lang="en-US" sz="2800" dirty="0"/>
              <a:t>Stepwise selection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D68FC7-F5FF-4DB0-8AE4-26623A462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Starts with no features and then add them one at a time</a:t>
            </a:r>
          </a:p>
          <a:p>
            <a:r>
              <a:rPr lang="en-US" dirty="0"/>
              <a:t>After then the model is run for each feature individually</a:t>
            </a:r>
          </a:p>
          <a:p>
            <a:r>
              <a:rPr lang="en-US" dirty="0"/>
              <a:t>The best performing feature is added to the model</a:t>
            </a:r>
          </a:p>
          <a:p>
            <a:pPr lvl="1"/>
            <a:r>
              <a:rPr lang="en-US" dirty="0"/>
              <a:t>Lowest p value for example </a:t>
            </a:r>
          </a:p>
          <a:p>
            <a:r>
              <a:rPr lang="en-US" dirty="0"/>
              <a:t>The first feature will then be tested with each other feature individually to determine the next feature to add to the model</a:t>
            </a:r>
          </a:p>
          <a:p>
            <a:r>
              <a:rPr lang="en-US" dirty="0"/>
              <a:t>This process is repeated until the optimal number of features is selected according to model performance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selection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starts with all of the predictor variables</a:t>
            </a:r>
          </a:p>
          <a:p>
            <a:r>
              <a:rPr lang="en-US" dirty="0"/>
              <a:t>The variable with the least model impact is removed</a:t>
            </a:r>
          </a:p>
          <a:p>
            <a:pPr lvl="1"/>
            <a:r>
              <a:rPr lang="en-US" dirty="0"/>
              <a:t>The variable with the highest p value </a:t>
            </a:r>
          </a:p>
          <a:p>
            <a:r>
              <a:rPr lang="en-US" dirty="0"/>
              <a:t>This process is repeated until the optimal number of variables is achieved according to model performance  </a:t>
            </a:r>
          </a:p>
          <a:p>
            <a:r>
              <a:rPr lang="en-US" dirty="0"/>
              <a:t>Example: Recursive Feature Elimination (RFE)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combination of forward and backward selection</a:t>
            </a:r>
          </a:p>
          <a:p>
            <a:r>
              <a:rPr lang="en-US" dirty="0"/>
              <a:t>Starts with zero predictors and then starts to add them to the model </a:t>
            </a:r>
          </a:p>
          <a:p>
            <a:r>
              <a:rPr lang="en-US" dirty="0"/>
              <a:t>However, some variables may be removed if they lose their significance as more variables are added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B12D1-421D-48BF-8E65-1730BA5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FC44-8B01-4F46-A84D-1B7C8189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features as part of the process of building the model. </a:t>
            </a:r>
          </a:p>
          <a:p>
            <a:r>
              <a:rPr lang="en-US" dirty="0"/>
              <a:t>Examples: random forest algorithm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9618D2-4F61-4D52-9576-4EA26B7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306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xt &amp; Imag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23894</TotalTime>
  <Words>454</Words>
  <Application>Microsoft Office PowerPoint</Application>
  <PresentationFormat>On-screen Show (16:9)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Franklin Gothic Book</vt:lpstr>
      <vt:lpstr>Franklin Gothic Medium</vt:lpstr>
      <vt:lpstr>Title Slide</vt:lpstr>
      <vt:lpstr>Divider Slide</vt:lpstr>
      <vt:lpstr>Text Slide</vt:lpstr>
      <vt:lpstr>Text &amp; Image Slide</vt:lpstr>
      <vt:lpstr>Closing Slide</vt:lpstr>
      <vt:lpstr>Feature Selection</vt:lpstr>
      <vt:lpstr>Main types of feature selection  </vt:lpstr>
      <vt:lpstr>Filter methods  </vt:lpstr>
      <vt:lpstr>Filter methods </vt:lpstr>
      <vt:lpstr>Wrapper methods </vt:lpstr>
      <vt:lpstr>Forward selection </vt:lpstr>
      <vt:lpstr>Backward selection </vt:lpstr>
      <vt:lpstr>Stepwise selection </vt:lpstr>
      <vt:lpstr>Embedded methods </vt:lpstr>
      <vt:lpstr>Random Forest 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Erin Monk</cp:lastModifiedBy>
  <cp:revision>257</cp:revision>
  <cp:lastPrinted>2019-05-30T19:41:28Z</cp:lastPrinted>
  <dcterms:created xsi:type="dcterms:W3CDTF">2010-04-12T23:12:02Z</dcterms:created>
  <dcterms:modified xsi:type="dcterms:W3CDTF">2020-05-05T19:38:06Z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