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2" r:id="rId4"/>
    <p:sldMasterId id="2147493464" r:id="rId5"/>
    <p:sldMasterId id="2147493473" r:id="rId6"/>
    <p:sldMasterId id="2147493478" r:id="rId7"/>
    <p:sldMasterId id="2147493482" r:id="rId8"/>
  </p:sldMasterIdLst>
  <p:notesMasterIdLst>
    <p:notesMasterId r:id="rId22"/>
  </p:notesMasterIdLst>
  <p:handoutMasterIdLst>
    <p:handoutMasterId r:id="rId23"/>
  </p:handoutMasterIdLst>
  <p:sldIdLst>
    <p:sldId id="256" r:id="rId9"/>
    <p:sldId id="352" r:id="rId10"/>
    <p:sldId id="360" r:id="rId11"/>
    <p:sldId id="346" r:id="rId12"/>
    <p:sldId id="349" r:id="rId13"/>
    <p:sldId id="364" r:id="rId14"/>
    <p:sldId id="365" r:id="rId15"/>
    <p:sldId id="350" r:id="rId16"/>
    <p:sldId id="351" r:id="rId17"/>
    <p:sldId id="361" r:id="rId18"/>
    <p:sldId id="362" r:id="rId19"/>
    <p:sldId id="363" r:id="rId20"/>
    <p:sldId id="260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8B6"/>
    <a:srgbClr val="A6AFEF"/>
    <a:srgbClr val="BCD5B2"/>
    <a:srgbClr val="669900"/>
    <a:srgbClr val="B1B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0904D-1571-70D2-9807-78D1A012DF16}" v="663" dt="2020-04-21T22:14:17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79391" autoAdjust="0"/>
  </p:normalViewPr>
  <p:slideViewPr>
    <p:cSldViewPr snapToGrid="0" snapToObjects="1">
      <p:cViewPr varScale="1">
        <p:scale>
          <a:sx n="122" d="100"/>
          <a:sy n="122" d="100"/>
        </p:scale>
        <p:origin x="1572" y="96"/>
      </p:cViewPr>
      <p:guideLst>
        <p:guide orient="horz" pos="1619"/>
        <p:guide pos="2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8EC5-1D92-5647-9CE5-0E7945A98D2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4738E-DF8F-7D43-AEDA-B82A914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0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4AB9B-A9BF-A14F-8C05-D5A3923814E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C993E-BEB6-6C41-8CFE-173E70C9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5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rolina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9" name="Picture 8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8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218698" y="981169"/>
            <a:ext cx="6158642" cy="34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26598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18699" y="976313"/>
            <a:ext cx="6158642" cy="34967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42272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48293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olina Blue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Picture 6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4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hletic Navy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3111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3111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0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hletic Nav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4" name="Picture 3" descr="UNC_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olina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rgbClr val="13294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36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hletic Navy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6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80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698" y="976313"/>
            <a:ext cx="8717735" cy="34967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726680" y="976313"/>
            <a:ext cx="4211358" cy="352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18698" y="976313"/>
            <a:ext cx="4211358" cy="352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8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88" y="348323"/>
            <a:ext cx="6538165" cy="22218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145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8" r:id="rId1"/>
    <p:sldLayoutId id="2147493499" r:id="rId2"/>
    <p:sldLayoutId id="2147493500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1950" y="1304552"/>
            <a:ext cx="8437336" cy="12624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9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66" r:id="rId2"/>
    <p:sldLayoutId id="2147493485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800" i="0" kern="1200">
          <a:solidFill>
            <a:schemeClr val="bg1"/>
          </a:solidFill>
          <a:latin typeface="+mj-lt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Pattern_White_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-2"/>
            <a:ext cx="914311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697" y="976313"/>
            <a:ext cx="8717736" cy="348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" y="-1"/>
            <a:ext cx="769471" cy="759849"/>
            <a:chOff x="8082642" y="2902408"/>
            <a:chExt cx="771072" cy="761430"/>
          </a:xfrm>
        </p:grpSpPr>
        <p:sp>
          <p:nvSpPr>
            <p:cNvPr id="9" name="Rectangle 8"/>
            <p:cNvSpPr/>
            <p:nvPr userDrawn="1"/>
          </p:nvSpPr>
          <p:spPr>
            <a:xfrm>
              <a:off x="8082642" y="2902408"/>
              <a:ext cx="771072" cy="761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Old_Well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295881" y="3068879"/>
              <a:ext cx="344594" cy="428488"/>
            </a:xfrm>
            <a:prstGeom prst="rect">
              <a:avLst/>
            </a:prstGeom>
          </p:spPr>
        </p:pic>
      </p:grpSp>
      <p:cxnSp>
        <p:nvCxnSpPr>
          <p:cNvPr id="12" name="Straight Connector 11"/>
          <p:cNvCxnSpPr/>
          <p:nvPr userDrawn="1"/>
        </p:nvCxnSpPr>
        <p:spPr>
          <a:xfrm>
            <a:off x="-1" y="760412"/>
            <a:ext cx="914400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FEFDB03-09F5-4424-B5B8-F63E5DF0DE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46667"/>
          <a:stretch/>
        </p:blipFill>
        <p:spPr>
          <a:xfrm>
            <a:off x="218698" y="4792187"/>
            <a:ext cx="1272172" cy="2623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FD25A4F-ABA4-4876-B460-F72FF53F43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83333" t="-1497" r="-3334"/>
          <a:stretch/>
        </p:blipFill>
        <p:spPr>
          <a:xfrm>
            <a:off x="8078356" y="4787529"/>
            <a:ext cx="477077" cy="266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71E9F4-1DA1-4254-A508-2C381FBF7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32235" b="32236"/>
          <a:stretch/>
        </p:blipFill>
        <p:spPr>
          <a:xfrm>
            <a:off x="4124978" y="4761633"/>
            <a:ext cx="904221" cy="3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Pattern_White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-1"/>
            <a:ext cx="9143111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8698" y="981169"/>
            <a:ext cx="6158642" cy="34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"/>
            <a:ext cx="769471" cy="759849"/>
            <a:chOff x="8082642" y="2902408"/>
            <a:chExt cx="771072" cy="76143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8082642" y="2902408"/>
              <a:ext cx="771072" cy="761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Old_Well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295881" y="3068879"/>
              <a:ext cx="344594" cy="428488"/>
            </a:xfrm>
            <a:prstGeom prst="rect">
              <a:avLst/>
            </a:prstGeom>
          </p:spPr>
        </p:pic>
      </p:grpSp>
      <p:cxnSp>
        <p:nvCxnSpPr>
          <p:cNvPr id="24" name="Straight Connector 23"/>
          <p:cNvCxnSpPr/>
          <p:nvPr userDrawn="1"/>
        </p:nvCxnSpPr>
        <p:spPr>
          <a:xfrm>
            <a:off x="-1" y="760412"/>
            <a:ext cx="925561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52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46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3" r:id="rId1"/>
    <p:sldLayoutId id="2147493487" r:id="rId2"/>
    <p:sldLayoutId id="2147493488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48323"/>
            <a:ext cx="8362742" cy="2221839"/>
          </a:xfrm>
        </p:spPr>
        <p:txBody>
          <a:bodyPr/>
          <a:lstStyle/>
          <a:p>
            <a:r>
              <a:rPr lang="en-US" dirty="0"/>
              <a:t>Introduction To Data Mining</a:t>
            </a:r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357188" y="1314519"/>
            <a:ext cx="8229600" cy="121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bg1"/>
                </a:solidFill>
              </a:rPr>
              <a:t>Aaron Bohlmann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1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B12D1-421D-48BF-8E65-1730BA5E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EFC44-8B01-4F46-A84D-1B7C8189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 values</a:t>
            </a:r>
          </a:p>
          <a:p>
            <a:pPr lvl="1"/>
            <a:r>
              <a:rPr lang="en-US" dirty="0"/>
              <a:t>Replace the missing values with predicted values </a:t>
            </a:r>
          </a:p>
          <a:p>
            <a:pPr lvl="2"/>
            <a:r>
              <a:rPr lang="en-US" dirty="0"/>
              <a:t>Missing variable may be predictable based on the information present</a:t>
            </a:r>
          </a:p>
          <a:p>
            <a:pPr lvl="2"/>
            <a:r>
              <a:rPr lang="en-US" dirty="0"/>
              <a:t>Prediction is done using a machine learning algorithm </a:t>
            </a:r>
          </a:p>
          <a:p>
            <a:pPr lvl="3"/>
            <a:r>
              <a:rPr lang="en-US" dirty="0"/>
              <a:t>Random forest imputation algorithm</a:t>
            </a:r>
          </a:p>
          <a:p>
            <a:pPr lvl="4"/>
            <a:r>
              <a:rPr lang="en-US" dirty="0"/>
              <a:t>Can predict categorical or numeric data </a:t>
            </a:r>
          </a:p>
          <a:p>
            <a:pPr lvl="1"/>
            <a:r>
              <a:rPr lang="en-US" dirty="0"/>
              <a:t>Create a new category for a null cell</a:t>
            </a:r>
          </a:p>
          <a:p>
            <a:pPr lvl="2"/>
            <a:r>
              <a:rPr lang="en-US" dirty="0"/>
              <a:t>Only for categorical variables</a:t>
            </a:r>
          </a:p>
          <a:p>
            <a:pPr lvl="2"/>
            <a:r>
              <a:rPr lang="en-US" dirty="0"/>
              <a:t>New category is basically unknown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9618D2-4F61-4D52-9576-4EA26B73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5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B12D1-421D-48BF-8E65-1730BA5E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Implausible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EFC44-8B01-4F46-A84D-1B7C8189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Values that do not make sense</a:t>
            </a:r>
          </a:p>
          <a:p>
            <a:pPr lvl="1"/>
            <a:r>
              <a:rPr lang="en-US" dirty="0"/>
              <a:t>Negative age or age longer than a human life span</a:t>
            </a:r>
          </a:p>
          <a:p>
            <a:r>
              <a:rPr lang="en-US" dirty="0"/>
              <a:t>Replace implausible values </a:t>
            </a:r>
          </a:p>
          <a:p>
            <a:pPr lvl="1"/>
            <a:r>
              <a:rPr lang="en-US" dirty="0"/>
              <a:t>Use methods described for replacing null values</a:t>
            </a:r>
          </a:p>
          <a:p>
            <a:pPr lvl="1"/>
            <a:r>
              <a:rPr lang="en-US" dirty="0"/>
              <a:t>Mean, mode, median</a:t>
            </a:r>
          </a:p>
          <a:p>
            <a:pPr lvl="1"/>
            <a:r>
              <a:rPr lang="en-US" dirty="0"/>
              <a:t>Replacement with predicted value</a:t>
            </a:r>
          </a:p>
          <a:p>
            <a:pPr lvl="2"/>
            <a:r>
              <a:rPr lang="en-US" dirty="0"/>
              <a:t>Machine learning algorithm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9618D2-4F61-4D52-9576-4EA26B73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4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B12D1-421D-48BF-8E65-1730BA5E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EFC44-8B01-4F46-A84D-1B7C8189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a CSV file what separates each column?</a:t>
            </a:r>
            <a:br>
              <a:rPr lang="en-US" dirty="0"/>
            </a:br>
            <a:r>
              <a:rPr lang="en-US" dirty="0"/>
              <a:t>a. , </a:t>
            </a:r>
            <a:br>
              <a:rPr lang="en-US" dirty="0"/>
            </a:br>
            <a:r>
              <a:rPr lang="en-US" dirty="0"/>
              <a:t>b. .</a:t>
            </a:r>
            <a:br>
              <a:rPr lang="en-US" dirty="0"/>
            </a:br>
            <a:r>
              <a:rPr lang="en-US" dirty="0"/>
              <a:t>c. /</a:t>
            </a:r>
            <a:br>
              <a:rPr lang="en-US" dirty="0"/>
            </a:br>
            <a:r>
              <a:rPr lang="en-US" dirty="0"/>
              <a:t>d. %%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When a column has more missing values than actual values what is the best course of action?</a:t>
            </a:r>
            <a:br>
              <a:rPr lang="en-US" dirty="0"/>
            </a:br>
            <a:r>
              <a:rPr lang="en-US" dirty="0"/>
              <a:t>a. Replace the missing values with the column mean</a:t>
            </a:r>
            <a:br>
              <a:rPr lang="en-US" dirty="0"/>
            </a:br>
            <a:r>
              <a:rPr lang="en-US" dirty="0"/>
              <a:t>b. Replace the missing values with the column median</a:t>
            </a:r>
            <a:br>
              <a:rPr lang="en-US" dirty="0"/>
            </a:br>
            <a:r>
              <a:rPr lang="en-US" dirty="0"/>
              <a:t>c. Delete the column from the dataset </a:t>
            </a:r>
            <a:br>
              <a:rPr lang="en-US" dirty="0"/>
            </a:br>
            <a:r>
              <a:rPr lang="en-US" dirty="0"/>
              <a:t>d. Replace the missing values with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9618D2-4F61-4D52-9576-4EA26B73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41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AA613-E675-4C75-BFB6-AECB3D17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CSV file?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A1C447-E052-45C8-9E10-1762D2D8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PharmD</a:t>
            </a:r>
            <a:endParaRPr lang="en-US" dirty="0"/>
          </a:p>
          <a:p>
            <a:r>
              <a:rPr lang="en-US" dirty="0"/>
              <a:t>Post Doctoral Fellow</a:t>
            </a:r>
          </a:p>
          <a:p>
            <a:pPr lvl="1"/>
            <a:r>
              <a:rPr lang="en-US" dirty="0"/>
              <a:t>Studying to get a master’s degree in clinical informatics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5B1111-E8EA-4B08-B8AB-6188F01A2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AA613-E675-4C75-BFB6-AECB3D17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CSV file?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A1C447-E052-45C8-9E10-1762D2D8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is a comma-separated values file</a:t>
            </a:r>
          </a:p>
          <a:p>
            <a:pPr lvl="1"/>
            <a:r>
              <a:rPr lang="en-US" dirty="0"/>
              <a:t>Text in rows separated by commas</a:t>
            </a:r>
          </a:p>
          <a:p>
            <a:pPr lvl="2"/>
            <a:r>
              <a:rPr lang="en-US" dirty="0"/>
              <a:t>Commas show column divisions </a:t>
            </a:r>
          </a:p>
          <a:p>
            <a:pPr lvl="1"/>
            <a:r>
              <a:rPr lang="en-US" dirty="0"/>
              <a:t>Represents a table with text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5B1111-E8EA-4B08-B8AB-6188F01A2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9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08A27-B82D-478B-AD99-0A710FA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left side is a table and on the right is a CSV file of the same info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2F559F-5FE1-4ACE-8936-968D69036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1" y="1765380"/>
            <a:ext cx="3971628" cy="1985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697" y="1765380"/>
            <a:ext cx="4114800" cy="23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2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C937A-87BC-408C-BCD7-85274EB0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use CSV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7F741B-5937-4E23-A231-17D94E35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(read) CSV files into R</a:t>
            </a:r>
          </a:p>
          <a:p>
            <a:r>
              <a:rPr lang="en-US" dirty="0"/>
              <a:t>R is open source software for data analytics </a:t>
            </a:r>
          </a:p>
          <a:p>
            <a:pPr lvl="1"/>
            <a:r>
              <a:rPr lang="en-US" dirty="0"/>
              <a:t>Used to manipulate the uploaded data </a:t>
            </a:r>
          </a:p>
          <a:p>
            <a:pPr lvl="1"/>
            <a:r>
              <a:rPr lang="en-US" dirty="0"/>
              <a:t>You will not have to download the software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Run code in your internet browser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CB3E04-8EF4-49F0-933E-B934861A4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1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C937A-87BC-408C-BCD7-85274EB0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a CSV file (Informational Only)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CB3E04-8EF4-49F0-933E-B934861A4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83" y="871816"/>
            <a:ext cx="83248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C937A-87BC-408C-BCD7-85274EB0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a CSV file (Informational Only)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CB3E04-8EF4-49F0-933E-B934861A4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71" y="804964"/>
            <a:ext cx="5181714" cy="43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8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B69F1-8C35-4402-AA46-43D46024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CSV is uploaded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651B72-792B-40CB-836C-46B7C92D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 the data</a:t>
            </a:r>
          </a:p>
          <a:p>
            <a:pPr lvl="1"/>
            <a:r>
              <a:rPr lang="en-US" dirty="0"/>
              <a:t>Null values </a:t>
            </a:r>
          </a:p>
          <a:p>
            <a:pPr lvl="2"/>
            <a:r>
              <a:rPr lang="en-US" dirty="0"/>
              <a:t>Empty cells in your table</a:t>
            </a:r>
          </a:p>
          <a:p>
            <a:pPr lvl="2"/>
            <a:r>
              <a:rPr lang="en-US" dirty="0"/>
              <a:t>Cannot do math with empty cells</a:t>
            </a:r>
          </a:p>
          <a:p>
            <a:pPr lvl="1"/>
            <a:r>
              <a:rPr lang="en-US" dirty="0"/>
              <a:t>Implausible values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D68FC7-F5FF-4DB0-8AE4-26623A462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2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B12D1-421D-48BF-8E65-1730BA5E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EFC44-8B01-4F46-A84D-1B7C8189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Null values</a:t>
            </a:r>
          </a:p>
          <a:p>
            <a:pPr lvl="1"/>
            <a:r>
              <a:rPr lang="en-US" dirty="0"/>
              <a:t>Delete rows or columns</a:t>
            </a:r>
          </a:p>
          <a:p>
            <a:pPr lvl="2"/>
            <a:r>
              <a:rPr lang="en-US" dirty="0"/>
              <a:t>Used when there is a lot of missing data</a:t>
            </a:r>
          </a:p>
          <a:p>
            <a:pPr lvl="2"/>
            <a:r>
              <a:rPr lang="en-US" dirty="0"/>
              <a:t>Rule of thumb for deleting a column, if 70% or more of the data is missing delete it</a:t>
            </a:r>
          </a:p>
          <a:p>
            <a:pPr lvl="3"/>
            <a:r>
              <a:rPr lang="en-US" dirty="0"/>
              <a:t>Losing data can impact model performance </a:t>
            </a:r>
          </a:p>
          <a:p>
            <a:pPr lvl="1"/>
            <a:r>
              <a:rPr lang="en-US" dirty="0"/>
              <a:t>Replace the null cells with column measure of center  </a:t>
            </a:r>
          </a:p>
          <a:p>
            <a:pPr lvl="2"/>
            <a:r>
              <a:rPr lang="en-US" dirty="0"/>
              <a:t>Less data loss (more accurate model predictions)</a:t>
            </a:r>
          </a:p>
          <a:p>
            <a:pPr lvl="2"/>
            <a:r>
              <a:rPr lang="en-US" dirty="0"/>
              <a:t>Basic approach, more advanced methods work better </a:t>
            </a:r>
          </a:p>
          <a:p>
            <a:pPr lvl="2"/>
            <a:r>
              <a:rPr lang="en-US" dirty="0"/>
              <a:t>Mean (only for numeric data)</a:t>
            </a:r>
          </a:p>
          <a:p>
            <a:pPr lvl="3"/>
            <a:r>
              <a:rPr lang="en-US" dirty="0"/>
              <a:t>If data is evenly distributed</a:t>
            </a:r>
          </a:p>
          <a:p>
            <a:pPr lvl="2"/>
            <a:r>
              <a:rPr lang="en-US" dirty="0"/>
              <a:t>Median or Mode </a:t>
            </a:r>
          </a:p>
          <a:p>
            <a:pPr lvl="3"/>
            <a:r>
              <a:rPr lang="en-US" dirty="0"/>
              <a:t>If the data is skewed </a:t>
            </a:r>
          </a:p>
          <a:p>
            <a:pPr lvl="3"/>
            <a:r>
              <a:rPr lang="en-US" dirty="0"/>
              <a:t>Mode can be used for categorical data since it is simply a count of the most frequent entry in a specific column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9618D2-4F61-4D52-9576-4EA26B73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3219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vider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xt &amp; Image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losing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sharepoint/v3/field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23887</TotalTime>
  <Words>386</Words>
  <Application>Microsoft Office PowerPoint</Application>
  <PresentationFormat>On-screen Show (16:9)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</vt:lpstr>
      <vt:lpstr>Franklin Gothic Book</vt:lpstr>
      <vt:lpstr>Franklin Gothic Medium</vt:lpstr>
      <vt:lpstr>Title Slide</vt:lpstr>
      <vt:lpstr>Divider Slide</vt:lpstr>
      <vt:lpstr>Text Slide</vt:lpstr>
      <vt:lpstr>Text &amp; Image Slide</vt:lpstr>
      <vt:lpstr>Closing Slide</vt:lpstr>
      <vt:lpstr>Introduction To Data Mining</vt:lpstr>
      <vt:lpstr>What is a CSV file? </vt:lpstr>
      <vt:lpstr>What is a CSV file? </vt:lpstr>
      <vt:lpstr>On the left side is a table and on the right is a CSV file of the same info  </vt:lpstr>
      <vt:lpstr>How will we use CSV files?</vt:lpstr>
      <vt:lpstr>Uploading a CSV file (Informational Only)</vt:lpstr>
      <vt:lpstr>Uploading a CSV file (Informational Only)</vt:lpstr>
      <vt:lpstr>The CSV is uploaded now what?</vt:lpstr>
      <vt:lpstr>Data cleaning </vt:lpstr>
      <vt:lpstr>Data cleaning </vt:lpstr>
      <vt:lpstr>Implausible values</vt:lpstr>
      <vt:lpstr>Quiz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Erin Monk</cp:lastModifiedBy>
  <cp:revision>256</cp:revision>
  <cp:lastPrinted>2019-05-30T19:41:28Z</cp:lastPrinted>
  <dcterms:created xsi:type="dcterms:W3CDTF">2010-04-12T23:12:02Z</dcterms:created>
  <dcterms:modified xsi:type="dcterms:W3CDTF">2020-05-05T19:25:41Z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