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2" r:id="rId4"/>
    <p:sldMasterId id="2147493464" r:id="rId5"/>
    <p:sldMasterId id="2147493473" r:id="rId6"/>
    <p:sldMasterId id="2147493478" r:id="rId7"/>
    <p:sldMasterId id="2147493482" r:id="rId8"/>
  </p:sldMasterIdLst>
  <p:notesMasterIdLst>
    <p:notesMasterId r:id="rId46"/>
  </p:notesMasterIdLst>
  <p:handoutMasterIdLst>
    <p:handoutMasterId r:id="rId47"/>
  </p:handoutMasterIdLst>
  <p:sldIdLst>
    <p:sldId id="256" r:id="rId9"/>
    <p:sldId id="381" r:id="rId10"/>
    <p:sldId id="366" r:id="rId11"/>
    <p:sldId id="383" r:id="rId12"/>
    <p:sldId id="353" r:id="rId13"/>
    <p:sldId id="367" r:id="rId14"/>
    <p:sldId id="384" r:id="rId15"/>
    <p:sldId id="368" r:id="rId16"/>
    <p:sldId id="385" r:id="rId17"/>
    <p:sldId id="386" r:id="rId18"/>
    <p:sldId id="387" r:id="rId19"/>
    <p:sldId id="388" r:id="rId20"/>
    <p:sldId id="389" r:id="rId21"/>
    <p:sldId id="390" r:id="rId22"/>
    <p:sldId id="378" r:id="rId23"/>
    <p:sldId id="392" r:id="rId24"/>
    <p:sldId id="391" r:id="rId25"/>
    <p:sldId id="394" r:id="rId26"/>
    <p:sldId id="393" r:id="rId27"/>
    <p:sldId id="395" r:id="rId28"/>
    <p:sldId id="396" r:id="rId29"/>
    <p:sldId id="382" r:id="rId30"/>
    <p:sldId id="398" r:id="rId31"/>
    <p:sldId id="397" r:id="rId32"/>
    <p:sldId id="399" r:id="rId33"/>
    <p:sldId id="400" r:id="rId34"/>
    <p:sldId id="401" r:id="rId35"/>
    <p:sldId id="402" r:id="rId36"/>
    <p:sldId id="405" r:id="rId37"/>
    <p:sldId id="406" r:id="rId38"/>
    <p:sldId id="403" r:id="rId39"/>
    <p:sldId id="409" r:id="rId40"/>
    <p:sldId id="410" r:id="rId41"/>
    <p:sldId id="407" r:id="rId42"/>
    <p:sldId id="408" r:id="rId43"/>
    <p:sldId id="404" r:id="rId44"/>
    <p:sldId id="260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B6"/>
    <a:srgbClr val="A6AFEF"/>
    <a:srgbClr val="BCD5B2"/>
    <a:srgbClr val="669900"/>
    <a:srgbClr val="B1B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9" autoAdjust="0"/>
    <p:restoredTop sz="82922" autoAdjust="0"/>
  </p:normalViewPr>
  <p:slideViewPr>
    <p:cSldViewPr snapToGrid="0" snapToObjects="1">
      <p:cViewPr varScale="1">
        <p:scale>
          <a:sx n="100" d="100"/>
          <a:sy n="100" d="100"/>
        </p:scale>
        <p:origin x="696" y="72"/>
      </p:cViewPr>
      <p:guideLst>
        <p:guide orient="horz" pos="1619"/>
        <p:guide pos="2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8EC5-1D92-5647-9CE5-0E7945A98D2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4738E-DF8F-7D43-AEDA-B82A914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AB9B-A9BF-A14F-8C05-D5A3923814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C993E-BEB6-6C41-8CFE-173E70C9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I mean linearly?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is a decision tree for deciding whether to buy a 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 are commonly used in medicine, they can be both simple and complex. The one on the left is a simple decision tree for determining whether a patient should stay home or be sent to the hospital based on if they have difficulty breathing or are bleeding. The decision tree on the right illustrates a complex tree for helping a medical provider determine if a patient’s arteries are more or less than 50% occluded or narrowed. </a:t>
            </a:r>
          </a:p>
          <a:p>
            <a:endParaRPr lang="en-US" dirty="0"/>
          </a:p>
          <a:p>
            <a:r>
              <a:rPr lang="en-US" dirty="0"/>
              <a:t>In the past, decision trees were manually created by people. However, in machine learning, decision trees are automatically created using past data. Computers can quickly create incredibly complex trees in seconds.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rolina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9" name="Picture 8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6598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18699" y="976313"/>
            <a:ext cx="6158642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227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8293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hletic Nav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rgbClr val="1329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36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6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8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8" y="976313"/>
            <a:ext cx="8717735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726680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18698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88" y="348323"/>
            <a:ext cx="6538165" cy="2221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14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8" r:id="rId1"/>
    <p:sldLayoutId id="2147493499" r:id="rId2"/>
    <p:sldLayoutId id="2147493500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1950" y="1304552"/>
            <a:ext cx="8437336" cy="12624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66" r:id="rId2"/>
    <p:sldLayoutId id="2147493485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800" i="0" kern="1200">
          <a:solidFill>
            <a:schemeClr val="bg1"/>
          </a:solidFill>
          <a:latin typeface="+mj-lt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Pattern_White_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2"/>
            <a:ext cx="914311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97" y="976313"/>
            <a:ext cx="8717736" cy="348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9" name="Rectangle 8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Old_Well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12" name="Straight Connector 11"/>
          <p:cNvCxnSpPr/>
          <p:nvPr userDrawn="1"/>
        </p:nvCxnSpPr>
        <p:spPr>
          <a:xfrm>
            <a:off x="-1" y="760412"/>
            <a:ext cx="91440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EFDB03-09F5-4424-B5B8-F63E5DF0DE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46667"/>
          <a:stretch/>
        </p:blipFill>
        <p:spPr>
          <a:xfrm>
            <a:off x="218698" y="4792187"/>
            <a:ext cx="1272172" cy="262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D25A4F-ABA4-4876-B460-F72FF53F43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83333" t="-1497" r="-3334"/>
          <a:stretch/>
        </p:blipFill>
        <p:spPr>
          <a:xfrm>
            <a:off x="8078356" y="4787529"/>
            <a:ext cx="477077" cy="266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1E9F4-1DA1-4254-A508-2C381FBF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32235" b="32236"/>
          <a:stretch/>
        </p:blipFill>
        <p:spPr>
          <a:xfrm>
            <a:off x="4124978" y="4761633"/>
            <a:ext cx="904221" cy="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Pattern_White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1"/>
            <a:ext cx="9143111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Old_Well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24" name="Straight Connector 23"/>
          <p:cNvCxnSpPr/>
          <p:nvPr userDrawn="1"/>
        </p:nvCxnSpPr>
        <p:spPr>
          <a:xfrm>
            <a:off x="-1" y="760412"/>
            <a:ext cx="925561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52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4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3" r:id="rId1"/>
    <p:sldLayoutId id="2147493487" r:id="rId2"/>
    <p:sldLayoutId id="2147493488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ENABLE </a:t>
            </a:r>
          </a:p>
        </p:txBody>
      </p:sp>
    </p:spTree>
    <p:extLst>
      <p:ext uri="{BB962C8B-B14F-4D97-AF65-F5344CB8AC3E}">
        <p14:creationId xmlns:p14="http://schemas.microsoft.com/office/powerpoint/2010/main" val="121001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7132-ACCE-4FE5-AF18-2209AEB7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8982C-A746-48B2-B29E-51C43C2932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8697" y="976313"/>
            <a:ext cx="8717735" cy="3528452"/>
          </a:xfrm>
        </p:spPr>
        <p:txBody>
          <a:bodyPr/>
          <a:lstStyle/>
          <a:p>
            <a:r>
              <a:rPr lang="en-US" dirty="0"/>
              <a:t>Which of the problems below could be a logistic regression classifier be used for?</a:t>
            </a:r>
          </a:p>
          <a:p>
            <a:pPr lvl="1"/>
            <a:r>
              <a:rPr lang="en-US" dirty="0"/>
              <a:t>Predicting whether a patient with be readmitted or not</a:t>
            </a:r>
          </a:p>
          <a:p>
            <a:pPr lvl="1"/>
            <a:r>
              <a:rPr lang="en-US" dirty="0"/>
              <a:t>Predicting a diabetic patients blood sugar value</a:t>
            </a:r>
          </a:p>
          <a:p>
            <a:pPr lvl="1"/>
            <a:r>
              <a:rPr lang="en-US" dirty="0"/>
              <a:t>Predicting whether someone will have a heart attack</a:t>
            </a:r>
          </a:p>
          <a:p>
            <a:pPr lvl="1"/>
            <a:r>
              <a:rPr lang="en-US" dirty="0"/>
              <a:t>Predicting whether a patient will show up to their appointment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F4E4D-FF1C-415E-A71D-2181CC6D4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7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0647-AE8E-4EFA-B46C-0376FD96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E1D8-00B9-4523-9A28-7C9FE998F9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8698" y="976313"/>
            <a:ext cx="8643362" cy="3528452"/>
          </a:xfrm>
        </p:spPr>
        <p:txBody>
          <a:bodyPr/>
          <a:lstStyle/>
          <a:p>
            <a:r>
              <a:rPr lang="en-US" dirty="0"/>
              <a:t>Our module is looking at whether a patient dies during their first 24 hours. Can a logistic regression classifier be applied to this problem?</a:t>
            </a:r>
          </a:p>
          <a:p>
            <a:pPr lvl="1"/>
            <a:r>
              <a:rPr lang="en-US" dirty="0"/>
              <a:t>Yes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1CADE-14A8-4319-B107-16B309E0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7C21CB-2D7C-489B-A778-D77E99D9E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Video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475FC0-3FF1-4486-A442-75D535923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62EF-1DD2-4FE2-B2A0-F2E6C788BF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63000" y="4795838"/>
            <a:ext cx="381000" cy="258762"/>
          </a:xfrm>
          <a:prstGeom prst="rect">
            <a:avLst/>
          </a:prstGeom>
        </p:spPr>
        <p:txBody>
          <a:bodyPr/>
          <a:lstStyle/>
          <a:p>
            <a:fld id="{263E268E-DA18-874E-8CBA-6F80F366F2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1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C124-EE05-48A5-91F5-315750A3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Decision Trees?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17BD4-9BF4-4F1F-B4AA-6AF57F4F5C3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898358" y="976313"/>
            <a:ext cx="3866896" cy="352901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5CBC8-E652-4C2D-A594-581AE6A6BC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Decision trees are a flow-chart like structure to make complex decisions</a:t>
            </a:r>
          </a:p>
          <a:p>
            <a:r>
              <a:rPr lang="en-US" dirty="0"/>
              <a:t>Each branch or split in the tree is a decision based on a variable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14DC4-9470-41F5-BC96-063416BBD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6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E3402D-8BE1-4FE5-B4A1-8D1155E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Are Common in Healthcare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44D7EF-EED3-4E9E-8ACB-545FCDEFC5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219075" y="1018727"/>
            <a:ext cx="4211638" cy="34441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2BC06-06AF-48E8-87AE-98CF4D00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Improving medical decision trees by combining relevant health-care ...">
            <a:extLst>
              <a:ext uri="{FF2B5EF4-FFF2-40B4-BE49-F238E27FC236}">
                <a16:creationId xmlns:a16="http://schemas.microsoft.com/office/drawing/2014/main" id="{7FE4F5D2-32F3-45D2-AFB3-1B5A4094D726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1415358"/>
            <a:ext cx="4211637" cy="26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5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42AD-034A-4A5A-868E-5020B086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1362-230F-4F51-8598-3A8C3DB1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logistic regression, decision trees can predict both numerical values (regression trees) and predictions with a discrete number of categories (classification trees)</a:t>
            </a:r>
          </a:p>
          <a:p>
            <a:r>
              <a:rPr lang="en-US" dirty="0"/>
              <a:t>We will be focusing on classification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DF350-8B09-4C13-99EC-D319EE672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3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F1F4-77D2-40EE-ACEA-8568A4E9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BD8B32-E2FF-4FA9-9088-F78275A1360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725988" y="1907718"/>
            <a:ext cx="4211637" cy="16662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5D2D-59D2-4B78-A60E-74C4DE260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3E6F70-6E7B-44C2-ACE2-BD40A650025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219075" y="1018727"/>
            <a:ext cx="4211638" cy="34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7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160A-0AC2-4B2E-86E7-6D8C427D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vs.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3AB1-5E30-49E8-9B72-5404BF0BF15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Slower to train</a:t>
            </a:r>
          </a:p>
          <a:p>
            <a:r>
              <a:rPr lang="en-US" dirty="0"/>
              <a:t>Can have overly complex trees</a:t>
            </a:r>
          </a:p>
          <a:p>
            <a:r>
              <a:rPr lang="en-US" dirty="0"/>
              <a:t>Small changes can lead to large differences in tree structure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E8434-55B8-4123-BA22-B8057E118B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Intuitive</a:t>
            </a:r>
          </a:p>
          <a:p>
            <a:r>
              <a:rPr lang="en-US" dirty="0"/>
              <a:t>Easy to explain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CDD51-D33B-4045-876C-23ACD353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2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F3BE-84B8-4E59-8448-AB584B99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210FF-517F-4521-A37E-E25F7C7840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 this a regression tree or classification tree?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B84D-CF3B-4104-A10D-CB2382EEC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 descr="Improving medical decision trees by combining relevant health-care ...">
            <a:extLst>
              <a:ext uri="{FF2B5EF4-FFF2-40B4-BE49-F238E27FC236}">
                <a16:creationId xmlns:a16="http://schemas.microsoft.com/office/drawing/2014/main" id="{C0D086BC-7050-448C-B6CE-D17CC78DF79D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1415358"/>
            <a:ext cx="4211637" cy="26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52FD5FA-6AB8-4EB0-9A1D-7B938DA99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our module we will be determining if patients die within the first 24 hours. What kind of tree should we use to make this prediction?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Regression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Tree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26D4-39B7-4036-8A2C-D775FD38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5D71B-E6B5-49C1-9764-D7899E3D8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60AF02A-B4CF-4AE4-AFBC-227B350CA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branch of analytics which uses past data to understand and predict possible future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Ie</a:t>
            </a:r>
            <a:r>
              <a:rPr lang="en-US" dirty="0"/>
              <a:t>. Netflix predicting which movies you will watch next and recommending those to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 is a type of Predictive Analysis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3C72E2-F4FB-48C0-A05A-E325820A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Predictive Analysis?</a:t>
            </a:r>
          </a:p>
        </p:txBody>
      </p:sp>
    </p:spTree>
    <p:extLst>
      <p:ext uri="{BB962C8B-B14F-4D97-AF65-F5344CB8AC3E}">
        <p14:creationId xmlns:p14="http://schemas.microsoft.com/office/powerpoint/2010/main" val="84592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502347-A6A1-4B4D-B6DD-71CE04EB6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Video 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67431B-9494-464A-B7F8-5522DD7CA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2F355-4D6E-48EB-99CE-93713CB782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63000" y="4795838"/>
            <a:ext cx="381000" cy="258762"/>
          </a:xfrm>
          <a:prstGeom prst="rect">
            <a:avLst/>
          </a:prstGeom>
        </p:spPr>
        <p:txBody>
          <a:bodyPr/>
          <a:lstStyle/>
          <a:p>
            <a:fld id="{263E268E-DA18-874E-8CBA-6F80F366F2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9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8A03480-7E85-4252-B3FF-BE653CD0C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is critical for predictive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Evaluating models is how we can determine which approach is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cover three evaluation metrics in this module: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Accuracy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Sensitivity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Specificity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Receiver Operating Characteristics (ROC) Curves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C3DE73-2479-4C4A-B059-564BE3D9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Sensitivity, Specificity, and ROC Curves</a:t>
            </a:r>
          </a:p>
        </p:txBody>
      </p:sp>
    </p:spTree>
    <p:extLst>
      <p:ext uri="{BB962C8B-B14F-4D97-AF65-F5344CB8AC3E}">
        <p14:creationId xmlns:p14="http://schemas.microsoft.com/office/powerpoint/2010/main" val="237038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1C7B-1F70-404E-954A-70AB4DD8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1488-EDF8-4A1C-ABD3-902558A98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7" y="976313"/>
            <a:ext cx="8717736" cy="1385887"/>
          </a:xfrm>
        </p:spPr>
        <p:txBody>
          <a:bodyPr/>
          <a:lstStyle/>
          <a:p>
            <a:r>
              <a:rPr lang="en-US" dirty="0"/>
              <a:t>Confusion Matrix – a table used to describe or </a:t>
            </a:r>
            <a:r>
              <a:rPr lang="en-US" b="1" u="sng" dirty="0"/>
              <a:t>evaluate</a:t>
            </a:r>
            <a:r>
              <a:rPr lang="en-US" b="1" dirty="0"/>
              <a:t> </a:t>
            </a:r>
            <a:r>
              <a:rPr lang="en-US" dirty="0"/>
              <a:t>the performance of a machine learning model</a:t>
            </a:r>
          </a:p>
          <a:p>
            <a:r>
              <a:rPr lang="en-US" dirty="0"/>
              <a:t>2x2 table plotting combination of predicted and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24498-B9C8-4CCB-94E1-C6812859E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2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02E0-9914-4D31-B5CD-9164B4B6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89807-3EBE-4688-BE5B-9349A7526A6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5151451" y="1341013"/>
            <a:ext cx="3360711" cy="24614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0926D-E158-4689-88A4-728646AE2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True Positive (TP) – Correct Positive Prediction</a:t>
            </a:r>
          </a:p>
          <a:p>
            <a:r>
              <a:rPr lang="en-US" dirty="0"/>
              <a:t>True Negative (TN) – Correct Negative Prediction</a:t>
            </a:r>
          </a:p>
          <a:p>
            <a:r>
              <a:rPr lang="en-US" dirty="0"/>
              <a:t>False Positive (FP) – Incorrect Negative Prediction</a:t>
            </a:r>
          </a:p>
          <a:p>
            <a:r>
              <a:rPr lang="en-US" dirty="0"/>
              <a:t>False Negative (FN) – Incorrect Negative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F2833-B7C2-4A63-87AF-B94992B66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3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you are trying to predict whether patients actually have a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100 people are correctly predicted to have the disease. How would you fill in the 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0405258"/>
              </p:ext>
            </p:extLst>
          </p:nvPr>
        </p:nvGraphicFramePr>
        <p:xfrm>
          <a:off x="1524000" y="2714717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9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you are trying to predict whether patients actually have a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10 people are incorrectly predicted to have the disease. How would you fill in the 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17479012"/>
              </p:ext>
            </p:extLst>
          </p:nvPr>
        </p:nvGraphicFramePr>
        <p:xfrm>
          <a:off x="1524000" y="2714717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2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you are trying to predict whether patients actually have a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50 people are correctly predicted to not have the disease. How would you fill in the 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9390323"/>
              </p:ext>
            </p:extLst>
          </p:nvPr>
        </p:nvGraphicFramePr>
        <p:xfrm>
          <a:off x="1524000" y="2714717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4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you are trying to predict whether patients actually have a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5 people are incorrectly predicted to not have the disease. How would you fill in the 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6588234"/>
              </p:ext>
            </p:extLst>
          </p:nvPr>
        </p:nvGraphicFramePr>
        <p:xfrm>
          <a:off x="1524000" y="2714717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169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ECA52CE-B1FA-4A18-8EEA-7A5F6C8B083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Accuracy – measures how often your model makes the correct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100+50+10+5</m:t>
                        </m:r>
                      </m:den>
                    </m:f>
                  </m:oMath>
                </a14:m>
                <a:r>
                  <a:rPr lang="en-US" dirty="0"/>
                  <a:t> = 0.91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model has an accuracy of 91%</a:t>
                </a:r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ECA52CE-B1FA-4A18-8EEA-7A5F6C8B0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979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2693349"/>
              </p:ext>
            </p:extLst>
          </p:nvPr>
        </p:nvGraphicFramePr>
        <p:xfrm>
          <a:off x="2712720" y="3032928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310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ECA52CE-B1FA-4A18-8EEA-7A5F6C8B083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– How often can the model correctly predict disease when there is actually a disease?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den>
                    </m:f>
                  </m:oMath>
                </a14:m>
                <a:r>
                  <a:rPr lang="en-US" dirty="0"/>
                  <a:t> = 0.91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ranges from 0 - 1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ECA52CE-B1FA-4A18-8EEA-7A5F6C8B0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979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575560" y="2917708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8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03A9-15F6-4F01-BBC0-63B239EF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7BA4-CB95-4D6D-AA2B-46FDB600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are algorithms which enable computers to learn from data and improve based upon that data without being explicitly programmed to do so. </a:t>
            </a:r>
          </a:p>
          <a:p>
            <a:r>
              <a:rPr lang="en-US" dirty="0"/>
              <a:t>Require two sets of data to work:</a:t>
            </a:r>
          </a:p>
          <a:p>
            <a:pPr lvl="1"/>
            <a:r>
              <a:rPr lang="en-US" dirty="0"/>
              <a:t>Training data: Data the computers learns from</a:t>
            </a:r>
          </a:p>
          <a:p>
            <a:pPr lvl="1"/>
            <a:r>
              <a:rPr lang="en-US" dirty="0"/>
              <a:t>Test data: Data the computer is evaluated on</a:t>
            </a:r>
          </a:p>
          <a:p>
            <a:r>
              <a:rPr lang="en-US" dirty="0"/>
              <a:t>We will be exploring two type of machine learning algorithms: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D0B2-67EB-4179-AAF1-8F5B75124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2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ECA52CE-B1FA-4A18-8EEA-7A5F6C8B083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Specificty – How often can the model correctly predict no disease when there is actually no disease?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0.91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ranges from 0 - 1</a:t>
                </a:r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ECA52CE-B1FA-4A18-8EEA-7A5F6C8B0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979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575560" y="2917708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64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C08-254C-4DE3-AF01-109FCB4A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Characteristics (ROC)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34000-0F43-4C2A-9349-242BAA9A3F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visual way to evaluate the performance of a model taking into account both sensitivity and specificity!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D8A6-B201-4E2F-B70D-28C721556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B01D0B-048D-4751-8C37-08783B923EB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5043684" y="976313"/>
            <a:ext cx="3576245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7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C08-254C-4DE3-AF01-109FCB4A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Characteristics (ROC) Curves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34000-0F43-4C2A-9349-242BAA9A3F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closer to the top left that the classifier is, the better its performance</a:t>
            </a:r>
          </a:p>
          <a:p>
            <a:r>
              <a:rPr lang="en-US" dirty="0"/>
              <a:t>Dashed line in the middle is the same as 50-50 guessing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D8A6-B201-4E2F-B70D-28C721556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B01D0B-048D-4751-8C37-08783B923EB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5043684" y="976313"/>
            <a:ext cx="3576245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5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C08-254C-4DE3-AF01-109FCB4A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 (AUC)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34000-0F43-4C2A-9349-242BAA9A3F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area under the curve (AUC) of an ROC curve will give us a quantitative measure about how well the model performs</a:t>
            </a:r>
          </a:p>
          <a:p>
            <a:pPr lvl="1"/>
            <a:r>
              <a:rPr lang="en-US" dirty="0"/>
              <a:t>Ranges from 0 - 1</a:t>
            </a:r>
          </a:p>
          <a:p>
            <a:r>
              <a:rPr lang="en-US" dirty="0"/>
              <a:t>Higher the AUC value, the better the predictive ability</a:t>
            </a:r>
          </a:p>
          <a:p>
            <a:r>
              <a:rPr lang="en-US" dirty="0"/>
              <a:t>Dashed line in the middle has an AUC value of 0.5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D8A6-B201-4E2F-B70D-28C721556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586FEEE-7C02-465D-B7C0-681C03D80085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44" y="1169194"/>
            <a:ext cx="34385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92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6834-F862-447D-8F08-109667B6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F424-DCC7-483B-97A8-3EF08C19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Confusion Matrix below, please calculate the following 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Sensitivity</a:t>
            </a:r>
          </a:p>
          <a:p>
            <a:pPr lvl="1"/>
            <a:r>
              <a:rPr lang="en-US" dirty="0"/>
              <a:t>Specificity</a:t>
            </a:r>
          </a:p>
          <a:p>
            <a:r>
              <a:rPr lang="en-US" dirty="0"/>
              <a:t>Pretend case is predicting mortality from </a:t>
            </a:r>
            <a:r>
              <a:rPr lang="en-US"/>
              <a:t>the 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0A66E-EDEF-47FE-8E6A-72564550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23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0D33-CC7D-48AA-8D02-01EF53DF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7143-90A4-4593-91BD-43B1EDEC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ROC curves, which one </a:t>
            </a:r>
            <a:r>
              <a:rPr lang="en-US"/>
              <a:t>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086A-5131-4C9C-B135-D57F39293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00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E34B1-1AFF-4E3C-9230-041F698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Video 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674FECD-78EC-4F4D-A16D-00AB3F377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55487-E524-43CE-86FA-001B89BFD1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63000" y="4795838"/>
            <a:ext cx="381000" cy="258762"/>
          </a:xfrm>
          <a:prstGeom prst="rect">
            <a:avLst/>
          </a:prstGeom>
        </p:spPr>
        <p:txBody>
          <a:bodyPr/>
          <a:lstStyle/>
          <a:p>
            <a:fld id="{263E268E-DA18-874E-8CBA-6F80F366F28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9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41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B13AA-09FB-4EDB-AAB3-D1AA7AF9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Video 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5F2E68-4AA8-4555-98B8-2803912F9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F84E-5FA6-4A37-86C0-D0E4BDEECA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63000" y="4795838"/>
            <a:ext cx="381000" cy="258762"/>
          </a:xfrm>
          <a:prstGeom prst="rect">
            <a:avLst/>
          </a:prstGeom>
        </p:spPr>
        <p:txBody>
          <a:bodyPr/>
          <a:lstStyle/>
          <a:p>
            <a:fld id="{263E268E-DA18-874E-8CBA-6F80F366F2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2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5E61-5D23-4A6C-AE8A-7CF6CB29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B32D-D8BD-47EA-ADDB-D69164AD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Algorithm designed to assign observations to a discrete or limited number of classes</a:t>
            </a:r>
          </a:p>
          <a:p>
            <a:r>
              <a:rPr lang="en-US" dirty="0" err="1"/>
              <a:t>Ie</a:t>
            </a:r>
            <a:r>
              <a:rPr lang="en-US" dirty="0"/>
              <a:t>. Email spam vs. not spam</a:t>
            </a:r>
          </a:p>
          <a:p>
            <a:r>
              <a:rPr lang="en-US" dirty="0"/>
              <a:t>Types of Logistic Regression:</a:t>
            </a:r>
          </a:p>
          <a:p>
            <a:pPr lvl="1"/>
            <a:r>
              <a:rPr lang="en-US" dirty="0"/>
              <a:t>Binary (Malignant vs. Benign Tumor)</a:t>
            </a:r>
          </a:p>
          <a:p>
            <a:pPr lvl="1"/>
            <a:r>
              <a:rPr lang="en-US" dirty="0"/>
              <a:t>Multi-class (Which cancer stage? Stage 1 vs 2 vs 3 vs 4)</a:t>
            </a:r>
          </a:p>
          <a:p>
            <a:r>
              <a:rPr lang="en-US" dirty="0"/>
              <a:t>This module will focus on Binary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8B775-BB3B-4080-BE9D-9BFAA7AC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FBAC-DD23-4E51-AC3A-DEDBFCA0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Logistic Regression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FD0DA-088A-49BE-A3B8-831647701D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Calculates a probability for a particular prediction class using a ‘sigmoid’ or ‘logit’ function</a:t>
            </a:r>
          </a:p>
          <a:p>
            <a:r>
              <a:rPr lang="en-US" dirty="0"/>
              <a:t>Sigmoid simply means “S-shaped”. This is the shape of the sigmoid function. </a:t>
            </a:r>
          </a:p>
          <a:p>
            <a:r>
              <a:rPr lang="en-US" dirty="0"/>
              <a:t>Will ‘ingest’ all variables given to it in the data and compute a probability based on those variables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569BA-2E80-4662-A7BE-E70C04EBE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04E550-090E-41A9-AD23-A17C6E3914E5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0"/>
          <a:stretch/>
        </p:blipFill>
        <p:spPr bwMode="auto">
          <a:xfrm>
            <a:off x="4771839" y="976313"/>
            <a:ext cx="4119935" cy="35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7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1F2E62D-878B-4987-B73B-8A2B7D919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online resources will delve deep into the math behind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 purpose of this module, you just need to understand that logistic regression will classify an observation to a </a:t>
            </a:r>
            <a:r>
              <a:rPr lang="en-US" b="1" u="sng" dirty="0"/>
              <a:t>discrete</a:t>
            </a:r>
            <a:r>
              <a:rPr lang="en-US" dirty="0"/>
              <a:t> number of categories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The math behind logistic regression is beyond the scope of this module</a:t>
            </a:r>
          </a:p>
          <a:p>
            <a:pPr lvl="1" algn="l"/>
            <a:r>
              <a:rPr lang="en-US" sz="2400" dirty="0">
                <a:solidFill>
                  <a:schemeClr val="accent6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2A30C6-93D7-4B54-9D57-857265B3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5532E-1701-443D-A5A2-D7A024C8B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4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D75-FCD1-4F7A-BEA0-71E6415B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vs.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2164-C414-46F1-95A7-CC518550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 (compared to other algorithms)</a:t>
            </a:r>
          </a:p>
          <a:p>
            <a:pPr lvl="1"/>
            <a:r>
              <a:rPr lang="en-US" dirty="0"/>
              <a:t>Not resource intensive (computer can quickly make a prediction)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Not as powerful as more complex algorithms</a:t>
            </a:r>
          </a:p>
          <a:p>
            <a:pPr lvl="1"/>
            <a:r>
              <a:rPr lang="en-US" dirty="0"/>
              <a:t>Assumes two classes can be classified linearly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3533-7DAE-4305-BED9-8368CCE0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4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BA2F17-6036-40B2-BA2E-5A0A597C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Meant to Solve Linear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9526-F074-44FA-825F-2B2BC5ED0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EDFB84-9CD1-48D6-B15E-82AF82726000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5" y="1546860"/>
            <a:ext cx="3559353" cy="239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B2D109F-40F2-412C-8CFC-CB0DE0E46353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1098891"/>
            <a:ext cx="4211637" cy="328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3891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vider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xt &amp; Imag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losing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39508</TotalTime>
  <Words>1377</Words>
  <Application>Microsoft Office PowerPoint</Application>
  <PresentationFormat>On-screen Show (16:9)</PresentationFormat>
  <Paragraphs>243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Cambria Math</vt:lpstr>
      <vt:lpstr>Franklin Gothic Book</vt:lpstr>
      <vt:lpstr>Franklin Gothic Medium</vt:lpstr>
      <vt:lpstr>Title Slide</vt:lpstr>
      <vt:lpstr>Divider Slide</vt:lpstr>
      <vt:lpstr>Text Slide</vt:lpstr>
      <vt:lpstr>Text &amp; Image Slide</vt:lpstr>
      <vt:lpstr>Closing Slide</vt:lpstr>
      <vt:lpstr>Predictive Analysis</vt:lpstr>
      <vt:lpstr>What is Predictive Analysis?</vt:lpstr>
      <vt:lpstr>What is Machine Learning?</vt:lpstr>
      <vt:lpstr>End of Video 1</vt:lpstr>
      <vt:lpstr>What is Logistic Regression?</vt:lpstr>
      <vt:lpstr>How Does Logistic Regression Work?</vt:lpstr>
      <vt:lpstr>Important Note</vt:lpstr>
      <vt:lpstr>Advantages vs. Disadvantages</vt:lpstr>
      <vt:lpstr>Logistic Regression is Meant to Solve Linear Problems</vt:lpstr>
      <vt:lpstr>Exercise 1</vt:lpstr>
      <vt:lpstr>Exercise 2</vt:lpstr>
      <vt:lpstr>End of Video 2</vt:lpstr>
      <vt:lpstr>What are Decision Trees?</vt:lpstr>
      <vt:lpstr>Decision Trees Are Common in Healthcare</vt:lpstr>
      <vt:lpstr>Regression and Classification Trees</vt:lpstr>
      <vt:lpstr>Decision Tree Examples</vt:lpstr>
      <vt:lpstr>Advantages vs. Disadvantages</vt:lpstr>
      <vt:lpstr>Exercise</vt:lpstr>
      <vt:lpstr>Exercise</vt:lpstr>
      <vt:lpstr>End of Video 3</vt:lpstr>
      <vt:lpstr>Evaluation: Sensitivity, Specificity, and ROC Curves</vt:lpstr>
      <vt:lpstr>Confusion Matrix</vt:lpstr>
      <vt:lpstr>Confusion Matrix (cont.)</vt:lpstr>
      <vt:lpstr>Confusion Matrix Example</vt:lpstr>
      <vt:lpstr>Confusion Matrix Example (cont.)</vt:lpstr>
      <vt:lpstr>Confusion Matrix Example (cont.)</vt:lpstr>
      <vt:lpstr>Confusion Matrix Example (cont.)</vt:lpstr>
      <vt:lpstr>Accuracy</vt:lpstr>
      <vt:lpstr>Sensitivity</vt:lpstr>
      <vt:lpstr>Specificity</vt:lpstr>
      <vt:lpstr>Receiver Operating Characteristics (ROC) Curves</vt:lpstr>
      <vt:lpstr>Receiver Operating Characteristics (ROC) Curves (Cont.)</vt:lpstr>
      <vt:lpstr>Area Under the Curve (AUC)</vt:lpstr>
      <vt:lpstr>Exercise</vt:lpstr>
      <vt:lpstr>Exercise </vt:lpstr>
      <vt:lpstr>End of Video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Eric Cui</cp:lastModifiedBy>
  <cp:revision>375</cp:revision>
  <dcterms:created xsi:type="dcterms:W3CDTF">2010-04-12T23:12:02Z</dcterms:created>
  <dcterms:modified xsi:type="dcterms:W3CDTF">2020-06-02T01:13:25Z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